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7" r:id="rId4"/>
    <p:sldId id="266" r:id="rId5"/>
    <p:sldId id="267" r:id="rId6"/>
    <p:sldId id="268" r:id="rId7"/>
    <p:sldId id="270" r:id="rId8"/>
    <p:sldId id="259" r:id="rId9"/>
    <p:sldId id="269" r:id="rId10"/>
    <p:sldId id="271" r:id="rId11"/>
    <p:sldId id="272" r:id="rId12"/>
    <p:sldId id="273" r:id="rId13"/>
    <p:sldId id="274" r:id="rId14"/>
    <p:sldId id="275" r:id="rId15"/>
    <p:sldId id="276" r:id="rId16"/>
    <p:sldId id="277" r:id="rId17"/>
    <p:sldId id="278" r:id="rId18"/>
    <p:sldId id="280" r:id="rId19"/>
    <p:sldId id="282" r:id="rId20"/>
    <p:sldId id="283" r:id="rId21"/>
    <p:sldId id="284" r:id="rId22"/>
    <p:sldId id="285" r:id="rId23"/>
    <p:sldId id="286" r:id="rId24"/>
    <p:sldId id="263" r:id="rId25"/>
    <p:sldId id="260" r:id="rId2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E73"/>
    <a:srgbClr val="B28D42"/>
    <a:srgbClr val="F1EADB"/>
    <a:srgbClr val="524834"/>
    <a:srgbClr val="836831"/>
    <a:srgbClr val="C29645"/>
    <a:srgbClr val="B088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26" autoAdjust="0"/>
  </p:normalViewPr>
  <p:slideViewPr>
    <p:cSldViewPr snapToGrid="0" showGuides="1">
      <p:cViewPr varScale="1">
        <p:scale>
          <a:sx n="114" d="100"/>
          <a:sy n="114" d="100"/>
        </p:scale>
        <p:origin x="47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ie Johanna Corredor Estrella" userId="be093b48-27d8-4b94-bd27-15d5da81e475" providerId="ADAL" clId="{D9FE97D8-B259-4F5D-80C8-1D6C3E4AF323}"/>
    <pc:docChg chg="modSld">
      <pc:chgData name="Angie Johanna Corredor Estrella" userId="be093b48-27d8-4b94-bd27-15d5da81e475" providerId="ADAL" clId="{D9FE97D8-B259-4F5D-80C8-1D6C3E4AF323}" dt="2024-10-08T12:38:14.298" v="52" actId="20577"/>
      <pc:docMkLst>
        <pc:docMk/>
      </pc:docMkLst>
      <pc:sldChg chg="modSp mod">
        <pc:chgData name="Angie Johanna Corredor Estrella" userId="be093b48-27d8-4b94-bd27-15d5da81e475" providerId="ADAL" clId="{D9FE97D8-B259-4F5D-80C8-1D6C3E4AF323}" dt="2024-10-08T12:38:14.298" v="52" actId="20577"/>
        <pc:sldMkLst>
          <pc:docMk/>
          <pc:sldMk cId="2531312878" sldId="259"/>
        </pc:sldMkLst>
        <pc:graphicFrameChg chg="modGraphic">
          <ac:chgData name="Angie Johanna Corredor Estrella" userId="be093b48-27d8-4b94-bd27-15d5da81e475" providerId="ADAL" clId="{D9FE97D8-B259-4F5D-80C8-1D6C3E4AF323}" dt="2024-10-08T12:38:14.298" v="52" actId="20577"/>
          <ac:graphicFrameMkLst>
            <pc:docMk/>
            <pc:sldMk cId="2531312878" sldId="259"/>
            <ac:graphicFrameMk id="8" creationId="{180A189A-7166-B2B8-F6F7-244BB8D3FD8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jcorred\Downloads\Plan%20Anual%20de%20Auditor&#237;a%202024.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Usuario\Downloads\Plan%20Anual%20de%20Auditor&#237;a%202024%20II%20trim.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[Plan Anual de Auditoría 2024.xls]Hoja1!TablaDinámica1</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836831"/>
          </a:solidFill>
          <a:ln w="19050">
            <a:solidFill>
              <a:schemeClr val="lt1"/>
            </a:solidFill>
          </a:ln>
          <a:effectLst/>
        </c:spPr>
      </c:pivotFmt>
      <c:pivotFmt>
        <c:idx val="2"/>
        <c:spPr>
          <a:solidFill>
            <a:srgbClr val="B28D42"/>
          </a:solidFill>
          <a:ln w="19050">
            <a:solidFill>
              <a:schemeClr val="lt1"/>
            </a:solidFill>
          </a:ln>
          <a:effectLst/>
        </c:spPr>
      </c:pivotFmt>
      <c:pivotFmt>
        <c:idx val="3"/>
        <c:spPr>
          <a:solidFill>
            <a:srgbClr val="CBAE73"/>
          </a:solidFill>
          <a:ln w="19050">
            <a:solidFill>
              <a:schemeClr val="lt1"/>
            </a:solidFill>
          </a:ln>
          <a:effectLst/>
        </c:spPr>
      </c:pivotFmt>
      <c:pivotFmt>
        <c:idx val="4"/>
        <c:spPr>
          <a:solidFill>
            <a:srgbClr val="F1EADB"/>
          </a:solidFill>
          <a:ln w="19050">
            <a:solidFill>
              <a:schemeClr val="lt1"/>
            </a:solidFill>
          </a:ln>
          <a:effectLst/>
        </c:spPr>
      </c:pivotFmt>
      <c:pivotFmt>
        <c:idx val="5"/>
        <c:spPr>
          <a:solidFill>
            <a:srgbClr val="685226"/>
          </a:solidFill>
          <a:ln w="19050">
            <a:solidFill>
              <a:schemeClr val="lt1"/>
            </a:solidFill>
          </a:ln>
          <a:effectLst/>
        </c:spPr>
      </c:pivotFmt>
      <c:pivotFmt>
        <c:idx val="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CBAE73"/>
          </a:solidFill>
          <a:ln w="19050">
            <a:solidFill>
              <a:schemeClr val="lt1"/>
            </a:solidFill>
          </a:ln>
          <a:effectLst/>
        </c:spPr>
      </c:pivotFmt>
      <c:pivotFmt>
        <c:idx val="8"/>
        <c:spPr>
          <a:solidFill>
            <a:srgbClr val="B28D42"/>
          </a:solidFill>
          <a:ln w="19050">
            <a:solidFill>
              <a:schemeClr val="lt1"/>
            </a:solidFill>
          </a:ln>
          <a:effectLst/>
        </c:spPr>
      </c:pivotFmt>
      <c:pivotFmt>
        <c:idx val="9"/>
        <c:spPr>
          <a:solidFill>
            <a:srgbClr val="836831"/>
          </a:solidFill>
          <a:ln w="19050">
            <a:solidFill>
              <a:schemeClr val="lt1"/>
            </a:solidFill>
          </a:ln>
          <a:effectLst/>
        </c:spPr>
      </c:pivotFmt>
      <c:pivotFmt>
        <c:idx val="10"/>
        <c:spPr>
          <a:solidFill>
            <a:srgbClr val="685226"/>
          </a:solidFill>
          <a:ln w="19050">
            <a:solidFill>
              <a:schemeClr val="lt1"/>
            </a:solidFill>
          </a:ln>
          <a:effectLst/>
        </c:spPr>
      </c:pivotFmt>
      <c:pivotFmt>
        <c:idx val="11"/>
        <c:spPr>
          <a:solidFill>
            <a:srgbClr val="F1EADB"/>
          </a:solidFill>
          <a:ln w="19050">
            <a:solidFill>
              <a:schemeClr val="lt1"/>
            </a:solidFill>
          </a:ln>
          <a:effectLst/>
        </c:spPr>
      </c:pivotFmt>
      <c:pivotFmt>
        <c:idx val="12"/>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s-CO"/>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CBAE73"/>
          </a:solidFill>
          <a:ln w="19050">
            <a:solidFill>
              <a:schemeClr val="lt1"/>
            </a:solidFill>
          </a:ln>
          <a:effectLst/>
        </c:spPr>
      </c:pivotFmt>
      <c:pivotFmt>
        <c:idx val="14"/>
        <c:spPr>
          <a:solidFill>
            <a:srgbClr val="B28D42"/>
          </a:solidFill>
          <a:ln w="19050">
            <a:solidFill>
              <a:schemeClr val="lt1"/>
            </a:solidFill>
          </a:ln>
          <a:effectLst/>
        </c:spPr>
      </c:pivotFmt>
      <c:pivotFmt>
        <c:idx val="15"/>
        <c:spPr>
          <a:solidFill>
            <a:srgbClr val="836831"/>
          </a:solidFill>
          <a:ln w="19050">
            <a:solidFill>
              <a:schemeClr val="lt1"/>
            </a:solidFill>
          </a:ln>
          <a:effectLst/>
        </c:spPr>
      </c:pivotFmt>
      <c:pivotFmt>
        <c:idx val="16"/>
        <c:spPr>
          <a:solidFill>
            <a:srgbClr val="685226"/>
          </a:solidFill>
          <a:ln w="19050">
            <a:solidFill>
              <a:schemeClr val="lt1"/>
            </a:solidFill>
          </a:ln>
          <a:effectLst/>
        </c:spPr>
      </c:pivotFmt>
      <c:pivotFmt>
        <c:idx val="17"/>
        <c:spPr>
          <a:solidFill>
            <a:srgbClr val="F1EADB"/>
          </a:solidFill>
          <a:ln w="19050">
            <a:solidFill>
              <a:schemeClr val="lt1"/>
            </a:solidFill>
          </a:ln>
          <a:effectLst/>
        </c:spPr>
      </c:pivotFmt>
    </c:pivotFmts>
    <c:plotArea>
      <c:layout>
        <c:manualLayout>
          <c:layoutTarget val="inner"/>
          <c:xMode val="edge"/>
          <c:yMode val="edge"/>
          <c:x val="6.6807283473950138E-2"/>
          <c:y val="0.1657672689845302"/>
          <c:w val="0.52551580884914217"/>
          <c:h val="0.69945533468696441"/>
        </c:manualLayout>
      </c:layout>
      <c:pieChart>
        <c:varyColors val="1"/>
        <c:ser>
          <c:idx val="0"/>
          <c:order val="0"/>
          <c:tx>
            <c:strRef>
              <c:f>Hoja1!$B$3:$B$4</c:f>
              <c:strCache>
                <c:ptCount val="1"/>
                <c:pt idx="0">
                  <c:v>Total</c:v>
                </c:pt>
              </c:strCache>
            </c:strRef>
          </c:tx>
          <c:dPt>
            <c:idx val="0"/>
            <c:bubble3D val="0"/>
            <c:spPr>
              <a:solidFill>
                <a:srgbClr val="CBAE73"/>
              </a:solidFill>
              <a:ln w="19050">
                <a:solidFill>
                  <a:schemeClr val="lt1"/>
                </a:solidFill>
              </a:ln>
              <a:effectLst/>
            </c:spPr>
            <c:extLst>
              <c:ext xmlns:c16="http://schemas.microsoft.com/office/drawing/2014/chart" uri="{C3380CC4-5D6E-409C-BE32-E72D297353CC}">
                <c16:uniqueId val="{00000001-F1D1-477B-A218-981799CCCE9A}"/>
              </c:ext>
            </c:extLst>
          </c:dPt>
          <c:dPt>
            <c:idx val="1"/>
            <c:bubble3D val="0"/>
            <c:spPr>
              <a:solidFill>
                <a:srgbClr val="B28D42"/>
              </a:solidFill>
              <a:ln w="19050">
                <a:solidFill>
                  <a:schemeClr val="lt1"/>
                </a:solidFill>
              </a:ln>
              <a:effectLst/>
            </c:spPr>
            <c:extLst>
              <c:ext xmlns:c16="http://schemas.microsoft.com/office/drawing/2014/chart" uri="{C3380CC4-5D6E-409C-BE32-E72D297353CC}">
                <c16:uniqueId val="{00000003-F1D1-477B-A218-981799CCCE9A}"/>
              </c:ext>
            </c:extLst>
          </c:dPt>
          <c:dPt>
            <c:idx val="2"/>
            <c:bubble3D val="0"/>
            <c:spPr>
              <a:solidFill>
                <a:srgbClr val="836831"/>
              </a:solidFill>
              <a:ln w="19050">
                <a:solidFill>
                  <a:schemeClr val="lt1"/>
                </a:solidFill>
              </a:ln>
              <a:effectLst/>
            </c:spPr>
            <c:extLst>
              <c:ext xmlns:c16="http://schemas.microsoft.com/office/drawing/2014/chart" uri="{C3380CC4-5D6E-409C-BE32-E72D297353CC}">
                <c16:uniqueId val="{00000005-F1D1-477B-A218-981799CCCE9A}"/>
              </c:ext>
            </c:extLst>
          </c:dPt>
          <c:dPt>
            <c:idx val="3"/>
            <c:bubble3D val="0"/>
            <c:spPr>
              <a:solidFill>
                <a:srgbClr val="524834"/>
              </a:solidFill>
              <a:ln w="19050">
                <a:solidFill>
                  <a:schemeClr val="lt1"/>
                </a:solidFill>
              </a:ln>
              <a:effectLst/>
            </c:spPr>
            <c:extLst>
              <c:ext xmlns:c16="http://schemas.microsoft.com/office/drawing/2014/chart" uri="{C3380CC4-5D6E-409C-BE32-E72D297353CC}">
                <c16:uniqueId val="{00000007-F1D1-477B-A218-981799CCCE9A}"/>
              </c:ext>
            </c:extLst>
          </c:dPt>
          <c:dPt>
            <c:idx val="4"/>
            <c:bubble3D val="0"/>
            <c:spPr>
              <a:solidFill>
                <a:srgbClr val="F1EADB"/>
              </a:solidFill>
              <a:ln w="19050">
                <a:solidFill>
                  <a:schemeClr val="lt1"/>
                </a:solidFill>
              </a:ln>
              <a:effectLst/>
            </c:spPr>
            <c:extLst>
              <c:ext xmlns:c16="http://schemas.microsoft.com/office/drawing/2014/chart" uri="{C3380CC4-5D6E-409C-BE32-E72D297353CC}">
                <c16:uniqueId val="{00000009-F1D1-477B-A218-981799CCCE9A}"/>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Hoja1!$A$5:$A$10</c:f>
              <c:strCache>
                <c:ptCount val="5"/>
                <c:pt idx="0">
                  <c:v>Rol de enfoque hacia la prevención</c:v>
                </c:pt>
                <c:pt idx="1">
                  <c:v>Rol de evaluación de la gestión del riesgo</c:v>
                </c:pt>
                <c:pt idx="2">
                  <c:v>Rol de evaluación y seguimiento</c:v>
                </c:pt>
                <c:pt idx="3">
                  <c:v>Rol de liderazgo estratégico</c:v>
                </c:pt>
                <c:pt idx="4">
                  <c:v>Rol de relación con entes de control</c:v>
                </c:pt>
              </c:strCache>
            </c:strRef>
          </c:cat>
          <c:val>
            <c:numRef>
              <c:f>Hoja1!$B$5:$B$10</c:f>
              <c:numCache>
                <c:formatCode>General</c:formatCode>
                <c:ptCount val="5"/>
                <c:pt idx="0">
                  <c:v>8</c:v>
                </c:pt>
                <c:pt idx="1">
                  <c:v>3</c:v>
                </c:pt>
                <c:pt idx="2">
                  <c:v>26</c:v>
                </c:pt>
                <c:pt idx="3">
                  <c:v>5</c:v>
                </c:pt>
                <c:pt idx="4">
                  <c:v>4</c:v>
                </c:pt>
              </c:numCache>
            </c:numRef>
          </c:val>
          <c:extLst>
            <c:ext xmlns:c16="http://schemas.microsoft.com/office/drawing/2014/chart" uri="{C3380CC4-5D6E-409C-BE32-E72D297353CC}">
              <c16:uniqueId val="{0000000A-F1D1-477B-A218-981799CCCE9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272705982146557"/>
          <c:y val="0.22878358893471215"/>
          <c:w val="0.3268996102329435"/>
          <c:h val="0.5424325781158303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5789608455555E-2"/>
          <c:y val="4.4270255152532162E-2"/>
          <c:w val="0.9164420911551282"/>
          <c:h val="0.81921436401768644"/>
        </c:manualLayout>
      </c:layout>
      <c:barChart>
        <c:barDir val="col"/>
        <c:grouping val="clustered"/>
        <c:varyColors val="0"/>
        <c:ser>
          <c:idx val="0"/>
          <c:order val="0"/>
          <c:tx>
            <c:strRef>
              <c:f>Hoja1!$B$14</c:f>
              <c:strCache>
                <c:ptCount val="1"/>
                <c:pt idx="0">
                  <c:v>Programadas</c:v>
                </c:pt>
              </c:strCache>
            </c:strRef>
          </c:tx>
          <c:spPr>
            <a:solidFill>
              <a:srgbClr val="B28D42"/>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Helvetica" panose="020B0604020202020204" pitchFamily="34" charset="0"/>
                    <a:ea typeface="+mn-ea"/>
                    <a:cs typeface="Helvetica" panose="020B0604020202020204" pitchFamily="3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Hoja1!$A$15:$A$18</c:f>
              <c:strCache>
                <c:ptCount val="4"/>
                <c:pt idx="0">
                  <c:v>Trim.1</c:v>
                </c:pt>
                <c:pt idx="1">
                  <c:v>Trim.2</c:v>
                </c:pt>
                <c:pt idx="2">
                  <c:v>Trim.3</c:v>
                </c:pt>
                <c:pt idx="3">
                  <c:v>Trim.4</c:v>
                </c:pt>
              </c:strCache>
            </c:strRef>
          </c:cat>
          <c:val>
            <c:numRef>
              <c:f>Hoja1!$B$15:$B$18</c:f>
              <c:numCache>
                <c:formatCode>General</c:formatCode>
                <c:ptCount val="4"/>
                <c:pt idx="0">
                  <c:v>9</c:v>
                </c:pt>
                <c:pt idx="1">
                  <c:v>11</c:v>
                </c:pt>
                <c:pt idx="2">
                  <c:v>17</c:v>
                </c:pt>
                <c:pt idx="3">
                  <c:v>9</c:v>
                </c:pt>
              </c:numCache>
            </c:numRef>
          </c:val>
          <c:extLst>
            <c:ext xmlns:c16="http://schemas.microsoft.com/office/drawing/2014/chart" uri="{C3380CC4-5D6E-409C-BE32-E72D297353CC}">
              <c16:uniqueId val="{00000000-9761-409C-B0BB-A30FE55F3E97}"/>
            </c:ext>
          </c:extLst>
        </c:ser>
        <c:dLbls>
          <c:showLegendKey val="0"/>
          <c:showVal val="0"/>
          <c:showCatName val="0"/>
          <c:showSerName val="0"/>
          <c:showPercent val="0"/>
          <c:showBubbleSize val="0"/>
        </c:dLbls>
        <c:gapWidth val="219"/>
        <c:axId val="1883839648"/>
        <c:axId val="1"/>
      </c:barChart>
      <c:lineChart>
        <c:grouping val="standard"/>
        <c:varyColors val="0"/>
        <c:ser>
          <c:idx val="1"/>
          <c:order val="1"/>
          <c:tx>
            <c:strRef>
              <c:f>Hoja1!$C$14</c:f>
              <c:strCache>
                <c:ptCount val="1"/>
                <c:pt idx="0">
                  <c:v>Finalizadas</c:v>
                </c:pt>
              </c:strCache>
            </c:strRef>
          </c:tx>
          <c:spPr>
            <a:ln w="28575" cap="rnd">
              <a:solidFill>
                <a:srgbClr val="4D4D4D"/>
              </a:solidFill>
              <a:round/>
            </a:ln>
            <a:effectLst/>
          </c:spPr>
          <c:marker>
            <c:symbol val="none"/>
          </c:marker>
          <c:dLbls>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Hoja1!$A$15:$A$18</c:f>
              <c:strCache>
                <c:ptCount val="4"/>
                <c:pt idx="0">
                  <c:v>Trim.1</c:v>
                </c:pt>
                <c:pt idx="1">
                  <c:v>Trim.2</c:v>
                </c:pt>
                <c:pt idx="2">
                  <c:v>Trim.3</c:v>
                </c:pt>
                <c:pt idx="3">
                  <c:v>Trim.4</c:v>
                </c:pt>
              </c:strCache>
            </c:strRef>
          </c:cat>
          <c:val>
            <c:numRef>
              <c:f>Hoja1!$C$15:$C$18</c:f>
              <c:numCache>
                <c:formatCode>General</c:formatCode>
                <c:ptCount val="4"/>
                <c:pt idx="0">
                  <c:v>9</c:v>
                </c:pt>
                <c:pt idx="1">
                  <c:v>11</c:v>
                </c:pt>
                <c:pt idx="2">
                  <c:v>17</c:v>
                </c:pt>
                <c:pt idx="3">
                  <c:v>0</c:v>
                </c:pt>
              </c:numCache>
            </c:numRef>
          </c:val>
          <c:smooth val="0"/>
          <c:extLst>
            <c:ext xmlns:c16="http://schemas.microsoft.com/office/drawing/2014/chart" uri="{C3380CC4-5D6E-409C-BE32-E72D297353CC}">
              <c16:uniqueId val="{00000001-9761-409C-B0BB-A30FE55F3E97}"/>
            </c:ext>
          </c:extLst>
        </c:ser>
        <c:dLbls>
          <c:showLegendKey val="0"/>
          <c:showVal val="0"/>
          <c:showCatName val="0"/>
          <c:showSerName val="0"/>
          <c:showPercent val="0"/>
          <c:showBubbleSize val="0"/>
        </c:dLbls>
        <c:marker val="1"/>
        <c:smooth val="0"/>
        <c:axId val="1883839648"/>
        <c:axId val="1"/>
      </c:lineChart>
      <c:catAx>
        <c:axId val="188383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s-CO"/>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s-CO"/>
          </a:p>
        </c:txPr>
        <c:crossAx val="1883839648"/>
        <c:crosses val="autoZero"/>
        <c:crossBetween val="between"/>
      </c:valAx>
      <c:spPr>
        <a:noFill/>
        <a:ln w="25400">
          <a:noFill/>
        </a:ln>
      </c:spPr>
    </c:plotArea>
    <c:legend>
      <c:legendPos val="r"/>
      <c:layout>
        <c:manualLayout>
          <c:xMode val="edge"/>
          <c:yMode val="edge"/>
          <c:x val="0.15019727155414947"/>
          <c:y val="0.90986489393743819"/>
          <c:w val="0.69578586855077007"/>
          <c:h val="7.5412202573039044E-2"/>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Helvetica" panose="020B0604020202020204" pitchFamily="34" charset="0"/>
              <a:ea typeface="+mn-ea"/>
              <a:cs typeface="Helvetica" panose="020B0604020202020204" pitchFamily="34" charset="0"/>
            </a:defRPr>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Helvetica" panose="020B0604020202020204" pitchFamily="34" charset="0"/>
          <a:cs typeface="Helvetica" panose="020B0604020202020204" pitchFamily="34" charset="0"/>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4AD49-8F34-42A9-9123-0F56A30C1A58}" type="datetimeFigureOut">
              <a:rPr lang="es-CO" smtClean="0"/>
              <a:t>8/10/2024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0A3B2-4623-41D6-A4CE-FA8787CAAA6E}" type="slidenum">
              <a:rPr lang="es-CO" smtClean="0"/>
              <a:t>‹Nº›</a:t>
            </a:fld>
            <a:endParaRPr lang="es-CO"/>
          </a:p>
        </p:txBody>
      </p:sp>
    </p:spTree>
    <p:extLst>
      <p:ext uri="{BB962C8B-B14F-4D97-AF65-F5344CB8AC3E}">
        <p14:creationId xmlns:p14="http://schemas.microsoft.com/office/powerpoint/2010/main" val="24994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B6B0A3B2-4623-41D6-A4CE-FA8787CAAA6E}" type="slidenum">
              <a:rPr lang="es-CO" smtClean="0"/>
              <a:t>8</a:t>
            </a:fld>
            <a:endParaRPr lang="es-CO"/>
          </a:p>
        </p:txBody>
      </p:sp>
    </p:spTree>
    <p:extLst>
      <p:ext uri="{BB962C8B-B14F-4D97-AF65-F5344CB8AC3E}">
        <p14:creationId xmlns:p14="http://schemas.microsoft.com/office/powerpoint/2010/main" val="214994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1F3AC-DAAA-4081-96CC-FD1B72E1FE4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EE4E5B3E-751C-1ED5-4FD0-DABFBA067D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899C11F-21CB-3CBC-55AA-59F6DE390F73}"/>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5" name="Marcador de pie de página 4">
            <a:extLst>
              <a:ext uri="{FF2B5EF4-FFF2-40B4-BE49-F238E27FC236}">
                <a16:creationId xmlns:a16="http://schemas.microsoft.com/office/drawing/2014/main" id="{F8C180E5-3A66-B650-14A8-44AE6C9771A8}"/>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E2F04C7-2CA7-898A-58AC-CC357C57E7E2}"/>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100553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5BD1AD-C986-7513-20F8-249692438E2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8271F9-1F35-A397-478B-7F491C187B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48766BC-9F75-539B-5EAF-A2C88C7C760B}"/>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5" name="Marcador de pie de página 4">
            <a:extLst>
              <a:ext uri="{FF2B5EF4-FFF2-40B4-BE49-F238E27FC236}">
                <a16:creationId xmlns:a16="http://schemas.microsoft.com/office/drawing/2014/main" id="{6420B082-BBB2-3964-B486-FD5EFD81A82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5591194-E83F-8055-E0C7-063D5BAC5588}"/>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116217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2EE5A02-FA16-405F-4490-AAB7148F0D6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3B5947-200D-1D73-4454-6701729877B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4CB72C4-03FB-800D-AC1D-C4CBAF20F238}"/>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5" name="Marcador de pie de página 4">
            <a:extLst>
              <a:ext uri="{FF2B5EF4-FFF2-40B4-BE49-F238E27FC236}">
                <a16:creationId xmlns:a16="http://schemas.microsoft.com/office/drawing/2014/main" id="{69973418-D8BD-695C-F552-39B8DFDF6BAC}"/>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749CA8BE-A837-246C-2D1A-41EA4C7F5B7A}"/>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9829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B5B2C9-BE0E-999F-607F-9767E47B769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0C47123-DE71-3BDA-AE39-ADAFD20B259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E00FC8C-9416-5D81-09C2-245AC52BEEE7}"/>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5" name="Marcador de pie de página 4">
            <a:extLst>
              <a:ext uri="{FF2B5EF4-FFF2-40B4-BE49-F238E27FC236}">
                <a16:creationId xmlns:a16="http://schemas.microsoft.com/office/drawing/2014/main" id="{74763DC9-1ACD-4734-B054-AFB92CB45F7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0F170A0B-121A-8B58-4D02-0C4BD62AAB49}"/>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403148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1003A-7FE5-6A78-6E4D-FC218446258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5A9504F-3B93-EFB9-71C9-782F4E892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52BF4E0-D776-D088-AFEE-F62BD76CD2D4}"/>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5" name="Marcador de pie de página 4">
            <a:extLst>
              <a:ext uri="{FF2B5EF4-FFF2-40B4-BE49-F238E27FC236}">
                <a16:creationId xmlns:a16="http://schemas.microsoft.com/office/drawing/2014/main" id="{7E15C852-1CD4-1E51-1FE4-E32CE513B344}"/>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A2AD1043-E547-DC3C-25DD-11A12FD16B95}"/>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29306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529B5-F5EE-0982-361D-0A27CE96ED7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EA2AC89-44A5-F967-45B5-EE6A62315AC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9364656-581C-17BA-40B9-C9604FA7B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A0575B6-DD4F-E5DB-52E6-6F6FEB88D4C4}"/>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6" name="Marcador de pie de página 5">
            <a:extLst>
              <a:ext uri="{FF2B5EF4-FFF2-40B4-BE49-F238E27FC236}">
                <a16:creationId xmlns:a16="http://schemas.microsoft.com/office/drawing/2014/main" id="{2B842138-CEF2-D9AB-98E3-CCF4C7E8C73D}"/>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4905F1DD-17F2-266F-CB96-6582B8380E06}"/>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30437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23609A-4B17-6A28-4588-1C390C0CF77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17FC4AE-4910-79BB-0AC7-A91F44F6D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4F0B925-9B95-7DF5-4987-848D91E7D3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5413CC5-2B26-C43A-51F8-4D2FCAD1AB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E62C864-4607-4005-1193-38B098D283C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3606FA4B-E45B-6E75-019C-2F879C1E6DFA}"/>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8" name="Marcador de pie de página 7">
            <a:extLst>
              <a:ext uri="{FF2B5EF4-FFF2-40B4-BE49-F238E27FC236}">
                <a16:creationId xmlns:a16="http://schemas.microsoft.com/office/drawing/2014/main" id="{72860789-6BC4-349F-021E-5EABD9013708}"/>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76C1AB39-CE20-7722-3045-46C14C5F5AE8}"/>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6368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10A91E-23DA-F1E7-D8F0-D4279260D29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1E77018C-5CAD-3D39-4B4B-3FDEEDE20821}"/>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4" name="Marcador de pie de página 3">
            <a:extLst>
              <a:ext uri="{FF2B5EF4-FFF2-40B4-BE49-F238E27FC236}">
                <a16:creationId xmlns:a16="http://schemas.microsoft.com/office/drawing/2014/main" id="{1B75C98C-60E2-A2A7-2DAF-144E4D1F7076}"/>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4E9B4A77-1CE3-D8A5-7FD7-0A602F45DC6C}"/>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22588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D508B6-8ECD-336D-4F9C-3625EBA00C6E}"/>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3" name="Marcador de pie de página 2">
            <a:extLst>
              <a:ext uri="{FF2B5EF4-FFF2-40B4-BE49-F238E27FC236}">
                <a16:creationId xmlns:a16="http://schemas.microsoft.com/office/drawing/2014/main" id="{7D5CEA2A-8170-267E-5ADA-608EE368A002}"/>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D5D02B67-1EB6-0E4A-E0E5-732E95380292}"/>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22899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0F66-5619-F1D4-2AB9-7BD019C040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B8D0FBA-2EE4-2344-8061-1E90402B8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B90CEE2-0B4C-D62B-8A6E-0604B0D4F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A22829-9D1D-A8DA-E182-478758F44A67}"/>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6" name="Marcador de pie de página 5">
            <a:extLst>
              <a:ext uri="{FF2B5EF4-FFF2-40B4-BE49-F238E27FC236}">
                <a16:creationId xmlns:a16="http://schemas.microsoft.com/office/drawing/2014/main" id="{67B6C42F-98B1-1D4A-D599-E985B6A02924}"/>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4D68311C-D88B-16BA-5D5C-55472778F2DC}"/>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05791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FD7E7-4002-D567-FF9E-B6A341E43A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499EFE5-563E-6BCE-DE84-561F107DAC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D15F512C-A6A2-1205-8904-FF97322A9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6E1E7E-9286-7211-1FCD-370224DDC0DE}"/>
              </a:ext>
            </a:extLst>
          </p:cNvPr>
          <p:cNvSpPr>
            <a:spLocks noGrp="1"/>
          </p:cNvSpPr>
          <p:nvPr>
            <p:ph type="dt" sz="half" idx="10"/>
          </p:nvPr>
        </p:nvSpPr>
        <p:spPr/>
        <p:txBody>
          <a:bodyPr/>
          <a:lstStyle/>
          <a:p>
            <a:fld id="{6EDB28D9-F53B-4A4B-8EB6-6B9C03BF6B0E}" type="datetimeFigureOut">
              <a:rPr lang="es-CO" smtClean="0"/>
              <a:t>8/10/2024</a:t>
            </a:fld>
            <a:endParaRPr lang="es-CO" dirty="0"/>
          </a:p>
        </p:txBody>
      </p:sp>
      <p:sp>
        <p:nvSpPr>
          <p:cNvPr id="6" name="Marcador de pie de página 5">
            <a:extLst>
              <a:ext uri="{FF2B5EF4-FFF2-40B4-BE49-F238E27FC236}">
                <a16:creationId xmlns:a16="http://schemas.microsoft.com/office/drawing/2014/main" id="{F07BA8C1-25B9-AB74-05FD-7BCB862832A5}"/>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E333201C-5D14-1C25-1E5F-AA23E5AFB675}"/>
              </a:ext>
            </a:extLst>
          </p:cNvPr>
          <p:cNvSpPr>
            <a:spLocks noGrp="1"/>
          </p:cNvSpPr>
          <p:nvPr>
            <p:ph type="sldNum" sz="quarter" idx="12"/>
          </p:nvPr>
        </p:nvSpPr>
        <p:spPr/>
        <p:txBody>
          <a:body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96674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7BCB584-9054-71E9-41AB-BC0E7C5B0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BFF202D-D301-20EB-F133-C929AF18F6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381BCD6-4AAA-DB32-91D8-1481FEE40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B28D9-F53B-4A4B-8EB6-6B9C03BF6B0E}" type="datetimeFigureOut">
              <a:rPr lang="es-CO" smtClean="0"/>
              <a:t>8/10/2024</a:t>
            </a:fld>
            <a:endParaRPr lang="es-CO" dirty="0"/>
          </a:p>
        </p:txBody>
      </p:sp>
      <p:sp>
        <p:nvSpPr>
          <p:cNvPr id="5" name="Marcador de pie de página 4">
            <a:extLst>
              <a:ext uri="{FF2B5EF4-FFF2-40B4-BE49-F238E27FC236}">
                <a16:creationId xmlns:a16="http://schemas.microsoft.com/office/drawing/2014/main" id="{DF5C85C0-6116-DD95-B685-AC753F57F0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6700D452-F8CF-4016-5051-68F8CE8A9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AA6F8D-89C4-A843-B67A-51EDB5FE5414}" type="slidenum">
              <a:rPr lang="es-CO" smtClean="0"/>
              <a:t>‹Nº›</a:t>
            </a:fld>
            <a:endParaRPr lang="es-CO" dirty="0"/>
          </a:p>
        </p:txBody>
      </p:sp>
    </p:spTree>
    <p:extLst>
      <p:ext uri="{BB962C8B-B14F-4D97-AF65-F5344CB8AC3E}">
        <p14:creationId xmlns:p14="http://schemas.microsoft.com/office/powerpoint/2010/main" val="2018159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https://www.urf.gov.co/webcenter/ShowProperty?nodeId=%2FConexionContent%2FWCC_CLUSTER-255784%2F%2FidcPrimaryFile&amp;revision=latestreleased" TargetMode="External"/><Relationship Id="rId4" Type="http://schemas.openxmlformats.org/officeDocument/2006/relationships/hyperlink" Target="https://www.urf.gov.co/webcenter/ShowProperty?nodeId=%2FConexionContent%2FWCC_CLUSTER-249386%2F%2FidcPrimaryFile&amp;revision=latestreleas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252311%2F%2FidcPrimaryFile&amp;revision=latestreleased" TargetMode="External"/><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urf.gov.co/webcenter/ShowProperty?nodeId=%2FConexionContent%2FWCC_CLUSTER-251965%2F%2FidcPrimaryFile&amp;revision=latestreleas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252309%2F%2FidcPrimaryFile&amp;revision=latestreleased"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urf.gov.co/webcenter/ShowProperty?nodeId=%2FConexionContent%2FWCC_CLUSTER-251909%2F%2FidcPrimaryFile&amp;revision=latestreleas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urf.gov.co/webcenter/ShowProperty?nodeId=%2FConexionContent%2FWCC_CLUSTER-257048%2F%2FidcPrimaryFile&amp;revision=latestreleas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www.urf.gov.co/webcenter/ShowProperty?nodeId=%2FConexionContent%2FWCC_CLUSTER-258763%2F%2FidcPrimaryFile&amp;revision=latestrelease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258774%2F%2FidcPrimaryFile&amp;revision=latestreleased"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urf.gov.co/webcenter/ShowProperty?nodeId=%2FConexionContent%2FWCC_CLUSTER-250390%2F%2FidcPrimaryFile&amp;revision=latestreleased"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44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26A1DF-9D3D-4D34-8DAD-6B26F2D25879}"/>
              </a:ext>
            </a:extLst>
          </p:cNvPr>
          <p:cNvSpPr txBox="1">
            <a:spLocks/>
          </p:cNvSpPr>
          <p:nvPr/>
        </p:nvSpPr>
        <p:spPr>
          <a:xfrm>
            <a:off x="0" y="1470513"/>
            <a:ext cx="12192000" cy="755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
            <a:r>
              <a:rPr lang="es-ES" sz="3600" b="1" dirty="0">
                <a:latin typeface="Verdana" panose="020B0604030504040204" pitchFamily="34" charset="0"/>
                <a:ea typeface="Verdana" panose="020B0604030504040204" pitchFamily="34" charset="0"/>
              </a:rPr>
              <a:t>Seguimiento a las medidas de austeridad en el gasto público</a:t>
            </a:r>
            <a:endParaRPr lang="es-CO" sz="3600" b="1" dirty="0">
              <a:latin typeface="Verdana" panose="020B0604030504040204" pitchFamily="34" charset="0"/>
              <a:ea typeface="Verdana" panose="020B0604030504040204" pitchFamily="34" charset="0"/>
            </a:endParaRPr>
          </a:p>
          <a:p>
            <a:r>
              <a:rPr lang="es-ES" sz="2000" b="1" dirty="0">
                <a:latin typeface="Verdana" panose="020B0604030504040204" pitchFamily="34" charset="0"/>
                <a:ea typeface="Verdana" panose="020B0604030504040204" pitchFamily="34" charset="0"/>
                <a:cs typeface="Verdana" panose="020B0604030504040204" pitchFamily="34" charset="0"/>
              </a:rPr>
              <a:t>Primer y segundo Trimestre 2024</a:t>
            </a:r>
          </a:p>
        </p:txBody>
      </p:sp>
      <p:sp>
        <p:nvSpPr>
          <p:cNvPr id="3" name="Subtítulo 2">
            <a:extLst>
              <a:ext uri="{FF2B5EF4-FFF2-40B4-BE49-F238E27FC236}">
                <a16:creationId xmlns:a16="http://schemas.microsoft.com/office/drawing/2014/main" id="{831A68EB-C870-1D53-85E4-FE3E6D71D179}"/>
              </a:ext>
            </a:extLst>
          </p:cNvPr>
          <p:cNvSpPr txBox="1">
            <a:spLocks/>
          </p:cNvSpPr>
          <p:nvPr/>
        </p:nvSpPr>
        <p:spPr>
          <a:xfrm>
            <a:off x="5368477" y="2611173"/>
            <a:ext cx="6490708" cy="23915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endParaRPr lang="es-ES" sz="1400" dirty="0">
              <a:solidFill>
                <a:srgbClr val="4D4D4D"/>
              </a:solidFill>
              <a:latin typeface="Helvetica" pitchFamily="2" charset="0"/>
            </a:endParaRPr>
          </a:p>
        </p:txBody>
      </p:sp>
      <p:sp>
        <p:nvSpPr>
          <p:cNvPr id="4" name="CuadroTexto 3">
            <a:extLst>
              <a:ext uri="{FF2B5EF4-FFF2-40B4-BE49-F238E27FC236}">
                <a16:creationId xmlns:a16="http://schemas.microsoft.com/office/drawing/2014/main" id="{EE4E56FC-9105-FD93-206C-E4F88DE5CA9D}"/>
              </a:ext>
            </a:extLst>
          </p:cNvPr>
          <p:cNvSpPr txBox="1"/>
          <p:nvPr/>
        </p:nvSpPr>
        <p:spPr>
          <a:xfrm>
            <a:off x="0" y="6605325"/>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pic>
        <p:nvPicPr>
          <p:cNvPr id="6" name="Imagen 5">
            <a:extLst>
              <a:ext uri="{FF2B5EF4-FFF2-40B4-BE49-F238E27FC236}">
                <a16:creationId xmlns:a16="http://schemas.microsoft.com/office/drawing/2014/main" id="{EAE2899D-33B0-F13B-9AE9-8BB1CBC2EA68}"/>
              </a:ext>
            </a:extLst>
          </p:cNvPr>
          <p:cNvPicPr>
            <a:picLocks noChangeAspect="1"/>
          </p:cNvPicPr>
          <p:nvPr/>
        </p:nvPicPr>
        <p:blipFill>
          <a:blip r:embed="rId3"/>
          <a:stretch>
            <a:fillRect/>
          </a:stretch>
        </p:blipFill>
        <p:spPr>
          <a:xfrm>
            <a:off x="805442" y="1525454"/>
            <a:ext cx="4563035" cy="4563035"/>
          </a:xfrm>
          <a:prstGeom prst="rect">
            <a:avLst/>
          </a:prstGeom>
        </p:spPr>
      </p:pic>
      <p:sp>
        <p:nvSpPr>
          <p:cNvPr id="7" name="CuadroTexto 6">
            <a:extLst>
              <a:ext uri="{FF2B5EF4-FFF2-40B4-BE49-F238E27FC236}">
                <a16:creationId xmlns:a16="http://schemas.microsoft.com/office/drawing/2014/main" id="{6C548624-E226-06EA-983A-60925EB6F85C}"/>
              </a:ext>
            </a:extLst>
          </p:cNvPr>
          <p:cNvSpPr txBox="1"/>
          <p:nvPr/>
        </p:nvSpPr>
        <p:spPr>
          <a:xfrm>
            <a:off x="158895" y="5519604"/>
            <a:ext cx="6007013" cy="954107"/>
          </a:xfrm>
          <a:prstGeom prst="rect">
            <a:avLst/>
          </a:prstGeom>
          <a:noFill/>
        </p:spPr>
        <p:txBody>
          <a:bodyPr wrap="square">
            <a:spAutoFit/>
          </a:bodyPr>
          <a:lstStyle/>
          <a:p>
            <a:r>
              <a:rPr lang="es-CO" sz="1050" dirty="0">
                <a:hlinkClick r:id="rId4"/>
              </a:rPr>
              <a:t>Primer Trimestre: https://www.urf.gov.co/webcenter/ShowProperty?nodeId=%2FConexionContent%2FWCC_CLUSTER-249386%2F%2FidcPrimaryFile&amp;revision=latestreleased</a:t>
            </a:r>
            <a:r>
              <a:rPr lang="es-CO" sz="1050" dirty="0"/>
              <a:t> </a:t>
            </a:r>
          </a:p>
          <a:p>
            <a:endParaRPr lang="es-CO" sz="1050" dirty="0"/>
          </a:p>
          <a:p>
            <a:endParaRPr lang="es-CO" sz="1400" dirty="0"/>
          </a:p>
        </p:txBody>
      </p:sp>
      <p:sp>
        <p:nvSpPr>
          <p:cNvPr id="10" name="CuadroTexto 9">
            <a:extLst>
              <a:ext uri="{FF2B5EF4-FFF2-40B4-BE49-F238E27FC236}">
                <a16:creationId xmlns:a16="http://schemas.microsoft.com/office/drawing/2014/main" id="{A794DB91-6590-463A-AD62-B2A20A4C113F}"/>
              </a:ext>
            </a:extLst>
          </p:cNvPr>
          <p:cNvSpPr txBox="1"/>
          <p:nvPr/>
        </p:nvSpPr>
        <p:spPr>
          <a:xfrm>
            <a:off x="5145153" y="2579202"/>
            <a:ext cx="6714032" cy="2062103"/>
          </a:xfrm>
          <a:prstGeom prst="rect">
            <a:avLst/>
          </a:prstGeom>
          <a:noFill/>
        </p:spPr>
        <p:txBody>
          <a:bodyPr wrap="square">
            <a:spAutoFit/>
          </a:bodyPr>
          <a:lstStyle/>
          <a:p>
            <a:pPr algn="just"/>
            <a:r>
              <a:rPr lang="es-ES" sz="1600" dirty="0">
                <a:solidFill>
                  <a:srgbClr val="4D4D4D"/>
                </a:solidFill>
                <a:latin typeface="Helvetica" pitchFamily="2" charset="0"/>
              </a:rPr>
              <a:t>El seguimiento de las directrices de austeridad del gasto de la URF, correspondiente al primer y segundo trimestre de la vigencia 2024 comparados con el mismo periodo de 2023, se concluye que la Entidad adelantó acciones tendientes a cumplir las disposiciones del Gobierno Nacional, por lo que el proceso de control y evaluación invita a adoptar las recomendaciones, para garantizar la eficiencia del uso de los recursos públicos, en los rubros que se evidencio variación.</a:t>
            </a:r>
            <a:endParaRPr lang="es-CO" sz="1600" dirty="0"/>
          </a:p>
          <a:p>
            <a:pPr algn="just"/>
            <a:endParaRPr lang="es-ES" sz="1600" dirty="0">
              <a:solidFill>
                <a:srgbClr val="4D4D4D"/>
              </a:solidFill>
              <a:latin typeface="Helvetica" pitchFamily="2" charset="0"/>
            </a:endParaRPr>
          </a:p>
        </p:txBody>
      </p:sp>
      <p:sp>
        <p:nvSpPr>
          <p:cNvPr id="8" name="CuadroTexto 7">
            <a:extLst>
              <a:ext uri="{FF2B5EF4-FFF2-40B4-BE49-F238E27FC236}">
                <a16:creationId xmlns:a16="http://schemas.microsoft.com/office/drawing/2014/main" id="{239D4E27-EC72-435F-9D7B-C7166AC2394F}"/>
              </a:ext>
            </a:extLst>
          </p:cNvPr>
          <p:cNvSpPr txBox="1"/>
          <p:nvPr/>
        </p:nvSpPr>
        <p:spPr>
          <a:xfrm>
            <a:off x="158895" y="5992560"/>
            <a:ext cx="5696621" cy="577081"/>
          </a:xfrm>
          <a:prstGeom prst="rect">
            <a:avLst/>
          </a:prstGeom>
          <a:noFill/>
        </p:spPr>
        <p:txBody>
          <a:bodyPr wrap="square">
            <a:spAutoFit/>
          </a:bodyPr>
          <a:lstStyle/>
          <a:p>
            <a:r>
              <a:rPr lang="es-CO" sz="1050" dirty="0">
                <a:hlinkClick r:id="rId5"/>
              </a:rPr>
              <a:t>Segundo Trimestre:</a:t>
            </a:r>
          </a:p>
          <a:p>
            <a:r>
              <a:rPr lang="es-CO" sz="1050" dirty="0">
                <a:hlinkClick r:id="rId5"/>
              </a:rPr>
              <a:t>https://www.urf.gov.co/webcenter/ShowProperty?nodeId=%2FConexionContent%2FWCC_CLUSTER-255784%2F%2FidcPrimaryFile&amp;revision=latestreleased</a:t>
            </a:r>
            <a:r>
              <a:rPr lang="es-CO" sz="1050" dirty="0"/>
              <a:t> </a:t>
            </a:r>
          </a:p>
        </p:txBody>
      </p:sp>
    </p:spTree>
    <p:extLst>
      <p:ext uri="{BB962C8B-B14F-4D97-AF65-F5344CB8AC3E}">
        <p14:creationId xmlns:p14="http://schemas.microsoft.com/office/powerpoint/2010/main" val="429013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C79E4-9E26-91E2-896E-A046963F074F}"/>
              </a:ext>
            </a:extLst>
          </p:cNvPr>
          <p:cNvSpPr txBox="1">
            <a:spLocks/>
          </p:cNvSpPr>
          <p:nvPr/>
        </p:nvSpPr>
        <p:spPr>
          <a:xfrm>
            <a:off x="0" y="1459926"/>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ES" sz="3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DF67EA1A-C5FC-20E8-133D-EE019F05E349}"/>
              </a:ext>
            </a:extLst>
          </p:cNvPr>
          <p:cNvSpPr txBox="1">
            <a:spLocks/>
          </p:cNvSpPr>
          <p:nvPr/>
        </p:nvSpPr>
        <p:spPr>
          <a:xfrm>
            <a:off x="4709516" y="2525216"/>
            <a:ext cx="7009008" cy="1665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s-ES" sz="1600" dirty="0">
                <a:solidFill>
                  <a:srgbClr val="4D4D4D"/>
                </a:solidFill>
                <a:latin typeface="Helvetica" pitchFamily="2" charset="0"/>
              </a:rPr>
              <a:t>La Unidad ha enfocado sus esfuerzos para mantener un nivel satisfactorio el Sistema de Control Interno, a través del desarrollo de actividades encaminadas al fortalecimiento de los cinco componentes de la estructura el  Modelo Estándar de Control Interno que operan de manera articulada con las Políticas de Gestión y Desempeño del Modelo Integrado de Planeación y Gestión, las cuales son operadas por líderes técnicos de cada una.</a:t>
            </a:r>
          </a:p>
          <a:p>
            <a:pPr algn="just">
              <a:lnSpc>
                <a:spcPct val="100000"/>
              </a:lnSpc>
              <a:spcBef>
                <a:spcPts val="0"/>
              </a:spcBef>
            </a:pPr>
            <a:endParaRPr lang="es-ES" sz="1600" dirty="0">
              <a:solidFill>
                <a:srgbClr val="4D4D4D"/>
              </a:solidFill>
              <a:latin typeface="Helvetica" pitchFamily="2" charset="0"/>
            </a:endParaRPr>
          </a:p>
          <a:p>
            <a:pPr algn="just">
              <a:lnSpc>
                <a:spcPct val="100000"/>
              </a:lnSpc>
              <a:spcBef>
                <a:spcPts val="0"/>
              </a:spcBef>
            </a:pPr>
            <a:r>
              <a:rPr lang="es-ES" sz="1600" dirty="0">
                <a:solidFill>
                  <a:srgbClr val="4D4D4D"/>
                </a:solidFill>
                <a:latin typeface="Helvetica" pitchFamily="2" charset="0"/>
              </a:rPr>
              <a:t>El Sistema de Control Interno es efectivo a través de la operación de las Líneas de Defensa, estructuradas en el marco del Modelo de Operación por Procesos, la cual proporciona una seguridad razonable sobre la gestión</a:t>
            </a:r>
          </a:p>
          <a:p>
            <a:pPr algn="just">
              <a:lnSpc>
                <a:spcPct val="100000"/>
              </a:lnSpc>
              <a:spcBef>
                <a:spcPts val="0"/>
              </a:spcBef>
            </a:pPr>
            <a:r>
              <a:rPr lang="es-ES" sz="1600" dirty="0">
                <a:solidFill>
                  <a:srgbClr val="4D4D4D"/>
                </a:solidFill>
                <a:latin typeface="Helvetica" pitchFamily="2" charset="0"/>
              </a:rPr>
              <a:t>institucional.</a:t>
            </a:r>
          </a:p>
          <a:p>
            <a:pPr algn="just">
              <a:lnSpc>
                <a:spcPct val="100000"/>
              </a:lnSpc>
              <a:spcBef>
                <a:spcPts val="0"/>
              </a:spcBef>
            </a:pPr>
            <a:endParaRPr lang="es-ES" sz="1600" dirty="0">
              <a:solidFill>
                <a:srgbClr val="4D4D4D"/>
              </a:solidFill>
              <a:latin typeface="Helvetica" pitchFamily="2" charset="0"/>
            </a:endParaRPr>
          </a:p>
          <a:p>
            <a:pPr algn="just">
              <a:lnSpc>
                <a:spcPct val="100000"/>
              </a:lnSpc>
              <a:spcBef>
                <a:spcPts val="0"/>
              </a:spcBef>
            </a:pPr>
            <a:r>
              <a:rPr lang="es-ES" sz="1600" dirty="0">
                <a:solidFill>
                  <a:srgbClr val="4D4D4D"/>
                </a:solidFill>
                <a:latin typeface="Helvetica" pitchFamily="2" charset="0"/>
              </a:rPr>
              <a:t>Desde el ejercicio de evaluación independiente, se evalúa la gestión del riesgo que se encuentra en responsabilidad de cada una de las áreas, así como la aplicación efectiva de los controles. </a:t>
            </a:r>
          </a:p>
        </p:txBody>
      </p:sp>
      <p:sp>
        <p:nvSpPr>
          <p:cNvPr id="4" name="CuadroTexto 3">
            <a:extLst>
              <a:ext uri="{FF2B5EF4-FFF2-40B4-BE49-F238E27FC236}">
                <a16:creationId xmlns:a16="http://schemas.microsoft.com/office/drawing/2014/main" id="{5A8630CF-06BB-2EF3-2F7E-8BDE2F06AEE1}"/>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5" name="CuadroTexto 4">
            <a:extLst>
              <a:ext uri="{FF2B5EF4-FFF2-40B4-BE49-F238E27FC236}">
                <a16:creationId xmlns:a16="http://schemas.microsoft.com/office/drawing/2014/main" id="{BBA2DB67-A4A8-2A56-F7E6-B1E57BEEE81A}"/>
              </a:ext>
            </a:extLst>
          </p:cNvPr>
          <p:cNvSpPr txBox="1"/>
          <p:nvPr/>
        </p:nvSpPr>
        <p:spPr>
          <a:xfrm>
            <a:off x="63013" y="5706667"/>
            <a:ext cx="4544498" cy="738664"/>
          </a:xfrm>
          <a:prstGeom prst="rect">
            <a:avLst/>
          </a:prstGeom>
          <a:noFill/>
        </p:spPr>
        <p:txBody>
          <a:bodyPr wrap="square">
            <a:spAutoFit/>
          </a:bodyPr>
          <a:lstStyle/>
          <a:p>
            <a:r>
              <a:rPr lang="es-CO" sz="1400" dirty="0">
                <a:hlinkClick r:id="rId3"/>
              </a:rPr>
              <a:t>https://www.urf.gov.co/webcenter/ShowProperty?nodeId=%2FConexionContent%2FWCC_CLUSTER-252311%2F%2FidcPrimaryFile&amp;revision=latestreleased</a:t>
            </a:r>
            <a:r>
              <a:rPr lang="es-CO" sz="1400" dirty="0"/>
              <a:t> </a:t>
            </a:r>
          </a:p>
        </p:txBody>
      </p:sp>
      <p:sp>
        <p:nvSpPr>
          <p:cNvPr id="7" name="Título 1">
            <a:extLst>
              <a:ext uri="{FF2B5EF4-FFF2-40B4-BE49-F238E27FC236}">
                <a16:creationId xmlns:a16="http://schemas.microsoft.com/office/drawing/2014/main" id="{11587EA9-53C4-4583-A107-397F296E7D8D}"/>
              </a:ext>
            </a:extLst>
          </p:cNvPr>
          <p:cNvSpPr txBox="1">
            <a:spLocks/>
          </p:cNvSpPr>
          <p:nvPr/>
        </p:nvSpPr>
        <p:spPr>
          <a:xfrm>
            <a:off x="0" y="1769778"/>
            <a:ext cx="12192000" cy="7554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Informe evaluación independiente del estado del Sistema de Control Interno</a:t>
            </a:r>
          </a:p>
          <a:p>
            <a:r>
              <a:rPr lang="es-ES" sz="2000" b="1" dirty="0">
                <a:latin typeface="Verdana" panose="020B0604030504040204" pitchFamily="34" charset="0"/>
                <a:ea typeface="Verdana" panose="020B0604030504040204" pitchFamily="34" charset="0"/>
                <a:cs typeface="Verdana" panose="020B0604030504040204" pitchFamily="34" charset="0"/>
              </a:rPr>
              <a:t>Primer Trimestre 2024</a:t>
            </a:r>
          </a:p>
        </p:txBody>
      </p:sp>
      <p:pic>
        <p:nvPicPr>
          <p:cNvPr id="9" name="Gráfico 8">
            <a:extLst>
              <a:ext uri="{FF2B5EF4-FFF2-40B4-BE49-F238E27FC236}">
                <a16:creationId xmlns:a16="http://schemas.microsoft.com/office/drawing/2014/main" id="{63A021BB-575C-4323-8742-8970F6FEE7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747" y="2379378"/>
            <a:ext cx="3588740" cy="3588740"/>
          </a:xfrm>
          <a:prstGeom prst="rect">
            <a:avLst/>
          </a:prstGeom>
        </p:spPr>
      </p:pic>
    </p:spTree>
    <p:extLst>
      <p:ext uri="{BB962C8B-B14F-4D97-AF65-F5344CB8AC3E}">
        <p14:creationId xmlns:p14="http://schemas.microsoft.com/office/powerpoint/2010/main" val="281883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2C40712-F1EF-E63B-27F8-7A70A6D62CA9}"/>
              </a:ext>
            </a:extLst>
          </p:cNvPr>
          <p:cNvSpPr txBox="1">
            <a:spLocks/>
          </p:cNvSpPr>
          <p:nvPr/>
        </p:nvSpPr>
        <p:spPr>
          <a:xfrm>
            <a:off x="83975" y="1826704"/>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
            <a:r>
              <a:rPr lang="es-ES" sz="3600" b="1" dirty="0">
                <a:latin typeface="Verdana" panose="020B0604030504040204" pitchFamily="34" charset="0"/>
                <a:ea typeface="Verdana" panose="020B0604030504040204" pitchFamily="34" charset="0"/>
              </a:rPr>
              <a:t>Seguimiento a las acciones generadas producto Auditoría al proceso de Gestión de Comunicaciones </a:t>
            </a:r>
            <a:endParaRPr lang="es-CO" sz="3600" b="1" dirty="0">
              <a:latin typeface="Verdana" panose="020B0604030504040204" pitchFamily="34" charset="0"/>
              <a:ea typeface="Verdana" panose="020B0604030504040204" pitchFamily="34" charset="0"/>
            </a:endParaRPr>
          </a:p>
        </p:txBody>
      </p:sp>
      <p:sp>
        <p:nvSpPr>
          <p:cNvPr id="4" name="CuadroTexto 3">
            <a:extLst>
              <a:ext uri="{FF2B5EF4-FFF2-40B4-BE49-F238E27FC236}">
                <a16:creationId xmlns:a16="http://schemas.microsoft.com/office/drawing/2014/main" id="{8B146B62-E0E6-8089-727E-CEF5ADD20823}"/>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5" name="Subtítulo 2">
            <a:extLst>
              <a:ext uri="{FF2B5EF4-FFF2-40B4-BE49-F238E27FC236}">
                <a16:creationId xmlns:a16="http://schemas.microsoft.com/office/drawing/2014/main" id="{73E3B7CD-8A84-DB6E-B85F-6CB0BC630297}"/>
              </a:ext>
            </a:extLst>
          </p:cNvPr>
          <p:cNvSpPr txBox="1">
            <a:spLocks/>
          </p:cNvSpPr>
          <p:nvPr/>
        </p:nvSpPr>
        <p:spPr>
          <a:xfrm>
            <a:off x="684173" y="2766270"/>
            <a:ext cx="5331032" cy="26509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s-ES" sz="1600" dirty="0">
                <a:solidFill>
                  <a:srgbClr val="4D4D4D"/>
                </a:solidFill>
                <a:latin typeface="Helvetica" pitchFamily="2" charset="0"/>
              </a:rPr>
              <a:t>Se identificó el cumplimiento de las cinco acciones suscritas en el plan de mejoramiento para la auditoría realizada al proceso de Gestión de Comunicaciones, se generaron orientaciones al proceso para continuar con la mejora continua de la aplicación de los elementos transversales y la gestión adelantada para dar cumplimiento de la misión y el objetivo establecido.</a:t>
            </a:r>
          </a:p>
        </p:txBody>
      </p:sp>
      <p:pic>
        <p:nvPicPr>
          <p:cNvPr id="7" name="Imagen 6" descr="Interfaz de usuario gráfica&#10;&#10;Descripción generada automáticamente">
            <a:extLst>
              <a:ext uri="{FF2B5EF4-FFF2-40B4-BE49-F238E27FC236}">
                <a16:creationId xmlns:a16="http://schemas.microsoft.com/office/drawing/2014/main" id="{649757EB-9D20-44F4-80FC-6AB558A0F844}"/>
              </a:ext>
            </a:extLst>
          </p:cNvPr>
          <p:cNvPicPr>
            <a:picLocks noChangeAspect="1"/>
          </p:cNvPicPr>
          <p:nvPr/>
        </p:nvPicPr>
        <p:blipFill>
          <a:blip r:embed="rId3"/>
          <a:stretch>
            <a:fillRect/>
          </a:stretch>
        </p:blipFill>
        <p:spPr>
          <a:xfrm>
            <a:off x="6615402" y="2131504"/>
            <a:ext cx="4674671" cy="4674671"/>
          </a:xfrm>
          <a:prstGeom prst="rect">
            <a:avLst/>
          </a:prstGeom>
        </p:spPr>
      </p:pic>
    </p:spTree>
    <p:extLst>
      <p:ext uri="{BB962C8B-B14F-4D97-AF65-F5344CB8AC3E}">
        <p14:creationId xmlns:p14="http://schemas.microsoft.com/office/powerpoint/2010/main" val="135990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E624EAC-9F1A-3ABE-63B0-ACADB722DEC8}"/>
              </a:ext>
            </a:extLst>
          </p:cNvPr>
          <p:cNvSpPr txBox="1">
            <a:spLocks/>
          </p:cNvSpPr>
          <p:nvPr/>
        </p:nvSpPr>
        <p:spPr>
          <a:xfrm>
            <a:off x="127486" y="1805157"/>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Sesión ordinaria del Comité Institucional de Coordinación de Control Interno.</a:t>
            </a:r>
          </a:p>
          <a:p>
            <a:r>
              <a:rPr lang="es-ES" sz="3800" b="1" dirty="0">
                <a:latin typeface="Verdana" panose="020B0604030504040204" pitchFamily="34" charset="0"/>
                <a:ea typeface="Verdana" panose="020B0604030504040204" pitchFamily="34" charset="0"/>
                <a:cs typeface="Verdana" panose="020B0604030504040204" pitchFamily="34" charset="0"/>
              </a:rPr>
              <a:t> </a:t>
            </a:r>
            <a:r>
              <a:rPr lang="es-ES" sz="2000" b="1" dirty="0">
                <a:latin typeface="Verdana" panose="020B0604030504040204" pitchFamily="34" charset="0"/>
                <a:ea typeface="Verdana" panose="020B0604030504040204" pitchFamily="34" charset="0"/>
                <a:cs typeface="Verdana" panose="020B0604030504040204" pitchFamily="34" charset="0"/>
              </a:rPr>
              <a:t>S</a:t>
            </a:r>
            <a:r>
              <a:rPr lang="es-ES" sz="2000" b="1" dirty="0">
                <a:latin typeface="Verdana" panose="020B0604030504040204" pitchFamily="34" charset="0"/>
                <a:ea typeface="Verdana" panose="020B0604030504040204" pitchFamily="34" charset="0"/>
              </a:rPr>
              <a:t>egundo Trimestre 2024</a:t>
            </a:r>
          </a:p>
        </p:txBody>
      </p:sp>
      <p:sp>
        <p:nvSpPr>
          <p:cNvPr id="4" name="CuadroTexto 3">
            <a:extLst>
              <a:ext uri="{FF2B5EF4-FFF2-40B4-BE49-F238E27FC236}">
                <a16:creationId xmlns:a16="http://schemas.microsoft.com/office/drawing/2014/main" id="{1662A538-40A2-A8C1-E76D-D9AD9F094E9D}"/>
              </a:ext>
            </a:extLst>
          </p:cNvPr>
          <p:cNvSpPr txBox="1"/>
          <p:nvPr/>
        </p:nvSpPr>
        <p:spPr>
          <a:xfrm>
            <a:off x="487529" y="2606790"/>
            <a:ext cx="7125344" cy="2554545"/>
          </a:xfrm>
          <a:prstGeom prst="rect">
            <a:avLst/>
          </a:prstGeom>
          <a:noFill/>
        </p:spPr>
        <p:txBody>
          <a:bodyPr wrap="square">
            <a:spAutoFit/>
          </a:bodyPr>
          <a:lstStyle/>
          <a:p>
            <a:pPr algn="just"/>
            <a:r>
              <a:rPr lang="es-CO" sz="1600" dirty="0">
                <a:solidFill>
                  <a:srgbClr val="4D4D4D"/>
                </a:solidFill>
                <a:latin typeface="Helvetica" pitchFamily="2" charset="0"/>
              </a:rPr>
              <a:t>Se realiza la sesión del Comité Institucional de Coordinación de Control Interno, realizada el 30 de abril del 2024, en el cual se </a:t>
            </a:r>
            <a:r>
              <a:rPr lang="es-ES" sz="1600" dirty="0">
                <a:solidFill>
                  <a:srgbClr val="4D4D4D"/>
                </a:solidFill>
                <a:latin typeface="Helvetica" pitchFamily="2" charset="0"/>
              </a:rPr>
              <a:t>presentó el estado de avance del Plan Anual de Anual de Auditoria, el cual se ubicó en el 24% con la ejecución de 11 actividades, 9 programadas para el primer trimestre y 2 del segundo trimestre. Se presentaron los resultados de los ejercicios de evaluación independiente en donde se realizaron el 100% de las actividades programadas, al igual que el estado del plan de mejoramiento en donde se encontraban 8 actividades en ejecución y 4 en desarrollo, al igual que los resultados del informe de PQRSD, y por ultimó se presentó la información financiera de la Unidad de acuerdo a la fecha de corte.</a:t>
            </a:r>
          </a:p>
        </p:txBody>
      </p:sp>
      <p:sp>
        <p:nvSpPr>
          <p:cNvPr id="6" name="CuadroTexto 5">
            <a:extLst>
              <a:ext uri="{FF2B5EF4-FFF2-40B4-BE49-F238E27FC236}">
                <a16:creationId xmlns:a16="http://schemas.microsoft.com/office/drawing/2014/main" id="{3D07B72F-F902-4637-AA95-2DAD75731E12}"/>
              </a:ext>
            </a:extLst>
          </p:cNvPr>
          <p:cNvSpPr txBox="1"/>
          <p:nvPr/>
        </p:nvSpPr>
        <p:spPr>
          <a:xfrm>
            <a:off x="127486" y="6538636"/>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pic>
        <p:nvPicPr>
          <p:cNvPr id="7" name="Imagen 6">
            <a:extLst>
              <a:ext uri="{FF2B5EF4-FFF2-40B4-BE49-F238E27FC236}">
                <a16:creationId xmlns:a16="http://schemas.microsoft.com/office/drawing/2014/main" id="{1231F492-4B6A-4DFF-AAE4-2574F07D2656}"/>
              </a:ext>
            </a:extLst>
          </p:cNvPr>
          <p:cNvPicPr>
            <a:picLocks noChangeAspect="1"/>
          </p:cNvPicPr>
          <p:nvPr/>
        </p:nvPicPr>
        <p:blipFill>
          <a:blip r:embed="rId3"/>
          <a:stretch>
            <a:fillRect/>
          </a:stretch>
        </p:blipFill>
        <p:spPr>
          <a:xfrm>
            <a:off x="7819053" y="2186475"/>
            <a:ext cx="4139681" cy="4139681"/>
          </a:xfrm>
          <a:prstGeom prst="rect">
            <a:avLst/>
          </a:prstGeom>
        </p:spPr>
      </p:pic>
    </p:spTree>
    <p:extLst>
      <p:ext uri="{BB962C8B-B14F-4D97-AF65-F5344CB8AC3E}">
        <p14:creationId xmlns:p14="http://schemas.microsoft.com/office/powerpoint/2010/main" val="428052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E09A68A5-FD25-AB6B-4E27-202D5CE8C83D}"/>
              </a:ext>
            </a:extLst>
          </p:cNvPr>
          <p:cNvSpPr txBox="1">
            <a:spLocks/>
          </p:cNvSpPr>
          <p:nvPr/>
        </p:nvSpPr>
        <p:spPr>
          <a:xfrm>
            <a:off x="1" y="1280461"/>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Informe de cumplimiento al plan anual de auditoría </a:t>
            </a:r>
          </a:p>
          <a:p>
            <a:r>
              <a:rPr lang="es-ES" sz="2000" b="1" dirty="0">
                <a:latin typeface="Verdana" panose="020B0604030504040204" pitchFamily="34" charset="0"/>
                <a:ea typeface="Verdana" panose="020B0604030504040204" pitchFamily="34" charset="0"/>
                <a:cs typeface="Verdana" panose="020B0604030504040204" pitchFamily="34" charset="0"/>
              </a:rPr>
              <a:t>Segundo Trimestre 2024</a:t>
            </a:r>
            <a:endParaRPr lang="es-ES"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Imagen 3" descr="Interfaz de usuario gráfica&#10;&#10;Descripción generada automáticamente">
            <a:extLst>
              <a:ext uri="{FF2B5EF4-FFF2-40B4-BE49-F238E27FC236}">
                <a16:creationId xmlns:a16="http://schemas.microsoft.com/office/drawing/2014/main" id="{CDA870E0-D94C-DFF4-63FC-6F764F57CFFC}"/>
              </a:ext>
            </a:extLst>
          </p:cNvPr>
          <p:cNvPicPr>
            <a:picLocks noChangeAspect="1"/>
          </p:cNvPicPr>
          <p:nvPr/>
        </p:nvPicPr>
        <p:blipFill>
          <a:blip r:embed="rId3"/>
          <a:stretch>
            <a:fillRect/>
          </a:stretch>
        </p:blipFill>
        <p:spPr>
          <a:xfrm>
            <a:off x="503556" y="1792946"/>
            <a:ext cx="4095337" cy="4095337"/>
          </a:xfrm>
          <a:prstGeom prst="rect">
            <a:avLst/>
          </a:prstGeom>
        </p:spPr>
      </p:pic>
      <p:sp>
        <p:nvSpPr>
          <p:cNvPr id="2" name="CuadroTexto 1">
            <a:extLst>
              <a:ext uri="{FF2B5EF4-FFF2-40B4-BE49-F238E27FC236}">
                <a16:creationId xmlns:a16="http://schemas.microsoft.com/office/drawing/2014/main" id="{D1D62CCA-9243-A0E3-6495-57FAFC797BC0}"/>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6" name="CuadroTexto 5">
            <a:extLst>
              <a:ext uri="{FF2B5EF4-FFF2-40B4-BE49-F238E27FC236}">
                <a16:creationId xmlns:a16="http://schemas.microsoft.com/office/drawing/2014/main" id="{F93CD2CE-F012-C41A-5CB5-C1F25A49091F}"/>
              </a:ext>
            </a:extLst>
          </p:cNvPr>
          <p:cNvSpPr txBox="1"/>
          <p:nvPr/>
        </p:nvSpPr>
        <p:spPr>
          <a:xfrm>
            <a:off x="271164" y="5780804"/>
            <a:ext cx="5336447" cy="738664"/>
          </a:xfrm>
          <a:prstGeom prst="rect">
            <a:avLst/>
          </a:prstGeom>
          <a:noFill/>
        </p:spPr>
        <p:txBody>
          <a:bodyPr wrap="square">
            <a:spAutoFit/>
          </a:bodyPr>
          <a:lstStyle/>
          <a:p>
            <a:r>
              <a:rPr lang="es-CO" sz="1400" dirty="0">
                <a:hlinkClick r:id="rId4"/>
              </a:rPr>
              <a:t>https://www.urf.gov.co/webcenter/ShowProperty?nodeId=%2FConexionContent%2FWCC_CLUSTER-251965%2F%2FidcPrimaryFile&amp;revision=latestreleased</a:t>
            </a:r>
            <a:r>
              <a:rPr lang="es-CO" sz="1400" dirty="0"/>
              <a:t> </a:t>
            </a:r>
          </a:p>
        </p:txBody>
      </p:sp>
      <p:sp>
        <p:nvSpPr>
          <p:cNvPr id="7" name="CuadroTexto 6">
            <a:extLst>
              <a:ext uri="{FF2B5EF4-FFF2-40B4-BE49-F238E27FC236}">
                <a16:creationId xmlns:a16="http://schemas.microsoft.com/office/drawing/2014/main" id="{9A8414C0-612E-42C0-8F2C-FA560C29E8A0}"/>
              </a:ext>
            </a:extLst>
          </p:cNvPr>
          <p:cNvSpPr txBox="1"/>
          <p:nvPr/>
        </p:nvSpPr>
        <p:spPr>
          <a:xfrm>
            <a:off x="4817308" y="2261744"/>
            <a:ext cx="6871136" cy="3293209"/>
          </a:xfrm>
          <a:prstGeom prst="rect">
            <a:avLst/>
          </a:prstGeom>
          <a:noFill/>
        </p:spPr>
        <p:txBody>
          <a:bodyPr wrap="square">
            <a:spAutoFit/>
          </a:bodyPr>
          <a:lstStyle/>
          <a:p>
            <a:pPr algn="just"/>
            <a:r>
              <a:rPr lang="es-ES" sz="1600" dirty="0">
                <a:solidFill>
                  <a:srgbClr val="4D4D4D"/>
                </a:solidFill>
                <a:latin typeface="Helvetica" pitchFamily="2" charset="0"/>
              </a:rPr>
              <a:t>La Unidad maneja un nivel de aseguramiento razonable frente al Sistema de Control Interno; se exhorta a mantener la aplicación de actividades de control que fortalecen la gestión institucional y contribuyen al cumplimiento de los objetivos institucionales.</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Así mismo, las actividades programadas en el Plan Anual de Auditoría se ejecutaron en el plazo establecido y se publicaron para conocimiento de los grupos de valor en la página web de la Unidad.</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En los ejercicios de evaluación independiente, se identificaron oportunidades de mejora que ameritaron la formulación de acciones para subsanar las observaciones encontradas, respecto de las cuales se realizará el seguimiento correspondiente.</a:t>
            </a:r>
            <a:endParaRPr lang="es-CO" sz="1600" dirty="0">
              <a:solidFill>
                <a:srgbClr val="4D4D4D"/>
              </a:solidFill>
              <a:latin typeface="Helvetica" pitchFamily="2" charset="0"/>
            </a:endParaRPr>
          </a:p>
        </p:txBody>
      </p:sp>
    </p:spTree>
    <p:extLst>
      <p:ext uri="{BB962C8B-B14F-4D97-AF65-F5344CB8AC3E}">
        <p14:creationId xmlns:p14="http://schemas.microsoft.com/office/powerpoint/2010/main" val="1811194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4713D2B-D71F-7F08-8677-CB06B1D32A98}"/>
              </a:ext>
            </a:extLst>
          </p:cNvPr>
          <p:cNvSpPr txBox="1">
            <a:spLocks/>
          </p:cNvSpPr>
          <p:nvPr/>
        </p:nvSpPr>
        <p:spPr>
          <a:xfrm>
            <a:off x="0" y="1263683"/>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Seguimiento al estado de PQRSD</a:t>
            </a:r>
          </a:p>
          <a:p>
            <a:r>
              <a:rPr lang="es-ES" sz="2000" b="1" dirty="0">
                <a:latin typeface="Verdana" panose="020B0604030504040204" pitchFamily="34" charset="0"/>
                <a:ea typeface="Verdana" panose="020B0604030504040204" pitchFamily="34" charset="0"/>
                <a:cs typeface="Verdana" panose="020B0604030504040204" pitchFamily="34" charset="0"/>
              </a:rPr>
              <a:t>Primer Semestre 2024</a:t>
            </a:r>
          </a:p>
        </p:txBody>
      </p:sp>
      <p:sp>
        <p:nvSpPr>
          <p:cNvPr id="2" name="CuadroTexto 1">
            <a:extLst>
              <a:ext uri="{FF2B5EF4-FFF2-40B4-BE49-F238E27FC236}">
                <a16:creationId xmlns:a16="http://schemas.microsoft.com/office/drawing/2014/main" id="{F6E3535C-FBE1-B123-C4F6-9BE7ED032432}"/>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5" name="CuadroTexto 4">
            <a:extLst>
              <a:ext uri="{FF2B5EF4-FFF2-40B4-BE49-F238E27FC236}">
                <a16:creationId xmlns:a16="http://schemas.microsoft.com/office/drawing/2014/main" id="{80E6DFEC-7186-4FE8-A6EC-316FEAFE4F36}"/>
              </a:ext>
            </a:extLst>
          </p:cNvPr>
          <p:cNvSpPr txBox="1"/>
          <p:nvPr/>
        </p:nvSpPr>
        <p:spPr>
          <a:xfrm>
            <a:off x="4791634" y="2697882"/>
            <a:ext cx="6871136" cy="2062103"/>
          </a:xfrm>
          <a:prstGeom prst="rect">
            <a:avLst/>
          </a:prstGeom>
          <a:noFill/>
        </p:spPr>
        <p:txBody>
          <a:bodyPr wrap="square">
            <a:spAutoFit/>
          </a:bodyPr>
          <a:lstStyle/>
          <a:p>
            <a:pPr algn="just"/>
            <a:r>
              <a:rPr lang="es-ES" sz="1600" dirty="0">
                <a:solidFill>
                  <a:srgbClr val="4D4D4D"/>
                </a:solidFill>
                <a:latin typeface="Helvetica" pitchFamily="2" charset="0"/>
              </a:rPr>
              <a:t>Se evidencia que, a las comunicaciones que le aplica dar respuesta, la Unidad las realiza en un tiempo menor al establecido, así mismo se cuenta con la herramienta de trazabilidad que facilita la gestión y seguimiento al proceso de Relación con la Ciudadanía Grupos de Valor.</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Como resultado de la auditoría, surgieron oportunidades de mejora las cuales ameritan del análisis y la formulación de acciones por parte de los responsables del tema.</a:t>
            </a:r>
          </a:p>
        </p:txBody>
      </p:sp>
      <p:sp>
        <p:nvSpPr>
          <p:cNvPr id="6" name="CuadroTexto 5">
            <a:extLst>
              <a:ext uri="{FF2B5EF4-FFF2-40B4-BE49-F238E27FC236}">
                <a16:creationId xmlns:a16="http://schemas.microsoft.com/office/drawing/2014/main" id="{EF9EEDA5-A0A5-4811-A5E4-3CEB1580F0A2}"/>
              </a:ext>
            </a:extLst>
          </p:cNvPr>
          <p:cNvSpPr txBox="1"/>
          <p:nvPr/>
        </p:nvSpPr>
        <p:spPr>
          <a:xfrm>
            <a:off x="116631" y="5587578"/>
            <a:ext cx="5336447" cy="738664"/>
          </a:xfrm>
          <a:prstGeom prst="rect">
            <a:avLst/>
          </a:prstGeom>
          <a:noFill/>
        </p:spPr>
        <p:txBody>
          <a:bodyPr wrap="square">
            <a:spAutoFit/>
          </a:bodyPr>
          <a:lstStyle/>
          <a:p>
            <a:r>
              <a:rPr lang="es-CO" sz="1400" dirty="0">
                <a:hlinkClick r:id="rId3"/>
              </a:rPr>
              <a:t>https://www.urf.gov.co/webcenter/ShowProperty?nodeId=%2FConexionContent%2FWCC_CLUSTER-252309%2F%2FidcPrimaryFile&amp;revision=latestreleased</a:t>
            </a:r>
            <a:r>
              <a:rPr lang="es-CO" sz="1400" dirty="0"/>
              <a:t> </a:t>
            </a:r>
          </a:p>
        </p:txBody>
      </p:sp>
      <p:pic>
        <p:nvPicPr>
          <p:cNvPr id="7" name="Imagen 6">
            <a:extLst>
              <a:ext uri="{FF2B5EF4-FFF2-40B4-BE49-F238E27FC236}">
                <a16:creationId xmlns:a16="http://schemas.microsoft.com/office/drawing/2014/main" id="{008F99C6-0BD9-40A9-A735-92A9F033FA79}"/>
              </a:ext>
            </a:extLst>
          </p:cNvPr>
          <p:cNvPicPr>
            <a:picLocks noChangeAspect="1"/>
          </p:cNvPicPr>
          <p:nvPr/>
        </p:nvPicPr>
        <p:blipFill>
          <a:blip r:embed="rId4"/>
          <a:stretch>
            <a:fillRect/>
          </a:stretch>
        </p:blipFill>
        <p:spPr>
          <a:xfrm>
            <a:off x="628625" y="1568483"/>
            <a:ext cx="4163009" cy="4163009"/>
          </a:xfrm>
          <a:prstGeom prst="rect">
            <a:avLst/>
          </a:prstGeom>
        </p:spPr>
      </p:pic>
    </p:spTree>
    <p:extLst>
      <p:ext uri="{BB962C8B-B14F-4D97-AF65-F5344CB8AC3E}">
        <p14:creationId xmlns:p14="http://schemas.microsoft.com/office/powerpoint/2010/main" val="700737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290A9-4D42-EB09-153E-D45C5CB7CD55}"/>
              </a:ext>
            </a:extLst>
          </p:cNvPr>
          <p:cNvSpPr txBox="1">
            <a:spLocks/>
          </p:cNvSpPr>
          <p:nvPr/>
        </p:nvSpPr>
        <p:spPr>
          <a:xfrm>
            <a:off x="0" y="1701351"/>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Informe comparativo de las acciones incluidas en los planes de mejoramiento	</a:t>
            </a:r>
          </a:p>
        </p:txBody>
      </p:sp>
      <p:pic>
        <p:nvPicPr>
          <p:cNvPr id="3" name="Imagen 2" descr="Imagen que contiene Interfaz de usuario gráfica&#10;&#10;Descripción generada automáticamente">
            <a:extLst>
              <a:ext uri="{FF2B5EF4-FFF2-40B4-BE49-F238E27FC236}">
                <a16:creationId xmlns:a16="http://schemas.microsoft.com/office/drawing/2014/main" id="{6EC89E19-0843-2A37-9460-1D07AA541F63}"/>
              </a:ext>
            </a:extLst>
          </p:cNvPr>
          <p:cNvPicPr>
            <a:picLocks noChangeAspect="1"/>
          </p:cNvPicPr>
          <p:nvPr/>
        </p:nvPicPr>
        <p:blipFill>
          <a:blip r:embed="rId3"/>
          <a:stretch>
            <a:fillRect/>
          </a:stretch>
        </p:blipFill>
        <p:spPr>
          <a:xfrm>
            <a:off x="108563" y="2435631"/>
            <a:ext cx="4334435" cy="4334435"/>
          </a:xfrm>
          <a:prstGeom prst="rect">
            <a:avLst/>
          </a:prstGeom>
        </p:spPr>
      </p:pic>
      <p:sp>
        <p:nvSpPr>
          <p:cNvPr id="4" name="CuadroTexto 3">
            <a:extLst>
              <a:ext uri="{FF2B5EF4-FFF2-40B4-BE49-F238E27FC236}">
                <a16:creationId xmlns:a16="http://schemas.microsoft.com/office/drawing/2014/main" id="{FBD0CAC4-C92F-58B0-BBDF-4D5870157F9A}"/>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5" name="CuadroTexto 4">
            <a:extLst>
              <a:ext uri="{FF2B5EF4-FFF2-40B4-BE49-F238E27FC236}">
                <a16:creationId xmlns:a16="http://schemas.microsoft.com/office/drawing/2014/main" id="{6A6E466F-E0B4-46FE-9009-53F8BEF5AF65}"/>
              </a:ext>
            </a:extLst>
          </p:cNvPr>
          <p:cNvSpPr txBox="1"/>
          <p:nvPr/>
        </p:nvSpPr>
        <p:spPr>
          <a:xfrm>
            <a:off x="4677804" y="2806687"/>
            <a:ext cx="6871136" cy="2800767"/>
          </a:xfrm>
          <a:prstGeom prst="rect">
            <a:avLst/>
          </a:prstGeom>
          <a:noFill/>
        </p:spPr>
        <p:txBody>
          <a:bodyPr wrap="square">
            <a:spAutoFit/>
          </a:bodyPr>
          <a:lstStyle/>
          <a:p>
            <a:pPr algn="just"/>
            <a:r>
              <a:rPr lang="es-ES" sz="1600" dirty="0">
                <a:solidFill>
                  <a:srgbClr val="4D4D4D"/>
                </a:solidFill>
                <a:latin typeface="Helvetica" pitchFamily="2" charset="0"/>
              </a:rPr>
              <a:t>Del total de las 122 acciones del Plan de Mejoramiento consolidado el 3,28% (4) se dieron por canceladas en el 2022, el 71,31% (87) , distribuidas en 31 (25,41%) en el 2021, el 46 (37,7%) en el 2022, 7 (5,74%) en el 2023 y 3 (2,46%) en lo transcurrido del 2024 el proceso de control y evaluación reviso y concluyo que se dio cumplimiento con el alcance definido por lo tanto se dio cierre a las acciones al 100% de las acciones de las vigencias 2021, 2022 y 2023 y a la fecha de corte del informe, se han creado 31 acciones en el Plan de Mejoramiento, en un alto porcentaje al análisis realizado para el cierre de brechas de FURAG y oportunidades de mejora identificadas de la auditoría a la Política de Gestión Documental. </a:t>
            </a:r>
          </a:p>
        </p:txBody>
      </p:sp>
    </p:spTree>
    <p:extLst>
      <p:ext uri="{BB962C8B-B14F-4D97-AF65-F5344CB8AC3E}">
        <p14:creationId xmlns:p14="http://schemas.microsoft.com/office/powerpoint/2010/main" val="1438132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D222661-16FF-69EB-E0A4-E8295C3FEF05}"/>
              </a:ext>
            </a:extLst>
          </p:cNvPr>
          <p:cNvSpPr txBox="1">
            <a:spLocks/>
          </p:cNvSpPr>
          <p:nvPr/>
        </p:nvSpPr>
        <p:spPr>
          <a:xfrm>
            <a:off x="0" y="1176053"/>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Auditoria al proceso de Gestión de la Información</a:t>
            </a:r>
            <a:endParaRPr lang="es-CO" sz="36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Subtítulo 2">
            <a:extLst>
              <a:ext uri="{FF2B5EF4-FFF2-40B4-BE49-F238E27FC236}">
                <a16:creationId xmlns:a16="http://schemas.microsoft.com/office/drawing/2014/main" id="{78E70AB1-1B31-4CC6-04DA-DD722EBE3BD3}"/>
              </a:ext>
            </a:extLst>
          </p:cNvPr>
          <p:cNvSpPr txBox="1">
            <a:spLocks/>
          </p:cNvSpPr>
          <p:nvPr/>
        </p:nvSpPr>
        <p:spPr>
          <a:xfrm>
            <a:off x="249349" y="1911952"/>
            <a:ext cx="6621234" cy="40316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ts val="1780"/>
              </a:lnSpc>
              <a:spcBef>
                <a:spcPts val="0"/>
              </a:spcBef>
            </a:pPr>
            <a:r>
              <a:rPr lang="es-ES" sz="1600" dirty="0">
                <a:solidFill>
                  <a:srgbClr val="4D4D4D"/>
                </a:solidFill>
                <a:latin typeface="Helvetica" pitchFamily="2" charset="0"/>
              </a:rPr>
              <a:t>Se evidenció que, la Unidad de Proyección Normativa y Estudios de Regulación Financiera – URF, implementó en la vigencia 2023 y 2024 el autodiagnóstico del Modelo de Gestión de Documentos y Administración de Archivos – MGDA, mediante el cual se implementa la política de archivos y gestión documental de MIPG.</a:t>
            </a:r>
          </a:p>
          <a:p>
            <a:pPr algn="just">
              <a:lnSpc>
                <a:spcPts val="1780"/>
              </a:lnSpc>
              <a:spcBef>
                <a:spcPts val="0"/>
              </a:spcBef>
            </a:pPr>
            <a:endParaRPr lang="es-ES" sz="1600" dirty="0">
              <a:solidFill>
                <a:srgbClr val="4D4D4D"/>
              </a:solidFill>
              <a:latin typeface="Helvetica" pitchFamily="2" charset="0"/>
            </a:endParaRPr>
          </a:p>
          <a:p>
            <a:pPr algn="just">
              <a:lnSpc>
                <a:spcPts val="1780"/>
              </a:lnSpc>
              <a:spcBef>
                <a:spcPts val="0"/>
              </a:spcBef>
            </a:pPr>
            <a:r>
              <a:rPr lang="es-ES" sz="1600" dirty="0">
                <a:solidFill>
                  <a:srgbClr val="4D4D4D"/>
                </a:solidFill>
                <a:latin typeface="Helvetica" pitchFamily="2" charset="0"/>
              </a:rPr>
              <a:t>Con base en lo anterior la URF identificó y formuló acciones de mejora con el fin de fortalecer el estado de los productos del Modelo de Gestión de Documentos y Administración de Archivos – MGDA, no obstante, se evidenciaron oportunidades de mejora en la formulación de las acciones a implementar en los productos del modelo, respecto de las cuales esta Oficina presentó recomendaciones con la cuales pretende fortalecer la labor realizada por la Unidad auditada.</a:t>
            </a:r>
            <a:endParaRPr lang="es-CO" sz="1600" dirty="0">
              <a:latin typeface="Verdana" panose="020B0604030504040204" pitchFamily="34" charset="0"/>
              <a:ea typeface="Verdana" panose="020B0604030504040204" pitchFamily="34" charset="0"/>
              <a:cs typeface="Verdana" panose="020B0604030504040204" pitchFamily="34" charset="0"/>
            </a:endParaRPr>
          </a:p>
        </p:txBody>
      </p:sp>
      <p:pic>
        <p:nvPicPr>
          <p:cNvPr id="5" name="Imagen 4" descr="Texto&#10;&#10;Descripción generada automáticamente">
            <a:extLst>
              <a:ext uri="{FF2B5EF4-FFF2-40B4-BE49-F238E27FC236}">
                <a16:creationId xmlns:a16="http://schemas.microsoft.com/office/drawing/2014/main" id="{EA8EB0C9-C253-8073-C50C-C5268189212A}"/>
              </a:ext>
            </a:extLst>
          </p:cNvPr>
          <p:cNvPicPr>
            <a:picLocks noChangeAspect="1"/>
          </p:cNvPicPr>
          <p:nvPr/>
        </p:nvPicPr>
        <p:blipFill>
          <a:blip r:embed="rId3"/>
          <a:stretch>
            <a:fillRect/>
          </a:stretch>
        </p:blipFill>
        <p:spPr>
          <a:xfrm>
            <a:off x="7113493" y="1766046"/>
            <a:ext cx="4679285" cy="4679285"/>
          </a:xfrm>
          <a:prstGeom prst="rect">
            <a:avLst/>
          </a:prstGeom>
        </p:spPr>
      </p:pic>
      <p:sp>
        <p:nvSpPr>
          <p:cNvPr id="2" name="CuadroTexto 1">
            <a:extLst>
              <a:ext uri="{FF2B5EF4-FFF2-40B4-BE49-F238E27FC236}">
                <a16:creationId xmlns:a16="http://schemas.microsoft.com/office/drawing/2014/main" id="{23409A8F-96BF-E0B0-A5A5-4E2149CABCF0}"/>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10" name="CuadroTexto 9">
            <a:extLst>
              <a:ext uri="{FF2B5EF4-FFF2-40B4-BE49-F238E27FC236}">
                <a16:creationId xmlns:a16="http://schemas.microsoft.com/office/drawing/2014/main" id="{FE21F9BE-D662-48FE-83B0-469A978ABE75}"/>
              </a:ext>
            </a:extLst>
          </p:cNvPr>
          <p:cNvSpPr txBox="1"/>
          <p:nvPr/>
        </p:nvSpPr>
        <p:spPr>
          <a:xfrm>
            <a:off x="249349" y="5795812"/>
            <a:ext cx="6102220" cy="523220"/>
          </a:xfrm>
          <a:prstGeom prst="rect">
            <a:avLst/>
          </a:prstGeom>
          <a:noFill/>
        </p:spPr>
        <p:txBody>
          <a:bodyPr wrap="square">
            <a:spAutoFit/>
          </a:bodyPr>
          <a:lstStyle/>
          <a:p>
            <a:r>
              <a:rPr lang="es-CO" sz="1400" dirty="0">
                <a:hlinkClick r:id="rId4"/>
              </a:rPr>
              <a:t>https://www.urf.gov.co/webcenter/ShowProperty?nodeId=%2FConexionContent%2FWCC_CLUSTER-251909%2F%2FidcPrimaryFile&amp;revision=latestreleased</a:t>
            </a:r>
            <a:r>
              <a:rPr lang="es-CO" sz="1400" dirty="0"/>
              <a:t> </a:t>
            </a:r>
          </a:p>
        </p:txBody>
      </p:sp>
    </p:spTree>
    <p:extLst>
      <p:ext uri="{BB962C8B-B14F-4D97-AF65-F5344CB8AC3E}">
        <p14:creationId xmlns:p14="http://schemas.microsoft.com/office/powerpoint/2010/main" val="4248110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juguete, lego&#10;&#10;Descripción generada automáticamente">
            <a:extLst>
              <a:ext uri="{FF2B5EF4-FFF2-40B4-BE49-F238E27FC236}">
                <a16:creationId xmlns:a16="http://schemas.microsoft.com/office/drawing/2014/main" id="{C81E8E66-985B-EDD6-8D76-7928EB4C18F0}"/>
              </a:ext>
            </a:extLst>
          </p:cNvPr>
          <p:cNvPicPr>
            <a:picLocks noChangeAspect="1"/>
          </p:cNvPicPr>
          <p:nvPr/>
        </p:nvPicPr>
        <p:blipFill>
          <a:blip r:embed="rId3"/>
          <a:stretch>
            <a:fillRect/>
          </a:stretch>
        </p:blipFill>
        <p:spPr>
          <a:xfrm>
            <a:off x="424339" y="1773511"/>
            <a:ext cx="3783556" cy="3783556"/>
          </a:xfrm>
          <a:prstGeom prst="rect">
            <a:avLst/>
          </a:prstGeom>
        </p:spPr>
      </p:pic>
      <p:sp>
        <p:nvSpPr>
          <p:cNvPr id="2" name="CuadroTexto 1">
            <a:extLst>
              <a:ext uri="{FF2B5EF4-FFF2-40B4-BE49-F238E27FC236}">
                <a16:creationId xmlns:a16="http://schemas.microsoft.com/office/drawing/2014/main" id="{4AED6330-459D-2E10-3E1C-3BBB7CC6A552}"/>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a:t>
            </a:r>
            <a:r>
              <a:rPr lang="es-CO" sz="700" dirty="0" err="1">
                <a:solidFill>
                  <a:schemeClr val="bg2">
                    <a:lumMod val="50000"/>
                  </a:schemeClr>
                </a:solidFill>
                <a:latin typeface="Helvetica" panose="020B0604020202020204" pitchFamily="34" charset="0"/>
                <a:cs typeface="Helvetica" panose="020B0604020202020204" pitchFamily="34" charset="0"/>
              </a:rPr>
              <a:t>Storyset</a:t>
            </a:r>
            <a:endParaRPr lang="es-CO" sz="700" dirty="0">
              <a:solidFill>
                <a:schemeClr val="bg2">
                  <a:lumMod val="50000"/>
                </a:schemeClr>
              </a:solidFill>
              <a:latin typeface="Helvetica" panose="020B0604020202020204" pitchFamily="34" charset="0"/>
              <a:cs typeface="Helvetica" panose="020B0604020202020204" pitchFamily="34" charset="0"/>
            </a:endParaRPr>
          </a:p>
        </p:txBody>
      </p:sp>
      <p:sp>
        <p:nvSpPr>
          <p:cNvPr id="4" name="CuadroTexto 3">
            <a:extLst>
              <a:ext uri="{FF2B5EF4-FFF2-40B4-BE49-F238E27FC236}">
                <a16:creationId xmlns:a16="http://schemas.microsoft.com/office/drawing/2014/main" id="{CB83974A-C7A9-1505-4EAD-90BD8DF41E58}"/>
              </a:ext>
            </a:extLst>
          </p:cNvPr>
          <p:cNvSpPr txBox="1"/>
          <p:nvPr/>
        </p:nvSpPr>
        <p:spPr>
          <a:xfrm>
            <a:off x="233576" y="5493761"/>
            <a:ext cx="3974319" cy="954107"/>
          </a:xfrm>
          <a:prstGeom prst="rect">
            <a:avLst/>
          </a:prstGeom>
          <a:noFill/>
        </p:spPr>
        <p:txBody>
          <a:bodyPr wrap="square">
            <a:spAutoFit/>
          </a:bodyPr>
          <a:lstStyle/>
          <a:p>
            <a:pPr algn="just"/>
            <a:r>
              <a:rPr lang="es-CO" sz="1400" dirty="0">
                <a:hlinkClick r:id="rId4"/>
              </a:rPr>
              <a:t>https://www.urf.gov.co/webcenter/ShowProperty?nodeId=%2FConexionContent%2FWCC_CLUSTER-257048%2F%2FidcPrimaryFile&amp;revision=latestreleased</a:t>
            </a:r>
            <a:r>
              <a:rPr lang="es-CO" sz="1400" dirty="0"/>
              <a:t> </a:t>
            </a:r>
          </a:p>
        </p:txBody>
      </p:sp>
      <p:sp>
        <p:nvSpPr>
          <p:cNvPr id="7" name="CuadroTexto 6">
            <a:extLst>
              <a:ext uri="{FF2B5EF4-FFF2-40B4-BE49-F238E27FC236}">
                <a16:creationId xmlns:a16="http://schemas.microsoft.com/office/drawing/2014/main" id="{0CED0C06-2A63-48B2-810C-D2991ED3A454}"/>
              </a:ext>
            </a:extLst>
          </p:cNvPr>
          <p:cNvSpPr txBox="1"/>
          <p:nvPr/>
        </p:nvSpPr>
        <p:spPr>
          <a:xfrm>
            <a:off x="4465136" y="2759706"/>
            <a:ext cx="7493288" cy="3785652"/>
          </a:xfrm>
          <a:prstGeom prst="rect">
            <a:avLst/>
          </a:prstGeom>
          <a:noFill/>
        </p:spPr>
        <p:txBody>
          <a:bodyPr wrap="square">
            <a:spAutoFit/>
          </a:bodyPr>
          <a:lstStyle/>
          <a:p>
            <a:pPr algn="just"/>
            <a:r>
              <a:rPr lang="es-ES" sz="1600" dirty="0">
                <a:solidFill>
                  <a:srgbClr val="4D4D4D"/>
                </a:solidFill>
                <a:latin typeface="Helvetica" pitchFamily="2" charset="0"/>
              </a:rPr>
              <a:t>En general, se observa que la mayoría de los responsables reportan sus tareas de manera adecuada y oportuna, lo que facilita el seguimiento y la verificación de los soportes.</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En cuanto a la gestión de riesgos de corrupción, la Unidad administra los riesgos identificados a través de la aplicación efectiva de los controles que previenen la materialización de estos, sin embargo, se identificaron oportunidades de mejora en el monitoreo de los riesgos.</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Frente al cumplimiento del PAAC, el porcentaje de avance se encuentra en el 45% correspondiente a las actividades programadas atendiendo los componentes y subcomponentes.</a:t>
            </a:r>
          </a:p>
          <a:p>
            <a:pPr algn="just"/>
            <a:endParaRPr lang="es-ES" sz="1600" dirty="0">
              <a:solidFill>
                <a:srgbClr val="4D4D4D"/>
              </a:solidFill>
              <a:latin typeface="Helvetica" pitchFamily="2" charset="0"/>
            </a:endParaRPr>
          </a:p>
          <a:p>
            <a:pPr algn="just"/>
            <a:endParaRPr lang="es-ES" sz="1600" dirty="0">
              <a:solidFill>
                <a:srgbClr val="4D4D4D"/>
              </a:solidFill>
              <a:latin typeface="Helvetica" pitchFamily="2" charset="0"/>
            </a:endParaRPr>
          </a:p>
          <a:p>
            <a:pPr algn="just"/>
            <a:endParaRPr lang="es-ES" sz="1600" dirty="0">
              <a:solidFill>
                <a:srgbClr val="4D4D4D"/>
              </a:solidFill>
              <a:latin typeface="Helvetica" pitchFamily="2" charset="0"/>
            </a:endParaRPr>
          </a:p>
        </p:txBody>
      </p:sp>
      <p:sp>
        <p:nvSpPr>
          <p:cNvPr id="8" name="Título 1">
            <a:extLst>
              <a:ext uri="{FF2B5EF4-FFF2-40B4-BE49-F238E27FC236}">
                <a16:creationId xmlns:a16="http://schemas.microsoft.com/office/drawing/2014/main" id="{9063FD31-6462-42D3-BE53-6E057A70FDA3}"/>
              </a:ext>
            </a:extLst>
          </p:cNvPr>
          <p:cNvSpPr txBox="1">
            <a:spLocks/>
          </p:cNvSpPr>
          <p:nvPr/>
        </p:nvSpPr>
        <p:spPr>
          <a:xfrm>
            <a:off x="10582" y="1964275"/>
            <a:ext cx="12181418"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Seguimiento al Plan Anticorrupción y Atención al Ciudadano y la gestión de los riesgos de corrupción . </a:t>
            </a:r>
          </a:p>
          <a:p>
            <a:r>
              <a:rPr lang="es-ES" sz="2000" b="1" dirty="0">
                <a:latin typeface="Verdana" panose="020B0604030504040204" pitchFamily="34" charset="0"/>
                <a:ea typeface="Verdana" panose="020B0604030504040204" pitchFamily="34" charset="0"/>
                <a:cs typeface="Verdana" panose="020B0604030504040204" pitchFamily="34" charset="0"/>
              </a:rPr>
              <a:t>Segundo Cuatrimestre 2024</a:t>
            </a:r>
          </a:p>
        </p:txBody>
      </p:sp>
    </p:spTree>
    <p:extLst>
      <p:ext uri="{BB962C8B-B14F-4D97-AF65-F5344CB8AC3E}">
        <p14:creationId xmlns:p14="http://schemas.microsoft.com/office/powerpoint/2010/main" val="326836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ED6330-459D-2E10-3E1C-3BBB7CC6A552}"/>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7" name="CuadroTexto 6">
            <a:extLst>
              <a:ext uri="{FF2B5EF4-FFF2-40B4-BE49-F238E27FC236}">
                <a16:creationId xmlns:a16="http://schemas.microsoft.com/office/drawing/2014/main" id="{0CED0C06-2A63-48B2-810C-D2991ED3A454}"/>
              </a:ext>
            </a:extLst>
          </p:cNvPr>
          <p:cNvSpPr txBox="1"/>
          <p:nvPr/>
        </p:nvSpPr>
        <p:spPr>
          <a:xfrm>
            <a:off x="4953091" y="2063079"/>
            <a:ext cx="6641077" cy="3785652"/>
          </a:xfrm>
          <a:prstGeom prst="rect">
            <a:avLst/>
          </a:prstGeom>
          <a:noFill/>
        </p:spPr>
        <p:txBody>
          <a:bodyPr wrap="square">
            <a:spAutoFit/>
          </a:bodyPr>
          <a:lstStyle/>
          <a:p>
            <a:pPr algn="just"/>
            <a:r>
              <a:rPr lang="es-ES" sz="1600" dirty="0">
                <a:solidFill>
                  <a:srgbClr val="4D4D4D"/>
                </a:solidFill>
                <a:latin typeface="Helvetica" pitchFamily="2" charset="0"/>
              </a:rPr>
              <a:t>Durante el tercer trimestre  se realizó el reporte de la información de la contraloría la cual se dio cumplimiento.</a:t>
            </a:r>
          </a:p>
          <a:p>
            <a:pPr algn="just"/>
            <a:endParaRPr lang="es-ES" sz="1600" dirty="0">
              <a:solidFill>
                <a:srgbClr val="4D4D4D"/>
              </a:solidFill>
              <a:latin typeface="Helvetica" pitchFamily="2" charset="0"/>
            </a:endParaRPr>
          </a:p>
          <a:p>
            <a:pPr marL="285750" indent="-285750" algn="just">
              <a:buFont typeface="Arial" panose="020B0604020202020204" pitchFamily="34" charset="0"/>
              <a:buChar char="•"/>
            </a:pPr>
            <a:r>
              <a:rPr lang="es-ES" sz="1600" dirty="0">
                <a:solidFill>
                  <a:srgbClr val="4D4D4D"/>
                </a:solidFill>
                <a:latin typeface="Helvetica" pitchFamily="2" charset="0"/>
              </a:rPr>
              <a:t>Durante el primer cuatrimestre se realizó el reporte de la información de la contraloría así:</a:t>
            </a:r>
          </a:p>
          <a:p>
            <a:pPr marL="285750" indent="-285750" algn="just">
              <a:buFont typeface="Arial" panose="020B0604020202020204" pitchFamily="34" charset="0"/>
              <a:buChar char="•"/>
            </a:pPr>
            <a:r>
              <a:rPr lang="es-ES" sz="1600" dirty="0">
                <a:solidFill>
                  <a:srgbClr val="4D4D4D"/>
                </a:solidFill>
                <a:latin typeface="Helvetica" pitchFamily="2" charset="0"/>
              </a:rPr>
              <a:t>Acciones de Repetición: Se realiza la transferencia el 10 de julio.</a:t>
            </a:r>
          </a:p>
          <a:p>
            <a:pPr marL="285750" indent="-285750" algn="just">
              <a:buFont typeface="Arial" panose="020B0604020202020204" pitchFamily="34" charset="0"/>
              <a:buChar char="•"/>
            </a:pPr>
            <a:r>
              <a:rPr lang="es-ES" sz="1600" dirty="0">
                <a:solidFill>
                  <a:srgbClr val="4D4D4D"/>
                </a:solidFill>
                <a:latin typeface="Helvetica" pitchFamily="2" charset="0"/>
              </a:rPr>
              <a:t>Delitos contra la administración Pública: Se realiza la transferencia el 10 de julio.</a:t>
            </a:r>
          </a:p>
          <a:p>
            <a:pPr marL="285750" indent="-285750" algn="just">
              <a:buFont typeface="Arial" panose="020B0604020202020204" pitchFamily="34" charset="0"/>
              <a:buChar char="•"/>
            </a:pPr>
            <a:r>
              <a:rPr lang="es-ES" sz="1600" dirty="0">
                <a:solidFill>
                  <a:srgbClr val="4D4D4D"/>
                </a:solidFill>
                <a:latin typeface="Helvetica" pitchFamily="2" charset="0"/>
              </a:rPr>
              <a:t>Enfoque Diferencial: Se realiza la transferencia el 06 de julio</a:t>
            </a:r>
          </a:p>
          <a:p>
            <a:pPr marL="285750" indent="-285750" algn="just">
              <a:buFont typeface="Arial" panose="020B0604020202020204" pitchFamily="34" charset="0"/>
              <a:buChar char="•"/>
            </a:pPr>
            <a:r>
              <a:rPr lang="es-ES" sz="1600" dirty="0">
                <a:solidFill>
                  <a:srgbClr val="4D4D4D"/>
                </a:solidFill>
                <a:latin typeface="Helvetica" pitchFamily="2" charset="0"/>
              </a:rPr>
              <a:t>Plan de Mejoramiento CGR: Se realiza la transferencia el 10 de julio.</a:t>
            </a:r>
          </a:p>
          <a:p>
            <a:pPr marL="285750" indent="-285750" algn="just">
              <a:buFont typeface="Arial" panose="020B0604020202020204" pitchFamily="34" charset="0"/>
              <a:buChar char="•"/>
            </a:pPr>
            <a:r>
              <a:rPr lang="es-ES" sz="1600" dirty="0">
                <a:solidFill>
                  <a:srgbClr val="4D4D4D"/>
                </a:solidFill>
                <a:latin typeface="Helvetica" pitchFamily="2" charset="0"/>
              </a:rPr>
              <a:t>Gestión Contractual: El reporte se realiza de manera mensual.</a:t>
            </a:r>
          </a:p>
          <a:p>
            <a:pPr marL="285750" indent="-285750" algn="just">
              <a:buFont typeface="Arial" panose="020B0604020202020204" pitchFamily="34" charset="0"/>
              <a:buChar char="•"/>
            </a:pPr>
            <a:r>
              <a:rPr lang="es-ES" sz="1600" dirty="0">
                <a:solidFill>
                  <a:srgbClr val="4D4D4D"/>
                </a:solidFill>
                <a:latin typeface="Helvetica" pitchFamily="2" charset="0"/>
              </a:rPr>
              <a:t>Obras Civiles Inconclusas: El reporte se realiza de manera mensual.</a:t>
            </a:r>
          </a:p>
          <a:p>
            <a:pPr algn="just"/>
            <a:endParaRPr lang="es-ES" sz="1600" dirty="0">
              <a:solidFill>
                <a:srgbClr val="4D4D4D"/>
              </a:solidFill>
              <a:latin typeface="Helvetica" pitchFamily="2" charset="0"/>
            </a:endParaRPr>
          </a:p>
          <a:p>
            <a:pPr algn="just"/>
            <a:endParaRPr lang="es-ES" sz="1600" dirty="0">
              <a:solidFill>
                <a:srgbClr val="4D4D4D"/>
              </a:solidFill>
              <a:latin typeface="Helvetica" pitchFamily="2" charset="0"/>
            </a:endParaRPr>
          </a:p>
        </p:txBody>
      </p:sp>
      <p:sp>
        <p:nvSpPr>
          <p:cNvPr id="9" name="Título 1">
            <a:extLst>
              <a:ext uri="{FF2B5EF4-FFF2-40B4-BE49-F238E27FC236}">
                <a16:creationId xmlns:a16="http://schemas.microsoft.com/office/drawing/2014/main" id="{AA4F4512-D83D-443D-B693-0C0953E6A105}"/>
              </a:ext>
            </a:extLst>
          </p:cNvPr>
          <p:cNvSpPr txBox="1">
            <a:spLocks/>
          </p:cNvSpPr>
          <p:nvPr/>
        </p:nvSpPr>
        <p:spPr>
          <a:xfrm>
            <a:off x="233697" y="1159865"/>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b="1" dirty="0">
                <a:latin typeface="Verdana" panose="020B0604030504040204" pitchFamily="34" charset="0"/>
                <a:ea typeface="Verdana" panose="020B0604030504040204" pitchFamily="34" charset="0"/>
                <a:cs typeface="Verdana" panose="020B0604030504040204" pitchFamily="34" charset="0"/>
              </a:rPr>
              <a:t>Cargue</a:t>
            </a:r>
            <a:r>
              <a:rPr lang="es-ES" sz="3600" b="1" dirty="0">
                <a:latin typeface="Verdana" panose="020B0604030504040204" pitchFamily="34" charset="0"/>
                <a:ea typeface="Verdana" panose="020B0604030504040204" pitchFamily="34" charset="0"/>
                <a:cs typeface="Verdana" panose="020B0604030504040204" pitchFamily="34" charset="0"/>
              </a:rPr>
              <a:t> en SIRECI</a:t>
            </a:r>
          </a:p>
          <a:p>
            <a:r>
              <a:rPr lang="es-ES" sz="2000" b="1" dirty="0">
                <a:latin typeface="Verdana" panose="020B0604030504040204" pitchFamily="34" charset="0"/>
                <a:ea typeface="Verdana" panose="020B0604030504040204" pitchFamily="34" charset="0"/>
                <a:cs typeface="Verdana" panose="020B0604030504040204" pitchFamily="34" charset="0"/>
              </a:rPr>
              <a:t>Segundo Cuatrimestre 2024</a:t>
            </a:r>
          </a:p>
        </p:txBody>
      </p:sp>
      <p:pic>
        <p:nvPicPr>
          <p:cNvPr id="5" name="Imagen 4">
            <a:extLst>
              <a:ext uri="{FF2B5EF4-FFF2-40B4-BE49-F238E27FC236}">
                <a16:creationId xmlns:a16="http://schemas.microsoft.com/office/drawing/2014/main" id="{F01FB34B-C01E-4D7B-A9F2-4E52F3B53841}"/>
              </a:ext>
            </a:extLst>
          </p:cNvPr>
          <p:cNvPicPr>
            <a:picLocks noChangeAspect="1"/>
          </p:cNvPicPr>
          <p:nvPr/>
        </p:nvPicPr>
        <p:blipFill>
          <a:blip r:embed="rId3"/>
          <a:stretch>
            <a:fillRect/>
          </a:stretch>
        </p:blipFill>
        <p:spPr>
          <a:xfrm>
            <a:off x="114020" y="2063079"/>
            <a:ext cx="4839072" cy="3381376"/>
          </a:xfrm>
          <a:prstGeom prst="rect">
            <a:avLst/>
          </a:prstGeom>
        </p:spPr>
      </p:pic>
    </p:spTree>
    <p:extLst>
      <p:ext uri="{BB962C8B-B14F-4D97-AF65-F5344CB8AC3E}">
        <p14:creationId xmlns:p14="http://schemas.microsoft.com/office/powerpoint/2010/main" val="78777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709BE23-2154-E13A-9739-C6A8D054CD29}"/>
              </a:ext>
            </a:extLst>
          </p:cNvPr>
          <p:cNvSpPr txBox="1">
            <a:spLocks/>
          </p:cNvSpPr>
          <p:nvPr/>
        </p:nvSpPr>
        <p:spPr>
          <a:xfrm>
            <a:off x="1974574" y="3429000"/>
            <a:ext cx="8242852" cy="7461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mj-ea"/>
                <a:cs typeface="+mj-cs"/>
              </a:defRPr>
            </a:lvl1pPr>
          </a:lstStyle>
          <a:p>
            <a:r>
              <a:rPr lang="es-CO" sz="4000" b="1" dirty="0">
                <a:solidFill>
                  <a:schemeClr val="bg1"/>
                </a:solidFill>
              </a:rPr>
              <a:t>Seguimiento al </a:t>
            </a:r>
            <a:br>
              <a:rPr lang="es-CO" sz="4000" b="1" dirty="0">
                <a:solidFill>
                  <a:schemeClr val="bg1"/>
                </a:solidFill>
              </a:rPr>
            </a:br>
            <a:r>
              <a:rPr lang="es-CO" sz="4000" b="1" dirty="0">
                <a:solidFill>
                  <a:schemeClr val="bg1"/>
                </a:solidFill>
              </a:rPr>
              <a:t>Plan Anual de Auditoría 2024</a:t>
            </a:r>
          </a:p>
        </p:txBody>
      </p:sp>
      <p:sp>
        <p:nvSpPr>
          <p:cNvPr id="2" name="Título 1">
            <a:extLst>
              <a:ext uri="{FF2B5EF4-FFF2-40B4-BE49-F238E27FC236}">
                <a16:creationId xmlns:a16="http://schemas.microsoft.com/office/drawing/2014/main" id="{571590C6-29F3-9572-6D0B-A65EE4C521FD}"/>
              </a:ext>
            </a:extLst>
          </p:cNvPr>
          <p:cNvSpPr txBox="1">
            <a:spLocks/>
          </p:cNvSpPr>
          <p:nvPr/>
        </p:nvSpPr>
        <p:spPr>
          <a:xfrm>
            <a:off x="237605" y="4655148"/>
            <a:ext cx="7905750" cy="7453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2400" b="1" dirty="0">
                <a:solidFill>
                  <a:schemeClr val="bg1"/>
                </a:solidFill>
                <a:latin typeface="Verdana" panose="020B0604030504040204" pitchFamily="34" charset="0"/>
                <a:ea typeface="Verdana" panose="020B0604030504040204" pitchFamily="34" charset="0"/>
                <a:cs typeface="Verdana" panose="020B0604030504040204" pitchFamily="34" charset="0"/>
              </a:rPr>
              <a:t>Tercer Trimestre</a:t>
            </a: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777D79E-2E18-4F50-B541-5E197414AC09}"/>
              </a:ext>
            </a:extLst>
          </p:cNvPr>
          <p:cNvPicPr>
            <a:picLocks noChangeAspect="1"/>
          </p:cNvPicPr>
          <p:nvPr/>
        </p:nvPicPr>
        <p:blipFill>
          <a:blip r:embed="rId3"/>
          <a:stretch>
            <a:fillRect/>
          </a:stretch>
        </p:blipFill>
        <p:spPr>
          <a:xfrm>
            <a:off x="572787" y="2434871"/>
            <a:ext cx="3481986" cy="3134636"/>
          </a:xfrm>
          <a:prstGeom prst="rect">
            <a:avLst/>
          </a:prstGeom>
        </p:spPr>
      </p:pic>
      <p:sp>
        <p:nvSpPr>
          <p:cNvPr id="2" name="CuadroTexto 1">
            <a:extLst>
              <a:ext uri="{FF2B5EF4-FFF2-40B4-BE49-F238E27FC236}">
                <a16:creationId xmlns:a16="http://schemas.microsoft.com/office/drawing/2014/main" id="{4AED6330-459D-2E10-3E1C-3BBB7CC6A552}"/>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4" name="CuadroTexto 3">
            <a:extLst>
              <a:ext uri="{FF2B5EF4-FFF2-40B4-BE49-F238E27FC236}">
                <a16:creationId xmlns:a16="http://schemas.microsoft.com/office/drawing/2014/main" id="{CB83974A-C7A9-1505-4EAD-90BD8DF41E58}"/>
              </a:ext>
            </a:extLst>
          </p:cNvPr>
          <p:cNvSpPr txBox="1"/>
          <p:nvPr/>
        </p:nvSpPr>
        <p:spPr>
          <a:xfrm>
            <a:off x="52847" y="5569507"/>
            <a:ext cx="4547550" cy="954107"/>
          </a:xfrm>
          <a:prstGeom prst="rect">
            <a:avLst/>
          </a:prstGeom>
          <a:noFill/>
        </p:spPr>
        <p:txBody>
          <a:bodyPr wrap="square">
            <a:spAutoFit/>
          </a:bodyPr>
          <a:lstStyle/>
          <a:p>
            <a:pPr algn="just"/>
            <a:r>
              <a:rPr lang="es-CO" sz="1400" dirty="0">
                <a:hlinkClick r:id="rId4"/>
              </a:rPr>
              <a:t>https://www.urf.gov.co/webcenter/ShowProperty?nodeId=%2FConexionContent%2FWCC_CLUSTER-258763%2F%2FidcPrimaryFile&amp;revision=latestreleased</a:t>
            </a:r>
            <a:endParaRPr lang="es-CO" sz="1400" dirty="0"/>
          </a:p>
          <a:p>
            <a:pPr algn="just"/>
            <a:endParaRPr lang="es-CO" sz="1400" dirty="0"/>
          </a:p>
        </p:txBody>
      </p:sp>
      <p:sp>
        <p:nvSpPr>
          <p:cNvPr id="7" name="CuadroTexto 6">
            <a:extLst>
              <a:ext uri="{FF2B5EF4-FFF2-40B4-BE49-F238E27FC236}">
                <a16:creationId xmlns:a16="http://schemas.microsoft.com/office/drawing/2014/main" id="{0CED0C06-2A63-48B2-810C-D2991ED3A454}"/>
              </a:ext>
            </a:extLst>
          </p:cNvPr>
          <p:cNvSpPr txBox="1"/>
          <p:nvPr/>
        </p:nvSpPr>
        <p:spPr>
          <a:xfrm>
            <a:off x="4653244" y="2999572"/>
            <a:ext cx="6965969" cy="3293209"/>
          </a:xfrm>
          <a:prstGeom prst="rect">
            <a:avLst/>
          </a:prstGeom>
          <a:noFill/>
        </p:spPr>
        <p:txBody>
          <a:bodyPr wrap="square">
            <a:spAutoFit/>
          </a:bodyPr>
          <a:lstStyle/>
          <a:p>
            <a:pPr algn="just"/>
            <a:r>
              <a:rPr lang="es-ES" sz="1600" dirty="0">
                <a:solidFill>
                  <a:srgbClr val="4D4D4D"/>
                </a:solidFill>
                <a:latin typeface="Helvetica" pitchFamily="2" charset="0"/>
              </a:rPr>
              <a:t>Se evidencia un cumplimiento satisfactorio en cuanto a la formulación del Plan Estratégico Institucional, así como en la ejecución y cumplimiento del Plan de Acción Anual a partir de los lineamientos establecidos en el modelo integrado de planeación y gestión para la política de planeación institucional. </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Se destaca el compromiso por parte de los responsables para llevar a cabo el mismo en las diferentes etapas, desde el liderazgo del proceso de direccionamiento y planeación.</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Se encontraron oportunidades de mejora que ameritan se realicen acciones para garantizar la buena ejecución del Plan.</a:t>
            </a:r>
          </a:p>
          <a:p>
            <a:pPr algn="just"/>
            <a:endParaRPr lang="es-ES" sz="1600" dirty="0">
              <a:solidFill>
                <a:srgbClr val="4D4D4D"/>
              </a:solidFill>
              <a:latin typeface="Helvetica" pitchFamily="2" charset="0"/>
            </a:endParaRPr>
          </a:p>
        </p:txBody>
      </p:sp>
      <p:sp>
        <p:nvSpPr>
          <p:cNvPr id="9" name="Título 1">
            <a:extLst>
              <a:ext uri="{FF2B5EF4-FFF2-40B4-BE49-F238E27FC236}">
                <a16:creationId xmlns:a16="http://schemas.microsoft.com/office/drawing/2014/main" id="{AA4F4512-D83D-443D-B693-0C0953E6A105}"/>
              </a:ext>
            </a:extLst>
          </p:cNvPr>
          <p:cNvSpPr txBox="1">
            <a:spLocks/>
          </p:cNvSpPr>
          <p:nvPr/>
        </p:nvSpPr>
        <p:spPr>
          <a:xfrm>
            <a:off x="82777" y="1985222"/>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Seguimiento a la formulación del Plan Estratégico Institucional 2023-2026 y Plan de Acción Anual vigencia 2023	</a:t>
            </a:r>
          </a:p>
        </p:txBody>
      </p:sp>
    </p:spTree>
    <p:extLst>
      <p:ext uri="{BB962C8B-B14F-4D97-AF65-F5344CB8AC3E}">
        <p14:creationId xmlns:p14="http://schemas.microsoft.com/office/powerpoint/2010/main" val="691859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290A9-4D42-EB09-153E-D45C5CB7CD55}"/>
              </a:ext>
            </a:extLst>
          </p:cNvPr>
          <p:cNvSpPr txBox="1">
            <a:spLocks/>
          </p:cNvSpPr>
          <p:nvPr/>
        </p:nvSpPr>
        <p:spPr>
          <a:xfrm>
            <a:off x="0" y="1300570"/>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Sensibilización del Sistema de Control Interno </a:t>
            </a:r>
          </a:p>
          <a:p>
            <a:r>
              <a:rPr lang="es-ES" sz="2000" b="1" dirty="0">
                <a:latin typeface="Verdana" panose="020B0604030504040204" pitchFamily="34" charset="0"/>
                <a:ea typeface="Verdana" panose="020B0604030504040204" pitchFamily="34" charset="0"/>
                <a:cs typeface="Verdana" panose="020B0604030504040204" pitchFamily="34" charset="0"/>
              </a:rPr>
              <a:t>Segundo </a:t>
            </a:r>
            <a:r>
              <a:rPr lang="es-ES" sz="2000" b="1" dirty="0">
                <a:latin typeface="Verdana" panose="020B0604030504040204" pitchFamily="34" charset="0"/>
                <a:ea typeface="Verdana" panose="020B0604030504040204" pitchFamily="34" charset="0"/>
              </a:rPr>
              <a:t>Cuatrimestre 2024</a:t>
            </a:r>
            <a:r>
              <a:rPr lang="es-ES" sz="3200" b="1" dirty="0">
                <a:latin typeface="Verdana" panose="020B0604030504040204" pitchFamily="34" charset="0"/>
                <a:ea typeface="Verdana" panose="020B0604030504040204" pitchFamily="34" charset="0"/>
                <a:cs typeface="Verdana" panose="020B0604030504040204" pitchFamily="34" charset="0"/>
              </a:rPr>
              <a:t> </a:t>
            </a:r>
          </a:p>
        </p:txBody>
      </p:sp>
      <p:sp>
        <p:nvSpPr>
          <p:cNvPr id="7" name="CuadroTexto 6">
            <a:extLst>
              <a:ext uri="{FF2B5EF4-FFF2-40B4-BE49-F238E27FC236}">
                <a16:creationId xmlns:a16="http://schemas.microsoft.com/office/drawing/2014/main" id="{51F5B862-D79A-43AB-941A-C831B815A0FA}"/>
              </a:ext>
            </a:extLst>
          </p:cNvPr>
          <p:cNvSpPr txBox="1"/>
          <p:nvPr/>
        </p:nvSpPr>
        <p:spPr>
          <a:xfrm>
            <a:off x="682825" y="2160903"/>
            <a:ext cx="6537432" cy="3785652"/>
          </a:xfrm>
          <a:prstGeom prst="rect">
            <a:avLst/>
          </a:prstGeom>
          <a:noFill/>
        </p:spPr>
        <p:txBody>
          <a:bodyPr wrap="square">
            <a:spAutoFit/>
          </a:bodyPr>
          <a:lstStyle/>
          <a:p>
            <a:pPr algn="just"/>
            <a:r>
              <a:rPr lang="es-ES" sz="1600" dirty="0">
                <a:solidFill>
                  <a:srgbClr val="4D4D4D"/>
                </a:solidFill>
                <a:latin typeface="Helvetica" pitchFamily="2" charset="0"/>
              </a:rPr>
              <a:t>Durante el periodo se realizaron acciones tendientes a la realización de la semana del Sistema del Control Interno para la cual se realiza:</a:t>
            </a:r>
          </a:p>
          <a:p>
            <a:pPr algn="just"/>
            <a:endParaRPr lang="es-ES" sz="1600" dirty="0">
              <a:solidFill>
                <a:srgbClr val="4D4D4D"/>
              </a:solidFill>
              <a:latin typeface="Helvetica" pitchFamily="2" charset="0"/>
            </a:endParaRPr>
          </a:p>
          <a:p>
            <a:pPr marL="285750" indent="-285750" algn="just">
              <a:buFont typeface="Arial" panose="020B0604020202020204" pitchFamily="34" charset="0"/>
              <a:buChar char="•"/>
            </a:pPr>
            <a:r>
              <a:rPr lang="es-ES" sz="1600" dirty="0">
                <a:solidFill>
                  <a:srgbClr val="4D4D4D"/>
                </a:solidFill>
                <a:latin typeface="Helvetica" pitchFamily="2" charset="0"/>
              </a:rPr>
              <a:t>Ajuste de la identidad visual institucional de la revista del Sistema del Control Interno.</a:t>
            </a:r>
          </a:p>
          <a:p>
            <a:pPr algn="just"/>
            <a:endParaRPr lang="es-ES" sz="1600" dirty="0">
              <a:solidFill>
                <a:srgbClr val="4D4D4D"/>
              </a:solidFill>
              <a:latin typeface="Helvetica" pitchFamily="2" charset="0"/>
            </a:endParaRPr>
          </a:p>
          <a:p>
            <a:pPr marL="285750" indent="-285750" algn="just">
              <a:buFont typeface="Arial" panose="020B0604020202020204" pitchFamily="34" charset="0"/>
              <a:buChar char="•"/>
            </a:pPr>
            <a:r>
              <a:rPr lang="es-ES" sz="1600" dirty="0">
                <a:solidFill>
                  <a:srgbClr val="4D4D4D"/>
                </a:solidFill>
                <a:latin typeface="Helvetica" pitchFamily="2" charset="0"/>
              </a:rPr>
              <a:t>Se crea el cronograma para la socialización de las piezas en la semana del Sistema del Control Interno.</a:t>
            </a:r>
          </a:p>
          <a:p>
            <a:pPr algn="just"/>
            <a:endParaRPr lang="es-ES" sz="1600" dirty="0">
              <a:solidFill>
                <a:srgbClr val="4D4D4D"/>
              </a:solidFill>
              <a:latin typeface="Helvetica" pitchFamily="2" charset="0"/>
            </a:endParaRPr>
          </a:p>
          <a:p>
            <a:pPr marL="285750" indent="-285750" algn="just">
              <a:buFont typeface="Arial" panose="020B0604020202020204" pitchFamily="34" charset="0"/>
              <a:buChar char="•"/>
            </a:pPr>
            <a:r>
              <a:rPr lang="es-ES" sz="1600" dirty="0">
                <a:solidFill>
                  <a:srgbClr val="4D4D4D"/>
                </a:solidFill>
                <a:latin typeface="Helvetica" pitchFamily="2" charset="0"/>
              </a:rPr>
              <a:t>Se construyen las piezas a socializar:</a:t>
            </a:r>
          </a:p>
          <a:p>
            <a:pPr algn="just"/>
            <a:endParaRPr lang="es-ES" sz="1600" dirty="0">
              <a:solidFill>
                <a:srgbClr val="4D4D4D"/>
              </a:solidFill>
              <a:latin typeface="Helvetica" pitchFamily="2" charset="0"/>
            </a:endParaRPr>
          </a:p>
          <a:p>
            <a:pPr marL="742950" lvl="1" indent="-285750" algn="just">
              <a:buFont typeface="Arial" panose="020B0604020202020204" pitchFamily="34" charset="0"/>
              <a:buChar char="•"/>
            </a:pPr>
            <a:r>
              <a:rPr lang="es-ES" sz="1600" dirty="0">
                <a:solidFill>
                  <a:srgbClr val="4D4D4D"/>
                </a:solidFill>
                <a:latin typeface="Helvetica" pitchFamily="2" charset="0"/>
              </a:rPr>
              <a:t>Roles de las oficinas de control interno.</a:t>
            </a:r>
          </a:p>
          <a:p>
            <a:pPr marL="742950" lvl="1" indent="-285750" algn="just">
              <a:buFont typeface="Arial" panose="020B0604020202020204" pitchFamily="34" charset="0"/>
              <a:buChar char="•"/>
            </a:pPr>
            <a:r>
              <a:rPr lang="es-ES" sz="1600" dirty="0">
                <a:solidFill>
                  <a:srgbClr val="4D4D4D"/>
                </a:solidFill>
                <a:latin typeface="Helvetica" pitchFamily="2" charset="0"/>
              </a:rPr>
              <a:t>Esquema de roles y responsabilidades – Líneas de Defensa.</a:t>
            </a:r>
          </a:p>
          <a:p>
            <a:pPr marL="742950" lvl="1" indent="-285750" algn="just">
              <a:buFont typeface="Arial" panose="020B0604020202020204" pitchFamily="34" charset="0"/>
              <a:buChar char="•"/>
            </a:pPr>
            <a:r>
              <a:rPr lang="es-ES" sz="1600" dirty="0" err="1">
                <a:solidFill>
                  <a:srgbClr val="4D4D4D"/>
                </a:solidFill>
                <a:latin typeface="Helvetica" pitchFamily="2" charset="0"/>
              </a:rPr>
              <a:t>Tips</a:t>
            </a:r>
            <a:r>
              <a:rPr lang="es-ES" sz="1600" dirty="0">
                <a:solidFill>
                  <a:srgbClr val="4D4D4D"/>
                </a:solidFill>
                <a:latin typeface="Helvetica" pitchFamily="2" charset="0"/>
              </a:rPr>
              <a:t> de autocontrol</a:t>
            </a:r>
          </a:p>
          <a:p>
            <a:pPr marL="742950" lvl="1" indent="-285750" algn="just">
              <a:buFont typeface="Arial" panose="020B0604020202020204" pitchFamily="34" charset="0"/>
              <a:buChar char="•"/>
            </a:pPr>
            <a:r>
              <a:rPr lang="es-ES" sz="1600" dirty="0">
                <a:solidFill>
                  <a:srgbClr val="4D4D4D"/>
                </a:solidFill>
                <a:latin typeface="Helvetica" pitchFamily="2" charset="0"/>
              </a:rPr>
              <a:t>Encuesta de apropiación del conocimiento.</a:t>
            </a:r>
            <a:endParaRPr lang="es-CO" sz="1600" dirty="0">
              <a:solidFill>
                <a:srgbClr val="4D4D4D"/>
              </a:solidFill>
              <a:latin typeface="Helvetica" pitchFamily="2" charset="0"/>
            </a:endParaRPr>
          </a:p>
        </p:txBody>
      </p:sp>
      <p:sp>
        <p:nvSpPr>
          <p:cNvPr id="9" name="CuadroTexto 8">
            <a:extLst>
              <a:ext uri="{FF2B5EF4-FFF2-40B4-BE49-F238E27FC236}">
                <a16:creationId xmlns:a16="http://schemas.microsoft.com/office/drawing/2014/main" id="{85294688-A5D6-4F91-9B28-809B28DC4482}"/>
              </a:ext>
            </a:extLst>
          </p:cNvPr>
          <p:cNvSpPr txBox="1"/>
          <p:nvPr/>
        </p:nvSpPr>
        <p:spPr>
          <a:xfrm>
            <a:off x="142043" y="6577369"/>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pic>
        <p:nvPicPr>
          <p:cNvPr id="5" name="Imagen 4">
            <a:extLst>
              <a:ext uri="{FF2B5EF4-FFF2-40B4-BE49-F238E27FC236}">
                <a16:creationId xmlns:a16="http://schemas.microsoft.com/office/drawing/2014/main" id="{EC5299CE-0311-4869-9056-E4113C43FEED}"/>
              </a:ext>
            </a:extLst>
          </p:cNvPr>
          <p:cNvPicPr>
            <a:picLocks noChangeAspect="1"/>
          </p:cNvPicPr>
          <p:nvPr/>
        </p:nvPicPr>
        <p:blipFill>
          <a:blip r:embed="rId3"/>
          <a:stretch>
            <a:fillRect/>
          </a:stretch>
        </p:blipFill>
        <p:spPr>
          <a:xfrm>
            <a:off x="7348373" y="2083224"/>
            <a:ext cx="4581736" cy="4015572"/>
          </a:xfrm>
          <a:prstGeom prst="rect">
            <a:avLst/>
          </a:prstGeom>
        </p:spPr>
      </p:pic>
    </p:spTree>
    <p:extLst>
      <p:ext uri="{BB962C8B-B14F-4D97-AF65-F5344CB8AC3E}">
        <p14:creationId xmlns:p14="http://schemas.microsoft.com/office/powerpoint/2010/main" val="3616051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290A9-4D42-EB09-153E-D45C5CB7CD55}"/>
              </a:ext>
            </a:extLst>
          </p:cNvPr>
          <p:cNvSpPr txBox="1">
            <a:spLocks/>
          </p:cNvSpPr>
          <p:nvPr/>
        </p:nvSpPr>
        <p:spPr>
          <a:xfrm>
            <a:off x="142043" y="1687590"/>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Seguimiento al SIGEP Componente Hoja de Vida y Bienes y Rentas y Conflicto de Interés 2024</a:t>
            </a:r>
            <a:r>
              <a:rPr lang="es-ES" sz="3200" b="1" dirty="0">
                <a:latin typeface="Verdana" panose="020B0604030504040204" pitchFamily="34" charset="0"/>
                <a:ea typeface="Verdana" panose="020B0604030504040204" pitchFamily="34" charset="0"/>
                <a:cs typeface="Verdana" panose="020B0604030504040204" pitchFamily="34" charset="0"/>
              </a:rPr>
              <a:t>	</a:t>
            </a:r>
          </a:p>
        </p:txBody>
      </p:sp>
      <p:sp>
        <p:nvSpPr>
          <p:cNvPr id="7" name="CuadroTexto 6">
            <a:extLst>
              <a:ext uri="{FF2B5EF4-FFF2-40B4-BE49-F238E27FC236}">
                <a16:creationId xmlns:a16="http://schemas.microsoft.com/office/drawing/2014/main" id="{51F5B862-D79A-43AB-941A-C831B815A0FA}"/>
              </a:ext>
            </a:extLst>
          </p:cNvPr>
          <p:cNvSpPr txBox="1"/>
          <p:nvPr/>
        </p:nvSpPr>
        <p:spPr>
          <a:xfrm>
            <a:off x="434249" y="2692548"/>
            <a:ext cx="6537432" cy="2339102"/>
          </a:xfrm>
          <a:prstGeom prst="rect">
            <a:avLst/>
          </a:prstGeom>
          <a:noFill/>
        </p:spPr>
        <p:txBody>
          <a:bodyPr wrap="square">
            <a:spAutoFit/>
          </a:bodyPr>
          <a:lstStyle/>
          <a:p>
            <a:pPr algn="just"/>
            <a:r>
              <a:rPr lang="es-ES" sz="1600" dirty="0">
                <a:solidFill>
                  <a:srgbClr val="4D4D4D"/>
                </a:solidFill>
                <a:latin typeface="Helvetica" pitchFamily="2" charset="0"/>
              </a:rPr>
              <a:t>En términos generales la Unidad da cumplimiento con lo establecido por el  decreto 1083 de 2015, frente a la información reportada en los componentes  hoja de vida y bienes y rentas de los servidores públicos de la URF en el sistema  de información y gestión del empleo público – SIGEP II.</a:t>
            </a:r>
          </a:p>
          <a:p>
            <a:pPr algn="just"/>
            <a:endParaRPr lang="es-ES" sz="1600" dirty="0">
              <a:solidFill>
                <a:srgbClr val="4D4D4D"/>
              </a:solidFill>
              <a:latin typeface="Helvetica" pitchFamily="2" charset="0"/>
            </a:endParaRPr>
          </a:p>
          <a:p>
            <a:pPr algn="just"/>
            <a:r>
              <a:rPr lang="es-ES" sz="1600" dirty="0">
                <a:solidFill>
                  <a:srgbClr val="4D4D4D"/>
                </a:solidFill>
                <a:latin typeface="Helvetica" pitchFamily="2" charset="0"/>
              </a:rPr>
              <a:t>Se identificaron recomendaciones que ameritan se tomen acciones encaminadas  a su mejoramiento a fin de garantizar el cumplimiento a cabalidad de la  normatividad y contribuir con la gestión del proceso.</a:t>
            </a:r>
            <a:r>
              <a:rPr lang="es-ES" dirty="0">
                <a:solidFill>
                  <a:srgbClr val="4D4D4D"/>
                </a:solidFill>
                <a:latin typeface="Helvetica" pitchFamily="2" charset="0"/>
              </a:rPr>
              <a:t> </a:t>
            </a:r>
            <a:endParaRPr lang="es-CO" dirty="0"/>
          </a:p>
        </p:txBody>
      </p:sp>
      <p:sp>
        <p:nvSpPr>
          <p:cNvPr id="8" name="CuadroTexto 7">
            <a:extLst>
              <a:ext uri="{FF2B5EF4-FFF2-40B4-BE49-F238E27FC236}">
                <a16:creationId xmlns:a16="http://schemas.microsoft.com/office/drawing/2014/main" id="{7ACCE633-B4AE-4B83-85CA-DC8F9A0D8251}"/>
              </a:ext>
            </a:extLst>
          </p:cNvPr>
          <p:cNvSpPr txBox="1"/>
          <p:nvPr/>
        </p:nvSpPr>
        <p:spPr>
          <a:xfrm>
            <a:off x="434249" y="5765364"/>
            <a:ext cx="6134470" cy="523220"/>
          </a:xfrm>
          <a:prstGeom prst="rect">
            <a:avLst/>
          </a:prstGeom>
          <a:noFill/>
        </p:spPr>
        <p:txBody>
          <a:bodyPr wrap="square">
            <a:spAutoFit/>
          </a:bodyPr>
          <a:lstStyle/>
          <a:p>
            <a:r>
              <a:rPr lang="es-CO" sz="1400" dirty="0">
                <a:hlinkClick r:id="rId3"/>
              </a:rPr>
              <a:t>https://www.urf.gov.co/webcenter/ShowProperty?nodeId=%2FConexionContent%2FWCC_CLUSTER-258774%2F%2FidcPrimaryFile&amp;revision=latestreleased</a:t>
            </a:r>
            <a:endParaRPr lang="es-CO" sz="1400" dirty="0"/>
          </a:p>
        </p:txBody>
      </p:sp>
      <p:sp>
        <p:nvSpPr>
          <p:cNvPr id="9" name="CuadroTexto 8">
            <a:extLst>
              <a:ext uri="{FF2B5EF4-FFF2-40B4-BE49-F238E27FC236}">
                <a16:creationId xmlns:a16="http://schemas.microsoft.com/office/drawing/2014/main" id="{85294688-A5D6-4F91-9B28-809B28DC4482}"/>
              </a:ext>
            </a:extLst>
          </p:cNvPr>
          <p:cNvSpPr txBox="1"/>
          <p:nvPr/>
        </p:nvSpPr>
        <p:spPr>
          <a:xfrm>
            <a:off x="142043" y="6577369"/>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pic>
        <p:nvPicPr>
          <p:cNvPr id="10" name="Imagen 9">
            <a:extLst>
              <a:ext uri="{FF2B5EF4-FFF2-40B4-BE49-F238E27FC236}">
                <a16:creationId xmlns:a16="http://schemas.microsoft.com/office/drawing/2014/main" id="{867FC96C-1402-4CBD-9224-689917811DA4}"/>
              </a:ext>
            </a:extLst>
          </p:cNvPr>
          <p:cNvPicPr>
            <a:picLocks noChangeAspect="1"/>
          </p:cNvPicPr>
          <p:nvPr/>
        </p:nvPicPr>
        <p:blipFill>
          <a:blip r:embed="rId4"/>
          <a:stretch>
            <a:fillRect/>
          </a:stretch>
        </p:blipFill>
        <p:spPr>
          <a:xfrm>
            <a:off x="7241612" y="2424887"/>
            <a:ext cx="4816467" cy="3984302"/>
          </a:xfrm>
          <a:prstGeom prst="rect">
            <a:avLst/>
          </a:prstGeom>
        </p:spPr>
      </p:pic>
    </p:spTree>
    <p:extLst>
      <p:ext uri="{BB962C8B-B14F-4D97-AF65-F5344CB8AC3E}">
        <p14:creationId xmlns:p14="http://schemas.microsoft.com/office/powerpoint/2010/main" val="614125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290A9-4D42-EB09-153E-D45C5CB7CD55}"/>
              </a:ext>
            </a:extLst>
          </p:cNvPr>
          <p:cNvSpPr txBox="1">
            <a:spLocks/>
          </p:cNvSpPr>
          <p:nvPr/>
        </p:nvSpPr>
        <p:spPr>
          <a:xfrm>
            <a:off x="142043" y="1382791"/>
            <a:ext cx="12192000" cy="609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b="1" dirty="0">
                <a:latin typeface="Verdana" panose="020B0604030504040204" pitchFamily="34" charset="0"/>
                <a:ea typeface="Verdana" panose="020B0604030504040204" pitchFamily="34" charset="0"/>
                <a:cs typeface="Verdana" panose="020B0604030504040204" pitchFamily="34" charset="0"/>
              </a:rPr>
              <a:t>Formulación del plan de mejoramiento del FURAG 2023</a:t>
            </a:r>
            <a:r>
              <a:rPr lang="es-ES" sz="3200" b="1" dirty="0">
                <a:latin typeface="Verdana" panose="020B0604030504040204" pitchFamily="34" charset="0"/>
                <a:ea typeface="Verdana" panose="020B0604030504040204" pitchFamily="34" charset="0"/>
                <a:cs typeface="Verdana" panose="020B0604030504040204" pitchFamily="34" charset="0"/>
              </a:rPr>
              <a:t>	</a:t>
            </a:r>
          </a:p>
        </p:txBody>
      </p:sp>
      <p:sp>
        <p:nvSpPr>
          <p:cNvPr id="7" name="CuadroTexto 6">
            <a:extLst>
              <a:ext uri="{FF2B5EF4-FFF2-40B4-BE49-F238E27FC236}">
                <a16:creationId xmlns:a16="http://schemas.microsoft.com/office/drawing/2014/main" id="{51F5B862-D79A-43AB-941A-C831B815A0FA}"/>
              </a:ext>
            </a:extLst>
          </p:cNvPr>
          <p:cNvSpPr txBox="1"/>
          <p:nvPr/>
        </p:nvSpPr>
        <p:spPr>
          <a:xfrm>
            <a:off x="627392" y="2419870"/>
            <a:ext cx="6542264" cy="4062651"/>
          </a:xfrm>
          <a:prstGeom prst="rect">
            <a:avLst/>
          </a:prstGeom>
          <a:noFill/>
        </p:spPr>
        <p:txBody>
          <a:bodyPr wrap="square">
            <a:spAutoFit/>
          </a:bodyPr>
          <a:lstStyle/>
          <a:p>
            <a:pPr algn="just" fontAlgn="base"/>
            <a:r>
              <a:rPr lang="es-ES" sz="1600" dirty="0">
                <a:solidFill>
                  <a:srgbClr val="4D4D4D"/>
                </a:solidFill>
                <a:latin typeface="Helvetica" pitchFamily="2" charset="0"/>
              </a:rPr>
              <a:t>Se realiza el análisis para el levantamiento de las acciones del cierre de brechas para el FURAG, para el cual una vez diligenciado el formulario desde el proceso de control y evaluación,  y  teniendo en cuenta las respuestas y evidencias, se identificaron 75 oportunidades de mejora; de estas, se concluyó que 21 se pueden formular acciones, 24 ya están desarrolladas en otra herramienta institucional, 6 debían ser atendidas por el Ministerio de Hacienda y 24 no es posible gestionarlas. Como resultado, se incluyeron 18 acciones a cargo de la Subdirección Jurídica y de Gestión Institucional para el plan de mejoramiento. </a:t>
            </a:r>
          </a:p>
          <a:p>
            <a:pPr algn="just" fontAlgn="base"/>
            <a:r>
              <a:rPr lang="es-ES" sz="1600" dirty="0">
                <a:solidFill>
                  <a:srgbClr val="4D4D4D"/>
                </a:solidFill>
                <a:latin typeface="Helvetica" pitchFamily="2" charset="0"/>
              </a:rPr>
              <a:t>Posteriormente, el DAFP generó 92 recomendaciones, de las cuales 48 ya habían sido analizadas en el ejercicio anterior y 44 quedaron pendientes para análisis. Estas observaciones fueron socializadas en las revisiones de procesos realizadas durante la vigencia así como con el Comité Institucional de Coordinación de Control Interno para posterior inclusión en la planeación 2025</a:t>
            </a:r>
            <a:r>
              <a:rPr lang="es-ES" dirty="0">
                <a:solidFill>
                  <a:srgbClr val="4D4D4D"/>
                </a:solidFill>
                <a:latin typeface="Helvetica" pitchFamily="2" charset="0"/>
              </a:rPr>
              <a:t>.</a:t>
            </a:r>
            <a:endParaRPr lang="es-CO" dirty="0">
              <a:solidFill>
                <a:srgbClr val="4D4D4D"/>
              </a:solidFill>
              <a:latin typeface="Helvetica" pitchFamily="2" charset="0"/>
            </a:endParaRPr>
          </a:p>
        </p:txBody>
      </p:sp>
      <p:sp>
        <p:nvSpPr>
          <p:cNvPr id="9" name="CuadroTexto 8">
            <a:extLst>
              <a:ext uri="{FF2B5EF4-FFF2-40B4-BE49-F238E27FC236}">
                <a16:creationId xmlns:a16="http://schemas.microsoft.com/office/drawing/2014/main" id="{85294688-A5D6-4F91-9B28-809B28DC4482}"/>
              </a:ext>
            </a:extLst>
          </p:cNvPr>
          <p:cNvSpPr txBox="1"/>
          <p:nvPr/>
        </p:nvSpPr>
        <p:spPr>
          <a:xfrm>
            <a:off x="142043" y="6577369"/>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pic>
        <p:nvPicPr>
          <p:cNvPr id="4" name="Imagen 3">
            <a:extLst>
              <a:ext uri="{FF2B5EF4-FFF2-40B4-BE49-F238E27FC236}">
                <a16:creationId xmlns:a16="http://schemas.microsoft.com/office/drawing/2014/main" id="{EDCE2567-0A5E-4F4C-8477-3CD07B334680}"/>
              </a:ext>
            </a:extLst>
          </p:cNvPr>
          <p:cNvPicPr>
            <a:picLocks noChangeAspect="1"/>
          </p:cNvPicPr>
          <p:nvPr/>
        </p:nvPicPr>
        <p:blipFill>
          <a:blip r:embed="rId3"/>
          <a:stretch>
            <a:fillRect/>
          </a:stretch>
        </p:blipFill>
        <p:spPr>
          <a:xfrm>
            <a:off x="7169656" y="2419869"/>
            <a:ext cx="4835998" cy="4062651"/>
          </a:xfrm>
          <a:prstGeom prst="rect">
            <a:avLst/>
          </a:prstGeom>
        </p:spPr>
      </p:pic>
    </p:spTree>
    <p:extLst>
      <p:ext uri="{BB962C8B-B14F-4D97-AF65-F5344CB8AC3E}">
        <p14:creationId xmlns:p14="http://schemas.microsoft.com/office/powerpoint/2010/main" val="432632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55E40-BEF1-27EF-84A7-B3767926854B}"/>
              </a:ext>
            </a:extLst>
          </p:cNvPr>
          <p:cNvSpPr txBox="1">
            <a:spLocks/>
          </p:cNvSpPr>
          <p:nvPr/>
        </p:nvSpPr>
        <p:spPr>
          <a:xfrm>
            <a:off x="839788" y="819150"/>
            <a:ext cx="105156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600" b="1" dirty="0">
                <a:latin typeface="Verdana" panose="020B0604030504040204" pitchFamily="34" charset="0"/>
                <a:ea typeface="Verdana" panose="020B0604030504040204" pitchFamily="34" charset="0"/>
                <a:cs typeface="Verdana" panose="020B0604030504040204" pitchFamily="34" charset="0"/>
              </a:rPr>
              <a:t>7. Conclusiones</a:t>
            </a:r>
          </a:p>
        </p:txBody>
      </p:sp>
      <p:sp>
        <p:nvSpPr>
          <p:cNvPr id="3" name="object 9">
            <a:extLst>
              <a:ext uri="{FF2B5EF4-FFF2-40B4-BE49-F238E27FC236}">
                <a16:creationId xmlns:a16="http://schemas.microsoft.com/office/drawing/2014/main" id="{C209B5FA-9C16-2254-F629-FF62B7117BD2}"/>
              </a:ext>
            </a:extLst>
          </p:cNvPr>
          <p:cNvSpPr txBox="1"/>
          <p:nvPr/>
        </p:nvSpPr>
        <p:spPr>
          <a:xfrm>
            <a:off x="475129" y="1491848"/>
            <a:ext cx="2361063" cy="434734"/>
          </a:xfrm>
          <a:prstGeom prst="rect">
            <a:avLst/>
          </a:prstGeom>
        </p:spPr>
        <p:txBody>
          <a:bodyPr vert="horz" wrap="square" lIns="0" tIns="186690" rIns="0" bIns="0" rtlCol="0">
            <a:spAutoFit/>
          </a:bodyPr>
          <a:lstStyle/>
          <a:p>
            <a:pPr marL="8467" algn="just">
              <a:spcBef>
                <a:spcPts val="1470"/>
              </a:spcBef>
            </a:pPr>
            <a:r>
              <a:rPr lang="es-ES" sz="1600" b="1" spc="-53" dirty="0">
                <a:solidFill>
                  <a:srgbClr val="4D4D4D"/>
                </a:solidFill>
                <a:latin typeface="Helvetica" panose="020B0604020202020204" pitchFamily="34" charset="0"/>
                <a:cs typeface="Helvetica" panose="020B0604020202020204" pitchFamily="34" charset="0"/>
              </a:rPr>
              <a:t>Aspectos Positivos</a:t>
            </a:r>
            <a:endParaRPr sz="1600" b="1" dirty="0">
              <a:solidFill>
                <a:srgbClr val="4D4D4D"/>
              </a:solidFill>
              <a:latin typeface="Helvetica" panose="020B0604020202020204" pitchFamily="34" charset="0"/>
              <a:cs typeface="Helvetica" panose="020B0604020202020204" pitchFamily="34" charset="0"/>
            </a:endParaRPr>
          </a:p>
        </p:txBody>
      </p:sp>
      <p:sp>
        <p:nvSpPr>
          <p:cNvPr id="7" name="object 7">
            <a:extLst>
              <a:ext uri="{FF2B5EF4-FFF2-40B4-BE49-F238E27FC236}">
                <a16:creationId xmlns:a16="http://schemas.microsoft.com/office/drawing/2014/main" id="{205CE692-87F3-26ED-16A8-C28102FB2938}"/>
              </a:ext>
            </a:extLst>
          </p:cNvPr>
          <p:cNvSpPr txBox="1">
            <a:spLocks/>
          </p:cNvSpPr>
          <p:nvPr/>
        </p:nvSpPr>
        <p:spPr>
          <a:xfrm>
            <a:off x="475128" y="2022976"/>
            <a:ext cx="10880259" cy="2275837"/>
          </a:xfrm>
          <a:prstGeom prst="rect">
            <a:avLst/>
          </a:prstGeom>
        </p:spPr>
        <p:txBody>
          <a:bodyPr vert="horz" wrap="square" lIns="0" tIns="8467" rIns="0" bIns="0" rtlCol="0">
            <a:spAutoFit/>
          </a:bodyPr>
          <a:lstStyle>
            <a:lvl1pPr>
              <a:defRPr>
                <a:latin typeface="+mj-lt"/>
                <a:ea typeface="+mj-ea"/>
                <a:cs typeface="+mj-cs"/>
              </a:defRPr>
            </a:lvl1pPr>
          </a:lstStyle>
          <a:p>
            <a:pPr marL="8467" algn="just">
              <a:spcBef>
                <a:spcPts val="67"/>
              </a:spcBef>
            </a:pPr>
            <a:r>
              <a:rPr lang="es-MX" sz="1600" dirty="0">
                <a:solidFill>
                  <a:srgbClr val="4D4D4D"/>
                </a:solidFill>
                <a:latin typeface="Helvetica" panose="020B0604020202020204" pitchFamily="34" charset="0"/>
                <a:ea typeface="+mn-ea"/>
                <a:cs typeface="Helvetica" panose="020B0604020202020204" pitchFamily="34" charset="0"/>
              </a:rPr>
              <a:t>La Unidad maneja un nivel de aseguramiento razonable frente al Sistema de Control Interno; se exhorta a  mantener la aplicación de actividades de control que fortalecen la gestión institucional y contribuyen al cumplimiento de los objetivos institucionales. </a:t>
            </a:r>
          </a:p>
          <a:p>
            <a:pPr marL="8467" algn="just">
              <a:spcBef>
                <a:spcPts val="67"/>
              </a:spcBef>
            </a:pPr>
            <a:endParaRPr lang="es-MX" sz="1600" dirty="0">
              <a:solidFill>
                <a:srgbClr val="4D4D4D"/>
              </a:solidFill>
              <a:latin typeface="Helvetica" panose="020B0604020202020204" pitchFamily="34" charset="0"/>
              <a:ea typeface="+mn-ea"/>
              <a:cs typeface="Helvetica" panose="020B0604020202020204" pitchFamily="34" charset="0"/>
            </a:endParaRPr>
          </a:p>
          <a:p>
            <a:pPr marL="8467" algn="just">
              <a:spcBef>
                <a:spcPts val="67"/>
              </a:spcBef>
            </a:pPr>
            <a:r>
              <a:rPr lang="es-ES" sz="1600" dirty="0">
                <a:solidFill>
                  <a:srgbClr val="4D4D4D"/>
                </a:solidFill>
                <a:latin typeface="Helvetica" panose="020B0604020202020204" pitchFamily="34" charset="0"/>
                <a:ea typeface="+mn-ea"/>
                <a:cs typeface="Helvetica" panose="020B0604020202020204" pitchFamily="34" charset="0"/>
              </a:rPr>
              <a:t>La Unidad tomó medidas para cumplir con las directrices del Gobierno Nacional, al igual que la Unidad ha mantenido un Sistema de Control Interno adecuado al fortalecer sus componentes.</a:t>
            </a:r>
            <a:endParaRPr lang="es-MX" sz="1600" dirty="0">
              <a:solidFill>
                <a:srgbClr val="4D4D4D"/>
              </a:solidFill>
              <a:latin typeface="Helvetica" panose="020B0604020202020204" pitchFamily="34" charset="0"/>
              <a:ea typeface="+mn-ea"/>
              <a:cs typeface="Helvetica" panose="020B0604020202020204" pitchFamily="34" charset="0"/>
            </a:endParaRPr>
          </a:p>
          <a:p>
            <a:pPr marL="8467" algn="just">
              <a:spcBef>
                <a:spcPts val="67"/>
              </a:spcBef>
            </a:pPr>
            <a:endParaRPr lang="es-MX" sz="1600" dirty="0">
              <a:solidFill>
                <a:srgbClr val="4D4D4D"/>
              </a:solidFill>
              <a:latin typeface="Helvetica" panose="020B0604020202020204" pitchFamily="34" charset="0"/>
              <a:ea typeface="+mn-ea"/>
              <a:cs typeface="Helvetica" panose="020B0604020202020204" pitchFamily="34" charset="0"/>
            </a:endParaRPr>
          </a:p>
          <a:p>
            <a:pPr marL="8467" algn="just">
              <a:spcBef>
                <a:spcPts val="67"/>
              </a:spcBef>
            </a:pPr>
            <a:r>
              <a:rPr lang="es-MX" sz="1600" dirty="0">
                <a:solidFill>
                  <a:srgbClr val="4D4D4D"/>
                </a:solidFill>
                <a:latin typeface="Helvetica" panose="020B0604020202020204" pitchFamily="34" charset="0"/>
                <a:ea typeface="+mn-ea"/>
                <a:cs typeface="Helvetica" panose="020B0604020202020204" pitchFamily="34" charset="0"/>
              </a:rPr>
              <a:t>Asimismo, las actividades programadas en el Plan Anual de Auditoría se ejecutaron en el plazo establecido y se publicaron para conocimiento de los grupos de valor en la página web de la Unidad.</a:t>
            </a:r>
            <a:endParaRPr lang="es-ES" sz="1600" dirty="0">
              <a:solidFill>
                <a:srgbClr val="4D4D4D"/>
              </a:solidFill>
              <a:latin typeface="Helvetica" panose="020B0604020202020204" pitchFamily="34" charset="0"/>
              <a:ea typeface="+mn-ea"/>
              <a:cs typeface="Helvetica" panose="020B0604020202020204" pitchFamily="34" charset="0"/>
            </a:endParaRPr>
          </a:p>
        </p:txBody>
      </p:sp>
      <p:sp>
        <p:nvSpPr>
          <p:cNvPr id="8" name="object 9">
            <a:extLst>
              <a:ext uri="{FF2B5EF4-FFF2-40B4-BE49-F238E27FC236}">
                <a16:creationId xmlns:a16="http://schemas.microsoft.com/office/drawing/2014/main" id="{D631B79A-4C97-65E6-A182-1BB4B6D9BD78}"/>
              </a:ext>
            </a:extLst>
          </p:cNvPr>
          <p:cNvSpPr txBox="1"/>
          <p:nvPr/>
        </p:nvSpPr>
        <p:spPr>
          <a:xfrm>
            <a:off x="475129" y="4299882"/>
            <a:ext cx="3258862" cy="434734"/>
          </a:xfrm>
          <a:prstGeom prst="rect">
            <a:avLst/>
          </a:prstGeom>
        </p:spPr>
        <p:txBody>
          <a:bodyPr vert="horz" wrap="square" lIns="0" tIns="186690" rIns="0" bIns="0" rtlCol="0">
            <a:spAutoFit/>
          </a:bodyPr>
          <a:lstStyle/>
          <a:p>
            <a:pPr marL="8467" algn="just">
              <a:spcBef>
                <a:spcPts val="1470"/>
              </a:spcBef>
            </a:pPr>
            <a:r>
              <a:rPr lang="es-ES" sz="1600" b="1" spc="-53" dirty="0">
                <a:solidFill>
                  <a:srgbClr val="4D4D4D"/>
                </a:solidFill>
                <a:latin typeface="Helvetica" panose="020B0604020202020204" pitchFamily="34" charset="0"/>
                <a:cs typeface="Helvetica" panose="020B0604020202020204" pitchFamily="34" charset="0"/>
              </a:rPr>
              <a:t>Oportunidades de Mejora</a:t>
            </a:r>
            <a:endParaRPr sz="1600" b="1" dirty="0">
              <a:solidFill>
                <a:srgbClr val="4D4D4D"/>
              </a:solidFill>
              <a:latin typeface="Helvetica" panose="020B0604020202020204" pitchFamily="34" charset="0"/>
              <a:cs typeface="Helvetica" panose="020B0604020202020204" pitchFamily="34" charset="0"/>
            </a:endParaRPr>
          </a:p>
        </p:txBody>
      </p:sp>
      <p:sp>
        <p:nvSpPr>
          <p:cNvPr id="9" name="object 9">
            <a:extLst>
              <a:ext uri="{FF2B5EF4-FFF2-40B4-BE49-F238E27FC236}">
                <a16:creationId xmlns:a16="http://schemas.microsoft.com/office/drawing/2014/main" id="{779811B4-3ACA-D444-C4B6-72298ACABAAF}"/>
              </a:ext>
            </a:extLst>
          </p:cNvPr>
          <p:cNvSpPr txBox="1"/>
          <p:nvPr/>
        </p:nvSpPr>
        <p:spPr>
          <a:xfrm>
            <a:off x="475129" y="4734616"/>
            <a:ext cx="10880259" cy="1404231"/>
          </a:xfrm>
          <a:prstGeom prst="rect">
            <a:avLst/>
          </a:prstGeom>
        </p:spPr>
        <p:txBody>
          <a:bodyPr vert="horz" wrap="square" lIns="0" tIns="186690" rIns="0" bIns="0" rtlCol="0">
            <a:spAutoFit/>
          </a:bodyPr>
          <a:lstStyle/>
          <a:p>
            <a:pPr marL="8044" marR="3387" algn="just">
              <a:spcBef>
                <a:spcPts val="1773"/>
              </a:spcBef>
            </a:pPr>
            <a:r>
              <a:rPr lang="es-MX" sz="1600" dirty="0">
                <a:solidFill>
                  <a:srgbClr val="4D4D4D"/>
                </a:solidFill>
                <a:latin typeface="Helvetica" panose="020B0604020202020204" pitchFamily="34" charset="0"/>
                <a:cs typeface="Helvetica" panose="020B0604020202020204" pitchFamily="34" charset="0"/>
              </a:rPr>
              <a:t>En los ejercicios de evaluación independiente, se identificaron oportunidades de mejora que ameritaron la formulación de acciones para subsanar las observaciones encontradas, respecto de las cuales se realizará el seguimiento correspondiente.</a:t>
            </a:r>
          </a:p>
          <a:p>
            <a:pPr marL="8044" marR="3387" algn="just">
              <a:spcBef>
                <a:spcPts val="1773"/>
              </a:spcBef>
            </a:pPr>
            <a:endParaRPr lang="es-MX" sz="1600" dirty="0">
              <a:solidFill>
                <a:srgbClr val="4D4D4D"/>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58278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62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EEE2802-DEB3-DD42-4E8B-7C6540FF89A5}"/>
              </a:ext>
            </a:extLst>
          </p:cNvPr>
          <p:cNvSpPr txBox="1">
            <a:spLocks/>
          </p:cNvSpPr>
          <p:nvPr/>
        </p:nvSpPr>
        <p:spPr>
          <a:xfrm>
            <a:off x="768070" y="1807509"/>
            <a:ext cx="4404565" cy="609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700" b="1" dirty="0">
                <a:latin typeface="Verdana" panose="020B0604030504040204" pitchFamily="34" charset="0"/>
                <a:ea typeface="Verdana" panose="020B0604030504040204" pitchFamily="34" charset="0"/>
                <a:cs typeface="Verdana" panose="020B0604030504040204" pitchFamily="34" charset="0"/>
              </a:rPr>
              <a:t>Contenido</a:t>
            </a:r>
            <a:endParaRPr lang="es-CO" sz="36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Subtítulo 2">
            <a:extLst>
              <a:ext uri="{FF2B5EF4-FFF2-40B4-BE49-F238E27FC236}">
                <a16:creationId xmlns:a16="http://schemas.microsoft.com/office/drawing/2014/main" id="{D27550A0-F0F9-430A-9BB4-32B56924CCEF}"/>
              </a:ext>
            </a:extLst>
          </p:cNvPr>
          <p:cNvSpPr txBox="1">
            <a:spLocks/>
          </p:cNvSpPr>
          <p:nvPr/>
        </p:nvSpPr>
        <p:spPr>
          <a:xfrm>
            <a:off x="5172635" y="1807509"/>
            <a:ext cx="6577199" cy="38036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Objetivo</a:t>
            </a:r>
          </a:p>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Alcance</a:t>
            </a:r>
          </a:p>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Metodología</a:t>
            </a:r>
          </a:p>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Estado del Plan Anual de Auditoría 2024</a:t>
            </a:r>
          </a:p>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Actividades ejecutadas en el periodo</a:t>
            </a:r>
          </a:p>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Socialización de resultados</a:t>
            </a:r>
          </a:p>
          <a:p>
            <a:pPr marL="342900" indent="-342900" algn="l">
              <a:lnSpc>
                <a:spcPct val="150000"/>
              </a:lnSpc>
              <a:spcBef>
                <a:spcPts val="0"/>
              </a:spcBef>
              <a:buFont typeface="+mj-lt"/>
              <a:buAutoNum type="arabicPeriod"/>
            </a:pPr>
            <a:r>
              <a:rPr lang="es-CO" sz="2000" dirty="0">
                <a:solidFill>
                  <a:srgbClr val="4D4D4D"/>
                </a:solidFill>
                <a:latin typeface="Helvetica" pitchFamily="2" charset="0"/>
              </a:rPr>
              <a:t>Conclusiones</a:t>
            </a:r>
          </a:p>
        </p:txBody>
      </p:sp>
    </p:spTree>
    <p:extLst>
      <p:ext uri="{BB962C8B-B14F-4D97-AF65-F5344CB8AC3E}">
        <p14:creationId xmlns:p14="http://schemas.microsoft.com/office/powerpoint/2010/main" val="31774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45FD12-057D-AEDC-97DF-11D712D0F6E3}"/>
              </a:ext>
            </a:extLst>
          </p:cNvPr>
          <p:cNvSpPr txBox="1">
            <a:spLocks/>
          </p:cNvSpPr>
          <p:nvPr/>
        </p:nvSpPr>
        <p:spPr>
          <a:xfrm>
            <a:off x="839788" y="1314450"/>
            <a:ext cx="105156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42950" indent="-742950" algn="l">
              <a:buFont typeface="+mj-lt"/>
              <a:buAutoNum type="arabicPeriod"/>
            </a:pPr>
            <a:r>
              <a:rPr lang="es-CO" sz="3600" b="1" dirty="0">
                <a:latin typeface="Verdana" panose="020B0604030504040204" pitchFamily="34" charset="0"/>
                <a:ea typeface="Verdana" panose="020B0604030504040204" pitchFamily="34" charset="0"/>
                <a:cs typeface="Verdana" panose="020B0604030504040204" pitchFamily="34" charset="0"/>
              </a:rPr>
              <a:t>Objetivo</a:t>
            </a:r>
          </a:p>
        </p:txBody>
      </p:sp>
      <p:sp>
        <p:nvSpPr>
          <p:cNvPr id="3" name="CuadroTexto 2">
            <a:extLst>
              <a:ext uri="{FF2B5EF4-FFF2-40B4-BE49-F238E27FC236}">
                <a16:creationId xmlns:a16="http://schemas.microsoft.com/office/drawing/2014/main" id="{B0158F95-ED47-1AB5-D33B-235D9DBE5DCA}"/>
              </a:ext>
            </a:extLst>
          </p:cNvPr>
          <p:cNvSpPr txBox="1"/>
          <p:nvPr/>
        </p:nvSpPr>
        <p:spPr>
          <a:xfrm>
            <a:off x="437761" y="2551797"/>
            <a:ext cx="4839478" cy="1569660"/>
          </a:xfrm>
          <a:prstGeom prst="rect">
            <a:avLst/>
          </a:prstGeom>
          <a:noFill/>
        </p:spPr>
        <p:txBody>
          <a:bodyPr wrap="square">
            <a:spAutoFit/>
          </a:bodyPr>
          <a:lstStyle/>
          <a:p>
            <a:pPr algn="just"/>
            <a:r>
              <a:rPr lang="es-ES" sz="2400" dirty="0">
                <a:solidFill>
                  <a:srgbClr val="4D4D4D"/>
                </a:solidFill>
                <a:latin typeface="Helvetica" panose="020B0604020202020204" pitchFamily="34" charset="0"/>
                <a:cs typeface="Helvetica" panose="020B0604020202020204" pitchFamily="34" charset="0"/>
              </a:rPr>
              <a:t>Determinar el grado de cumplimiento del Plan de Auditoría para el tercer trimestre del año.</a:t>
            </a:r>
          </a:p>
        </p:txBody>
      </p:sp>
      <p:sp>
        <p:nvSpPr>
          <p:cNvPr id="4" name="CuadroTexto 3">
            <a:extLst>
              <a:ext uri="{FF2B5EF4-FFF2-40B4-BE49-F238E27FC236}">
                <a16:creationId xmlns:a16="http://schemas.microsoft.com/office/drawing/2014/main" id="{DD50AC4B-BB9B-65E3-ED60-3A7B16C33EDF}"/>
              </a:ext>
            </a:extLst>
          </p:cNvPr>
          <p:cNvSpPr txBox="1"/>
          <p:nvPr/>
        </p:nvSpPr>
        <p:spPr>
          <a:xfrm>
            <a:off x="437761" y="4357642"/>
            <a:ext cx="4548674" cy="1200329"/>
          </a:xfrm>
          <a:prstGeom prst="rect">
            <a:avLst/>
          </a:prstGeom>
          <a:noFill/>
        </p:spPr>
        <p:txBody>
          <a:bodyPr wrap="square">
            <a:spAutoFit/>
          </a:bodyPr>
          <a:lstStyle/>
          <a:p>
            <a:pPr algn="just"/>
            <a:r>
              <a:rPr lang="es-ES" sz="2400" dirty="0">
                <a:solidFill>
                  <a:srgbClr val="4D4D4D"/>
                </a:solidFill>
                <a:latin typeface="Helvetica" panose="020B0604020202020204" pitchFamily="34" charset="0"/>
                <a:cs typeface="Helvetica" panose="020B0604020202020204" pitchFamily="34" charset="0"/>
              </a:rPr>
              <a:t>Socializar los principales resultados de los ejercicios de evaluación independiente.</a:t>
            </a:r>
          </a:p>
        </p:txBody>
      </p:sp>
      <p:pic>
        <p:nvPicPr>
          <p:cNvPr id="6" name="Imagen 5" descr="Imagen que contiene lego, pieza de ajedrez&#10;&#10;Descripción generada automáticamente">
            <a:extLst>
              <a:ext uri="{FF2B5EF4-FFF2-40B4-BE49-F238E27FC236}">
                <a16:creationId xmlns:a16="http://schemas.microsoft.com/office/drawing/2014/main" id="{DAD87EDB-3285-A05A-17B2-5BC6264436FC}"/>
              </a:ext>
            </a:extLst>
          </p:cNvPr>
          <p:cNvPicPr>
            <a:picLocks noChangeAspect="1"/>
          </p:cNvPicPr>
          <p:nvPr/>
        </p:nvPicPr>
        <p:blipFill>
          <a:blip r:embed="rId3"/>
          <a:stretch>
            <a:fillRect/>
          </a:stretch>
        </p:blipFill>
        <p:spPr>
          <a:xfrm>
            <a:off x="5422641" y="-167951"/>
            <a:ext cx="6858000" cy="6858000"/>
          </a:xfrm>
          <a:prstGeom prst="rect">
            <a:avLst/>
          </a:prstGeom>
        </p:spPr>
      </p:pic>
      <p:sp>
        <p:nvSpPr>
          <p:cNvPr id="7" name="CuadroTexto 6">
            <a:extLst>
              <a:ext uri="{FF2B5EF4-FFF2-40B4-BE49-F238E27FC236}">
                <a16:creationId xmlns:a16="http://schemas.microsoft.com/office/drawing/2014/main" id="{F8C2FEBF-E691-2F2A-B935-D02914D0352C}"/>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Tree>
    <p:extLst>
      <p:ext uri="{BB962C8B-B14F-4D97-AF65-F5344CB8AC3E}">
        <p14:creationId xmlns:p14="http://schemas.microsoft.com/office/powerpoint/2010/main" val="8262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59822-C558-B8E5-C5C3-461B5011D220}"/>
              </a:ext>
            </a:extLst>
          </p:cNvPr>
          <p:cNvSpPr txBox="1">
            <a:spLocks/>
          </p:cNvSpPr>
          <p:nvPr/>
        </p:nvSpPr>
        <p:spPr>
          <a:xfrm>
            <a:off x="839788" y="1314450"/>
            <a:ext cx="105156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742950" indent="-742950" algn="l">
              <a:buFont typeface="+mj-lt"/>
              <a:buAutoNum type="arabicPeriod" startAt="2"/>
            </a:pPr>
            <a:r>
              <a:rPr lang="es-CO" sz="3600" b="1" dirty="0">
                <a:latin typeface="Verdana" panose="020B0604030504040204" pitchFamily="34" charset="0"/>
                <a:ea typeface="Verdana" panose="020B0604030504040204" pitchFamily="34" charset="0"/>
                <a:cs typeface="Verdana" panose="020B0604030504040204" pitchFamily="34" charset="0"/>
              </a:rPr>
              <a:t>Alcance</a:t>
            </a:r>
          </a:p>
        </p:txBody>
      </p:sp>
      <p:pic>
        <p:nvPicPr>
          <p:cNvPr id="3" name="Imagen 2" descr="Interfaz de usuario gráfica&#10;&#10;Descripción generada automáticamente">
            <a:extLst>
              <a:ext uri="{FF2B5EF4-FFF2-40B4-BE49-F238E27FC236}">
                <a16:creationId xmlns:a16="http://schemas.microsoft.com/office/drawing/2014/main" id="{CC6B4974-6CDA-BD7D-FC3D-C5283329B295}"/>
              </a:ext>
            </a:extLst>
          </p:cNvPr>
          <p:cNvPicPr>
            <a:picLocks noChangeAspect="1"/>
          </p:cNvPicPr>
          <p:nvPr/>
        </p:nvPicPr>
        <p:blipFill>
          <a:blip r:embed="rId3"/>
          <a:stretch>
            <a:fillRect/>
          </a:stretch>
        </p:blipFill>
        <p:spPr>
          <a:xfrm>
            <a:off x="5334000" y="229607"/>
            <a:ext cx="6858000" cy="6858000"/>
          </a:xfrm>
          <a:prstGeom prst="rect">
            <a:avLst/>
          </a:prstGeom>
        </p:spPr>
      </p:pic>
      <p:sp>
        <p:nvSpPr>
          <p:cNvPr id="4" name="CuadroTexto 3">
            <a:extLst>
              <a:ext uri="{FF2B5EF4-FFF2-40B4-BE49-F238E27FC236}">
                <a16:creationId xmlns:a16="http://schemas.microsoft.com/office/drawing/2014/main" id="{0407FA0C-2C93-32D9-B7B8-37FECA614135}"/>
              </a:ext>
            </a:extLst>
          </p:cNvPr>
          <p:cNvSpPr txBox="1"/>
          <p:nvPr/>
        </p:nvSpPr>
        <p:spPr>
          <a:xfrm>
            <a:off x="419911" y="2509233"/>
            <a:ext cx="5425751" cy="1569660"/>
          </a:xfrm>
          <a:prstGeom prst="rect">
            <a:avLst/>
          </a:prstGeom>
          <a:noFill/>
        </p:spPr>
        <p:txBody>
          <a:bodyPr wrap="square">
            <a:spAutoFit/>
          </a:bodyPr>
          <a:lstStyle/>
          <a:p>
            <a:pPr algn="just"/>
            <a:r>
              <a:rPr lang="es-ES" sz="2400" dirty="0">
                <a:solidFill>
                  <a:srgbClr val="4D4D4D"/>
                </a:solidFill>
                <a:latin typeface="Helvetica" panose="020B0604020202020204" pitchFamily="34" charset="0"/>
                <a:cs typeface="Helvetica" panose="020B0604020202020204" pitchFamily="34" charset="0"/>
              </a:rPr>
              <a:t>Validar el cumplimiento de todas las actividades proyectadas en el Plan de Auditoría de la vigencia 2024 para el tercer trimestre.</a:t>
            </a:r>
            <a:endParaRPr lang="es-CO" sz="2400" dirty="0">
              <a:solidFill>
                <a:srgbClr val="4D4D4D"/>
              </a:solidFill>
              <a:latin typeface="Helvetica" panose="020B0604020202020204" pitchFamily="34" charset="0"/>
              <a:cs typeface="Helvetica" panose="020B0604020202020204" pitchFamily="34" charset="0"/>
            </a:endParaRPr>
          </a:p>
        </p:txBody>
      </p:sp>
      <p:sp>
        <p:nvSpPr>
          <p:cNvPr id="5" name="CuadroTexto 4">
            <a:extLst>
              <a:ext uri="{FF2B5EF4-FFF2-40B4-BE49-F238E27FC236}">
                <a16:creationId xmlns:a16="http://schemas.microsoft.com/office/drawing/2014/main" id="{B0716CAA-BE7A-1A17-2326-2AAF1815D55B}"/>
              </a:ext>
            </a:extLst>
          </p:cNvPr>
          <p:cNvSpPr txBox="1"/>
          <p:nvPr/>
        </p:nvSpPr>
        <p:spPr>
          <a:xfrm>
            <a:off x="419911" y="4244975"/>
            <a:ext cx="5425751" cy="1200329"/>
          </a:xfrm>
          <a:prstGeom prst="rect">
            <a:avLst/>
          </a:prstGeom>
          <a:noFill/>
        </p:spPr>
        <p:txBody>
          <a:bodyPr wrap="square">
            <a:spAutoFit/>
          </a:bodyPr>
          <a:lstStyle/>
          <a:p>
            <a:pPr algn="just"/>
            <a:r>
              <a:rPr lang="es-ES" sz="2400" dirty="0">
                <a:solidFill>
                  <a:srgbClr val="4D4D4D"/>
                </a:solidFill>
                <a:latin typeface="Helvetica" panose="020B0604020202020204" pitchFamily="34" charset="0"/>
                <a:cs typeface="Helvetica" panose="020B0604020202020204" pitchFamily="34" charset="0"/>
              </a:rPr>
              <a:t>Verificar la publicación de los informes, a fin de socializar los principales resultados.</a:t>
            </a:r>
          </a:p>
        </p:txBody>
      </p:sp>
      <p:sp>
        <p:nvSpPr>
          <p:cNvPr id="6" name="CuadroTexto 5">
            <a:extLst>
              <a:ext uri="{FF2B5EF4-FFF2-40B4-BE49-F238E27FC236}">
                <a16:creationId xmlns:a16="http://schemas.microsoft.com/office/drawing/2014/main" id="{5DD6C82D-D6A9-27E0-8047-F56F71779D4F}"/>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Tree>
    <p:extLst>
      <p:ext uri="{BB962C8B-B14F-4D97-AF65-F5344CB8AC3E}">
        <p14:creationId xmlns:p14="http://schemas.microsoft.com/office/powerpoint/2010/main" val="388447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BC854-6D25-346A-521E-9FB918F0AAF7}"/>
              </a:ext>
            </a:extLst>
          </p:cNvPr>
          <p:cNvSpPr txBox="1">
            <a:spLocks/>
          </p:cNvSpPr>
          <p:nvPr/>
        </p:nvSpPr>
        <p:spPr>
          <a:xfrm>
            <a:off x="839788" y="1314450"/>
            <a:ext cx="105156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CO" sz="3600" b="1" dirty="0">
                <a:latin typeface="Verdana" panose="020B0604030504040204" pitchFamily="34" charset="0"/>
                <a:ea typeface="Verdana" panose="020B0604030504040204" pitchFamily="34" charset="0"/>
                <a:cs typeface="Verdana" panose="020B0604030504040204" pitchFamily="34" charset="0"/>
              </a:rPr>
              <a:t>3. Metodología</a:t>
            </a:r>
          </a:p>
        </p:txBody>
      </p:sp>
      <p:pic>
        <p:nvPicPr>
          <p:cNvPr id="3" name="Imagen 2" descr="Interfaz de usuario gráfica&#10;&#10;Descripción generada automáticamente">
            <a:extLst>
              <a:ext uri="{FF2B5EF4-FFF2-40B4-BE49-F238E27FC236}">
                <a16:creationId xmlns:a16="http://schemas.microsoft.com/office/drawing/2014/main" id="{3F1D1519-AEF0-1785-46E3-D83D32DE13EA}"/>
              </a:ext>
            </a:extLst>
          </p:cNvPr>
          <p:cNvPicPr>
            <a:picLocks noChangeAspect="1"/>
          </p:cNvPicPr>
          <p:nvPr/>
        </p:nvPicPr>
        <p:blipFill>
          <a:blip r:embed="rId3"/>
          <a:stretch>
            <a:fillRect/>
          </a:stretch>
        </p:blipFill>
        <p:spPr>
          <a:xfrm>
            <a:off x="5921795" y="783771"/>
            <a:ext cx="5775649" cy="5775649"/>
          </a:xfrm>
          <a:prstGeom prst="rect">
            <a:avLst/>
          </a:prstGeom>
        </p:spPr>
      </p:pic>
      <p:sp>
        <p:nvSpPr>
          <p:cNvPr id="4" name="CuadroTexto 3">
            <a:extLst>
              <a:ext uri="{FF2B5EF4-FFF2-40B4-BE49-F238E27FC236}">
                <a16:creationId xmlns:a16="http://schemas.microsoft.com/office/drawing/2014/main" id="{134F4AFE-7FCE-C953-CC74-12A38A1DB02F}"/>
              </a:ext>
            </a:extLst>
          </p:cNvPr>
          <p:cNvSpPr txBox="1"/>
          <p:nvPr/>
        </p:nvSpPr>
        <p:spPr>
          <a:xfrm>
            <a:off x="494555" y="2644170"/>
            <a:ext cx="5174568" cy="1569660"/>
          </a:xfrm>
          <a:prstGeom prst="rect">
            <a:avLst/>
          </a:prstGeom>
          <a:noFill/>
        </p:spPr>
        <p:txBody>
          <a:bodyPr wrap="square">
            <a:spAutoFit/>
          </a:bodyPr>
          <a:lstStyle/>
          <a:p>
            <a:pPr algn="just"/>
            <a:r>
              <a:rPr lang="es-ES" sz="2400" dirty="0">
                <a:solidFill>
                  <a:srgbClr val="4D4D4D"/>
                </a:solidFill>
                <a:latin typeface="Helvetica" panose="020B0604020202020204" pitchFamily="34" charset="0"/>
                <a:cs typeface="Helvetica" panose="020B0604020202020204" pitchFamily="34" charset="0"/>
              </a:rPr>
              <a:t>Se verifica en el SMGI cada actividad del Plan de Auditoría programada para el trimestre, con los soportes respectivos.</a:t>
            </a:r>
          </a:p>
        </p:txBody>
      </p:sp>
      <p:sp>
        <p:nvSpPr>
          <p:cNvPr id="5" name="CuadroTexto 4">
            <a:extLst>
              <a:ext uri="{FF2B5EF4-FFF2-40B4-BE49-F238E27FC236}">
                <a16:creationId xmlns:a16="http://schemas.microsoft.com/office/drawing/2014/main" id="{F31C1E84-F9F3-E37F-61C9-789A31C4BA4E}"/>
              </a:ext>
            </a:extLst>
          </p:cNvPr>
          <p:cNvSpPr txBox="1"/>
          <p:nvPr/>
        </p:nvSpPr>
        <p:spPr>
          <a:xfrm>
            <a:off x="494555" y="4343221"/>
            <a:ext cx="5174568" cy="1200329"/>
          </a:xfrm>
          <a:prstGeom prst="rect">
            <a:avLst/>
          </a:prstGeom>
          <a:noFill/>
        </p:spPr>
        <p:txBody>
          <a:bodyPr wrap="square">
            <a:spAutoFit/>
          </a:bodyPr>
          <a:lstStyle/>
          <a:p>
            <a:pPr algn="just"/>
            <a:r>
              <a:rPr lang="es-ES" sz="2400" dirty="0">
                <a:solidFill>
                  <a:srgbClr val="4D4D4D"/>
                </a:solidFill>
                <a:latin typeface="Helvetica" panose="020B0604020202020204" pitchFamily="34" charset="0"/>
                <a:cs typeface="Helvetica" panose="020B0604020202020204" pitchFamily="34" charset="0"/>
              </a:rPr>
              <a:t>Se valida la publicación de los informes en la página web y se presentan los principales resultados.</a:t>
            </a:r>
          </a:p>
        </p:txBody>
      </p:sp>
    </p:spTree>
    <p:extLst>
      <p:ext uri="{BB962C8B-B14F-4D97-AF65-F5344CB8AC3E}">
        <p14:creationId xmlns:p14="http://schemas.microsoft.com/office/powerpoint/2010/main" val="102527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FC246D-931C-5321-E71C-912AAFA41BB3}"/>
              </a:ext>
            </a:extLst>
          </p:cNvPr>
          <p:cNvSpPr txBox="1">
            <a:spLocks/>
          </p:cNvSpPr>
          <p:nvPr/>
        </p:nvSpPr>
        <p:spPr>
          <a:xfrm>
            <a:off x="839788" y="864251"/>
            <a:ext cx="105156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600" b="1" dirty="0">
                <a:latin typeface="Verdana" panose="020B0604030504040204" pitchFamily="34" charset="0"/>
                <a:ea typeface="Verdana" panose="020B0604030504040204" pitchFamily="34" charset="0"/>
                <a:cs typeface="Verdana" panose="020B0604030504040204" pitchFamily="34" charset="0"/>
              </a:rPr>
              <a:t>4. Estado Plan Anual de Auditoría 2024</a:t>
            </a:r>
          </a:p>
        </p:txBody>
      </p:sp>
      <p:sp>
        <p:nvSpPr>
          <p:cNvPr id="3" name="CuadroTexto 2">
            <a:extLst>
              <a:ext uri="{FF2B5EF4-FFF2-40B4-BE49-F238E27FC236}">
                <a16:creationId xmlns:a16="http://schemas.microsoft.com/office/drawing/2014/main" id="{412B1EB2-9CC5-188E-1355-BC82AD81B975}"/>
              </a:ext>
            </a:extLst>
          </p:cNvPr>
          <p:cNvSpPr txBox="1"/>
          <p:nvPr/>
        </p:nvSpPr>
        <p:spPr>
          <a:xfrm>
            <a:off x="7632441" y="2057400"/>
            <a:ext cx="372294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dirty="0">
                <a:solidFill>
                  <a:schemeClr val="tx1">
                    <a:lumMod val="75000"/>
                    <a:lumOff val="25000"/>
                  </a:schemeClr>
                </a:solidFill>
                <a:latin typeface="Helvetica" panose="020B0604020202020204" pitchFamily="34" charset="0"/>
                <a:cs typeface="Helvetica" panose="020B0604020202020204" pitchFamily="34" charset="0"/>
              </a:rPr>
              <a:t>80% Ejecutado</a:t>
            </a:r>
          </a:p>
        </p:txBody>
      </p:sp>
      <p:sp>
        <p:nvSpPr>
          <p:cNvPr id="4" name="CuadroTexto 3">
            <a:extLst>
              <a:ext uri="{FF2B5EF4-FFF2-40B4-BE49-F238E27FC236}">
                <a16:creationId xmlns:a16="http://schemas.microsoft.com/office/drawing/2014/main" id="{28C128E1-02B4-728E-2E96-D1E78BCD4D75}"/>
              </a:ext>
            </a:extLst>
          </p:cNvPr>
          <p:cNvSpPr txBox="1"/>
          <p:nvPr/>
        </p:nvSpPr>
        <p:spPr>
          <a:xfrm>
            <a:off x="7035281" y="5981439"/>
            <a:ext cx="5081316" cy="276999"/>
          </a:xfrm>
          <a:prstGeom prst="rect">
            <a:avLst/>
          </a:prstGeom>
          <a:noFill/>
        </p:spPr>
        <p:txBody>
          <a:bodyPr wrap="square" rtlCol="0">
            <a:spAutoFit/>
          </a:bodyPr>
          <a:lstStyle/>
          <a:p>
            <a:pPr algn="just"/>
            <a:r>
              <a:rPr lang="es-CO" sz="1200" dirty="0">
                <a:latin typeface="Helvetica" panose="020B0604020202020204" pitchFamily="34" charset="0"/>
                <a:cs typeface="Helvetica" panose="020B0604020202020204" pitchFamily="34" charset="0"/>
              </a:rPr>
              <a:t>.</a:t>
            </a:r>
          </a:p>
        </p:txBody>
      </p:sp>
      <p:graphicFrame>
        <p:nvGraphicFramePr>
          <p:cNvPr id="5" name="Gráfico 4">
            <a:extLst>
              <a:ext uri="{FF2B5EF4-FFF2-40B4-BE49-F238E27FC236}">
                <a16:creationId xmlns:a16="http://schemas.microsoft.com/office/drawing/2014/main" id="{794C8814-BDD6-66D3-5302-83A6D226875A}"/>
              </a:ext>
            </a:extLst>
          </p:cNvPr>
          <p:cNvGraphicFramePr>
            <a:graphicFrameLocks/>
          </p:cNvGraphicFramePr>
          <p:nvPr>
            <p:extLst>
              <p:ext uri="{D42A27DB-BD31-4B8C-83A1-F6EECF244321}">
                <p14:modId xmlns:p14="http://schemas.microsoft.com/office/powerpoint/2010/main" val="3657870412"/>
              </p:ext>
            </p:extLst>
          </p:nvPr>
        </p:nvGraphicFramePr>
        <p:xfrm>
          <a:off x="6848669" y="2087752"/>
          <a:ext cx="5454540" cy="4098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8B7C63D3-EA3B-4FE9-A0AB-1AEEA0849F1C}"/>
              </a:ext>
            </a:extLst>
          </p:cNvPr>
          <p:cNvGraphicFramePr>
            <a:graphicFrameLocks/>
          </p:cNvGraphicFramePr>
          <p:nvPr>
            <p:extLst>
              <p:ext uri="{D42A27DB-BD31-4B8C-83A1-F6EECF244321}">
                <p14:modId xmlns:p14="http://schemas.microsoft.com/office/powerpoint/2010/main" val="947426848"/>
              </p:ext>
            </p:extLst>
          </p:nvPr>
        </p:nvGraphicFramePr>
        <p:xfrm>
          <a:off x="912689" y="1610238"/>
          <a:ext cx="5935980"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682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9379A-6402-3BF5-969E-0BAF1B0F68E1}"/>
              </a:ext>
            </a:extLst>
          </p:cNvPr>
          <p:cNvSpPr txBox="1">
            <a:spLocks/>
          </p:cNvSpPr>
          <p:nvPr/>
        </p:nvSpPr>
        <p:spPr>
          <a:xfrm>
            <a:off x="838200" y="691616"/>
            <a:ext cx="10515600"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600" b="1" dirty="0">
                <a:latin typeface="Verdana" panose="020B0604030504040204" pitchFamily="34" charset="0"/>
                <a:ea typeface="Verdana" panose="020B0604030504040204" pitchFamily="34" charset="0"/>
                <a:cs typeface="Verdana" panose="020B0604030504040204" pitchFamily="34" charset="0"/>
              </a:rPr>
              <a:t>5. Actividades ejecutadas en el periodo</a:t>
            </a:r>
          </a:p>
        </p:txBody>
      </p:sp>
      <p:graphicFrame>
        <p:nvGraphicFramePr>
          <p:cNvPr id="8" name="Tabla 7">
            <a:extLst>
              <a:ext uri="{FF2B5EF4-FFF2-40B4-BE49-F238E27FC236}">
                <a16:creationId xmlns:a16="http://schemas.microsoft.com/office/drawing/2014/main" id="{180A189A-7166-B2B8-F6F7-244BB8D3FD87}"/>
              </a:ext>
            </a:extLst>
          </p:cNvPr>
          <p:cNvGraphicFramePr>
            <a:graphicFrameLocks noGrp="1"/>
          </p:cNvGraphicFramePr>
          <p:nvPr>
            <p:extLst>
              <p:ext uri="{D42A27DB-BD31-4B8C-83A1-F6EECF244321}">
                <p14:modId xmlns:p14="http://schemas.microsoft.com/office/powerpoint/2010/main" val="1889809930"/>
              </p:ext>
            </p:extLst>
          </p:nvPr>
        </p:nvGraphicFramePr>
        <p:xfrm>
          <a:off x="532660" y="1500326"/>
          <a:ext cx="10999433" cy="5168924"/>
        </p:xfrm>
        <a:graphic>
          <a:graphicData uri="http://schemas.openxmlformats.org/drawingml/2006/table">
            <a:tbl>
              <a:tblPr>
                <a:tableStyleId>{F5AB1C69-6EDB-4FF4-983F-18BD219EF322}</a:tableStyleId>
              </a:tblPr>
              <a:tblGrid>
                <a:gridCol w="10999433">
                  <a:extLst>
                    <a:ext uri="{9D8B030D-6E8A-4147-A177-3AD203B41FA5}">
                      <a16:colId xmlns:a16="http://schemas.microsoft.com/office/drawing/2014/main" val="70036421"/>
                    </a:ext>
                  </a:extLst>
                </a:gridCol>
              </a:tblGrid>
              <a:tr h="339504">
                <a:tc>
                  <a:txBody>
                    <a:bodyPr/>
                    <a:lstStyle/>
                    <a:p>
                      <a:pPr algn="ctr" fontAlgn="ctr"/>
                      <a:r>
                        <a:rPr lang="es-CO" sz="1800" b="1" u="none" strike="noStrike" dirty="0">
                          <a:solidFill>
                            <a:schemeClr val="bg1"/>
                          </a:solidFill>
                          <a:effectLst/>
                          <a:latin typeface="Helvetica" panose="020B0604020202020204" pitchFamily="34" charset="0"/>
                          <a:cs typeface="Helvetica" panose="020B0604020202020204" pitchFamily="34" charset="0"/>
                        </a:rPr>
                        <a:t>Actividades Realizadas</a:t>
                      </a:r>
                      <a:endParaRPr lang="es-CO" sz="1800" b="1" i="0" u="none" strike="noStrike" dirty="0">
                        <a:solidFill>
                          <a:schemeClr val="bg1"/>
                        </a:solidFill>
                        <a:effectLst/>
                        <a:latin typeface="Helvetica" panose="020B0604020202020204" pitchFamily="34" charset="0"/>
                        <a:ea typeface="Verdana" panose="020B0604030504040204" pitchFamily="34" charset="0"/>
                        <a:cs typeface="Helvetica" panose="020B0604020202020204" pitchFamily="34" charset="0"/>
                      </a:endParaRPr>
                    </a:p>
                  </a:txBody>
                  <a:tcPr marL="950" marR="950" marT="950" marB="0" anchor="b">
                    <a:solidFill>
                      <a:srgbClr val="B08840"/>
                    </a:solidFill>
                  </a:tcPr>
                </a:tc>
                <a:extLst>
                  <a:ext uri="{0D108BD9-81ED-4DB2-BD59-A6C34878D82A}">
                    <a16:rowId xmlns:a16="http://schemas.microsoft.com/office/drawing/2014/main" val="2922373223"/>
                  </a:ext>
                </a:extLst>
              </a:tr>
              <a:tr h="301912">
                <a:tc>
                  <a:txBody>
                    <a:bodyPr/>
                    <a:lstStyle/>
                    <a:p>
                      <a:pPr algn="l" fontAlgn="b"/>
                      <a:r>
                        <a:rPr lang="es-ES" sz="1600" kern="1200" dirty="0">
                          <a:solidFill>
                            <a:srgbClr val="4D4D4D"/>
                          </a:solidFill>
                          <a:latin typeface="Helvetica" pitchFamily="2" charset="0"/>
                          <a:ea typeface="+mn-ea"/>
                          <a:cs typeface="+mn-cs"/>
                        </a:rPr>
                        <a:t>1. Seguimiento al cumplimiento de las normas de Carrera Administrativa 2023.</a:t>
                      </a:r>
                      <a:endParaRPr lang="es-CO" sz="1600" kern="1200" dirty="0">
                        <a:solidFill>
                          <a:srgbClr val="4D4D4D"/>
                        </a:solidFill>
                        <a:latin typeface="Helvetica" pitchFamily="2" charset="0"/>
                        <a:ea typeface="+mn-ea"/>
                        <a:cs typeface="+mn-cs"/>
                      </a:endParaRPr>
                    </a:p>
                  </a:txBody>
                  <a:tcPr marL="950" marR="950" marT="950" marB="0" anchor="b"/>
                </a:tc>
                <a:extLst>
                  <a:ext uri="{0D108BD9-81ED-4DB2-BD59-A6C34878D82A}">
                    <a16:rowId xmlns:a16="http://schemas.microsoft.com/office/drawing/2014/main" val="1298946944"/>
                  </a:ext>
                </a:extLst>
              </a:tr>
              <a:tr h="301912">
                <a:tc>
                  <a:txBody>
                    <a:bodyPr/>
                    <a:lstStyle/>
                    <a:p>
                      <a:pPr algn="l" fontAlgn="b"/>
                      <a:r>
                        <a:rPr lang="es-ES" sz="1600" kern="1200" dirty="0">
                          <a:solidFill>
                            <a:srgbClr val="4D4D4D"/>
                          </a:solidFill>
                          <a:latin typeface="Helvetica" pitchFamily="2" charset="0"/>
                          <a:ea typeface="+mn-ea"/>
                          <a:cs typeface="+mn-cs"/>
                        </a:rPr>
                        <a:t>2. Seguimiento a las medidas de austeridad en el gasto público, primer y segundo trimestre 2024.</a:t>
                      </a:r>
                      <a:endParaRPr lang="es-CO" sz="1600" kern="1200" dirty="0">
                        <a:solidFill>
                          <a:srgbClr val="4D4D4D"/>
                        </a:solidFill>
                        <a:latin typeface="Helvetica" pitchFamily="2" charset="0"/>
                        <a:ea typeface="+mn-ea"/>
                        <a:cs typeface="+mn-cs"/>
                      </a:endParaRPr>
                    </a:p>
                  </a:txBody>
                  <a:tcPr marL="950" marR="950" marT="950" marB="0" anchor="b"/>
                </a:tc>
                <a:extLst>
                  <a:ext uri="{0D108BD9-81ED-4DB2-BD59-A6C34878D82A}">
                    <a16:rowId xmlns:a16="http://schemas.microsoft.com/office/drawing/2014/main" val="2238267853"/>
                  </a:ext>
                </a:extLst>
              </a:tr>
              <a:tr h="301912">
                <a:tc>
                  <a:txBody>
                    <a:bodyPr/>
                    <a:lstStyle/>
                    <a:p>
                      <a:pPr algn="l" fontAlgn="b"/>
                      <a:r>
                        <a:rPr lang="es-ES" sz="1600" kern="1200" dirty="0">
                          <a:solidFill>
                            <a:srgbClr val="4D4D4D"/>
                          </a:solidFill>
                          <a:latin typeface="Helvetica" pitchFamily="2" charset="0"/>
                          <a:ea typeface="+mn-ea"/>
                          <a:cs typeface="+mn-cs"/>
                        </a:rPr>
                        <a:t>3. Informe evaluación independiente del estado del Sistema de Control Interno, primer semestre 2024.</a:t>
                      </a:r>
                    </a:p>
                  </a:txBody>
                  <a:tcPr marL="950" marR="950" marT="950" marB="0" anchor="b"/>
                </a:tc>
                <a:extLst>
                  <a:ext uri="{0D108BD9-81ED-4DB2-BD59-A6C34878D82A}">
                    <a16:rowId xmlns:a16="http://schemas.microsoft.com/office/drawing/2014/main" val="566790398"/>
                  </a:ext>
                </a:extLst>
              </a:tr>
              <a:tr h="301912">
                <a:tc>
                  <a:txBody>
                    <a:bodyPr/>
                    <a:lstStyle/>
                    <a:p>
                      <a:pPr algn="l" fontAlgn="b"/>
                      <a:r>
                        <a:rPr lang="es-ES" sz="1600" kern="1200" dirty="0">
                          <a:solidFill>
                            <a:srgbClr val="4D4D4D"/>
                          </a:solidFill>
                          <a:latin typeface="Helvetica" pitchFamily="2" charset="0"/>
                          <a:ea typeface="+mn-ea"/>
                          <a:cs typeface="+mn-cs"/>
                        </a:rPr>
                        <a:t>4. Seguimiento a las acciones generadas producto Auditoría al proceso de Gestión de Comunicaciones.</a:t>
                      </a:r>
                      <a:endParaRPr lang="es-CO" sz="1600" kern="1200" dirty="0">
                        <a:solidFill>
                          <a:srgbClr val="4D4D4D"/>
                        </a:solidFill>
                        <a:latin typeface="Helvetica" pitchFamily="2" charset="0"/>
                        <a:ea typeface="+mn-ea"/>
                        <a:cs typeface="+mn-cs"/>
                      </a:endParaRPr>
                    </a:p>
                  </a:txBody>
                  <a:tcPr marL="950" marR="950" marT="950" marB="0" anchor="b"/>
                </a:tc>
                <a:extLst>
                  <a:ext uri="{0D108BD9-81ED-4DB2-BD59-A6C34878D82A}">
                    <a16:rowId xmlns:a16="http://schemas.microsoft.com/office/drawing/2014/main" val="2329843842"/>
                  </a:ext>
                </a:extLst>
              </a:tr>
              <a:tr h="301912">
                <a:tc>
                  <a:txBody>
                    <a:bodyPr/>
                    <a:lstStyle/>
                    <a:p>
                      <a:pPr algn="l" fontAlgn="b"/>
                      <a:r>
                        <a:rPr lang="es-ES" sz="1600" kern="1200" dirty="0">
                          <a:solidFill>
                            <a:srgbClr val="4D4D4D"/>
                          </a:solidFill>
                          <a:latin typeface="Helvetica" pitchFamily="2" charset="0"/>
                          <a:ea typeface="+mn-ea"/>
                          <a:cs typeface="+mn-cs"/>
                        </a:rPr>
                        <a:t>5. Sesión ordinaria del Comité Institucional de Coordinación de Control Interno, segundo trimestre 2024.</a:t>
                      </a:r>
                      <a:endParaRPr lang="es-CO" sz="1600" kern="1200" dirty="0">
                        <a:solidFill>
                          <a:srgbClr val="4D4D4D"/>
                        </a:solidFill>
                        <a:latin typeface="Helvetica" pitchFamily="2" charset="0"/>
                        <a:ea typeface="+mn-ea"/>
                        <a:cs typeface="+mn-cs"/>
                      </a:endParaRPr>
                    </a:p>
                  </a:txBody>
                  <a:tcPr marL="950" marR="950" marT="950" marB="0" anchor="b"/>
                </a:tc>
                <a:extLst>
                  <a:ext uri="{0D108BD9-81ED-4DB2-BD59-A6C34878D82A}">
                    <a16:rowId xmlns:a16="http://schemas.microsoft.com/office/drawing/2014/main" val="1998904161"/>
                  </a:ext>
                </a:extLst>
              </a:tr>
              <a:tr h="301912">
                <a:tc>
                  <a:txBody>
                    <a:bodyPr/>
                    <a:lstStyle/>
                    <a:p>
                      <a:pPr algn="l" fontAlgn="b"/>
                      <a:r>
                        <a:rPr lang="es-ES" sz="1600" kern="1200" dirty="0">
                          <a:solidFill>
                            <a:srgbClr val="4D4D4D"/>
                          </a:solidFill>
                          <a:latin typeface="Helvetica" pitchFamily="2" charset="0"/>
                          <a:ea typeface="+mn-ea"/>
                          <a:cs typeface="+mn-cs"/>
                        </a:rPr>
                        <a:t>6. Informe de cumplimiento al plan anual de auditoría, segundo trimestre 2024.	</a:t>
                      </a:r>
                    </a:p>
                  </a:txBody>
                  <a:tcPr marL="950" marR="950" marT="950" marB="0" anchor="b"/>
                </a:tc>
                <a:extLst>
                  <a:ext uri="{0D108BD9-81ED-4DB2-BD59-A6C34878D82A}">
                    <a16:rowId xmlns:a16="http://schemas.microsoft.com/office/drawing/2014/main" val="1920516921"/>
                  </a:ext>
                </a:extLst>
              </a:tr>
              <a:tr h="301912">
                <a:tc>
                  <a:txBody>
                    <a:bodyPr/>
                    <a:lstStyle/>
                    <a:p>
                      <a:pPr algn="l" fontAlgn="b"/>
                      <a:r>
                        <a:rPr lang="es-ES" sz="1600" kern="1200" dirty="0">
                          <a:solidFill>
                            <a:srgbClr val="4D4D4D"/>
                          </a:solidFill>
                          <a:latin typeface="Helvetica" pitchFamily="2" charset="0"/>
                          <a:ea typeface="+mn-ea"/>
                          <a:cs typeface="+mn-cs"/>
                        </a:rPr>
                        <a:t>7. Seguimiento al estado de PQRSD, primer semestre 2024.</a:t>
                      </a:r>
                      <a:endParaRPr lang="es-CO" sz="1600" kern="1200" dirty="0">
                        <a:solidFill>
                          <a:srgbClr val="4D4D4D"/>
                        </a:solidFill>
                        <a:latin typeface="Helvetica" pitchFamily="2" charset="0"/>
                        <a:ea typeface="+mn-ea"/>
                        <a:cs typeface="+mn-cs"/>
                      </a:endParaRPr>
                    </a:p>
                  </a:txBody>
                  <a:tcPr marL="950" marR="950" marT="950" marB="0" anchor="b"/>
                </a:tc>
                <a:extLst>
                  <a:ext uri="{0D108BD9-81ED-4DB2-BD59-A6C34878D82A}">
                    <a16:rowId xmlns:a16="http://schemas.microsoft.com/office/drawing/2014/main" val="1274625204"/>
                  </a:ext>
                </a:extLst>
              </a:tr>
              <a:tr h="301912">
                <a:tc>
                  <a:txBody>
                    <a:bodyPr/>
                    <a:lstStyle/>
                    <a:p>
                      <a:pPr algn="l" fontAlgn="b"/>
                      <a:r>
                        <a:rPr lang="es-ES" sz="1600" kern="1200" dirty="0">
                          <a:solidFill>
                            <a:srgbClr val="4D4D4D"/>
                          </a:solidFill>
                          <a:latin typeface="Helvetica" pitchFamily="2" charset="0"/>
                          <a:ea typeface="+mn-ea"/>
                          <a:cs typeface="+mn-cs"/>
                        </a:rPr>
                        <a:t>8. Informe comparativo de las acciones incluidas en los planes de mejoramiento 2024.</a:t>
                      </a:r>
                    </a:p>
                  </a:txBody>
                  <a:tcPr marL="950" marR="950" marT="950" marB="0" anchor="b"/>
                </a:tc>
                <a:extLst>
                  <a:ext uri="{0D108BD9-81ED-4DB2-BD59-A6C34878D82A}">
                    <a16:rowId xmlns:a16="http://schemas.microsoft.com/office/drawing/2014/main" val="1659936467"/>
                  </a:ext>
                </a:extLst>
              </a:tr>
              <a:tr h="301912">
                <a:tc>
                  <a:txBody>
                    <a:bodyPr/>
                    <a:lstStyle/>
                    <a:p>
                      <a:pPr algn="l" fontAlgn="b"/>
                      <a:r>
                        <a:rPr lang="es-ES" sz="1600" kern="1200" dirty="0">
                          <a:solidFill>
                            <a:srgbClr val="4D4D4D"/>
                          </a:solidFill>
                          <a:latin typeface="Helvetica" pitchFamily="2" charset="0"/>
                          <a:ea typeface="+mn-ea"/>
                          <a:cs typeface="+mn-cs"/>
                        </a:rPr>
                        <a:t>9. Auditoria al proceso de Gestión de la Información.</a:t>
                      </a:r>
                    </a:p>
                  </a:txBody>
                  <a:tcPr marL="950" marR="950" marT="950" marB="0" anchor="b"/>
                </a:tc>
                <a:extLst>
                  <a:ext uri="{0D108BD9-81ED-4DB2-BD59-A6C34878D82A}">
                    <a16:rowId xmlns:a16="http://schemas.microsoft.com/office/drawing/2014/main" val="456214898"/>
                  </a:ext>
                </a:extLst>
              </a:tr>
              <a:tr h="6026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ES" sz="1600" kern="1200" dirty="0">
                          <a:solidFill>
                            <a:srgbClr val="4D4D4D"/>
                          </a:solidFill>
                          <a:latin typeface="Helvetica" pitchFamily="2" charset="0"/>
                          <a:ea typeface="+mn-ea"/>
                          <a:cs typeface="+mn-cs"/>
                        </a:rPr>
                        <a:t>10. Seguimiento al Plan Anticorrupción y Atención al Ciudadano y la gestión de los riesgos de corrupción, segundo cuatrimestre 2024.</a:t>
                      </a:r>
                      <a:endParaRPr lang="es-CO" sz="1600" kern="1200" dirty="0">
                        <a:solidFill>
                          <a:srgbClr val="4D4D4D"/>
                        </a:solidFill>
                        <a:latin typeface="Helvetica" pitchFamily="2" charset="0"/>
                        <a:ea typeface="+mn-ea"/>
                        <a:cs typeface="+mn-cs"/>
                      </a:endParaRPr>
                    </a:p>
                  </a:txBody>
                  <a:tcPr marL="950" marR="950" marT="950" marB="0" anchor="b"/>
                </a:tc>
                <a:extLst>
                  <a:ext uri="{0D108BD9-81ED-4DB2-BD59-A6C34878D82A}">
                    <a16:rowId xmlns:a16="http://schemas.microsoft.com/office/drawing/2014/main" val="876532216"/>
                  </a:ext>
                </a:extLst>
              </a:tr>
              <a:tr h="301912">
                <a:tc>
                  <a:txBody>
                    <a:bodyPr/>
                    <a:lstStyle/>
                    <a:p>
                      <a:pPr algn="l" fontAlgn="b"/>
                      <a:r>
                        <a:rPr lang="es-ES" sz="1600" kern="1200" dirty="0">
                          <a:solidFill>
                            <a:srgbClr val="4D4D4D"/>
                          </a:solidFill>
                          <a:latin typeface="Helvetica" pitchFamily="2" charset="0"/>
                          <a:ea typeface="+mn-ea"/>
                          <a:cs typeface="+mn-cs"/>
                        </a:rPr>
                        <a:t>11. Cargue mensual en SIRECI, Segundo Cuatrimestre 2024.</a:t>
                      </a:r>
                    </a:p>
                  </a:txBody>
                  <a:tcPr marL="950" marR="950" marT="950" marB="0" anchor="b"/>
                </a:tc>
                <a:extLst>
                  <a:ext uri="{0D108BD9-81ED-4DB2-BD59-A6C34878D82A}">
                    <a16:rowId xmlns:a16="http://schemas.microsoft.com/office/drawing/2014/main" val="2913554703"/>
                  </a:ext>
                </a:extLst>
              </a:tr>
              <a:tr h="301912">
                <a:tc>
                  <a:txBody>
                    <a:bodyPr/>
                    <a:lstStyle/>
                    <a:p>
                      <a:pPr algn="l" fontAlgn="b"/>
                      <a:r>
                        <a:rPr lang="es-ES" sz="1600" kern="1200" dirty="0">
                          <a:solidFill>
                            <a:srgbClr val="4D4D4D"/>
                          </a:solidFill>
                          <a:latin typeface="Helvetica" pitchFamily="2" charset="0"/>
                          <a:ea typeface="+mn-ea"/>
                          <a:cs typeface="+mn-cs"/>
                        </a:rPr>
                        <a:t>12. Seguimiento a la formulación del Plan Estratégico Institucional 2023-2026 y Plan de Acción Anual vigencia 2024.</a:t>
                      </a:r>
                    </a:p>
                  </a:txBody>
                  <a:tcPr marL="950" marR="950" marT="950" marB="0" anchor="b"/>
                </a:tc>
                <a:extLst>
                  <a:ext uri="{0D108BD9-81ED-4DB2-BD59-A6C34878D82A}">
                    <a16:rowId xmlns:a16="http://schemas.microsoft.com/office/drawing/2014/main" val="858051790"/>
                  </a:ext>
                </a:extLst>
              </a:tr>
              <a:tr h="301912">
                <a:tc>
                  <a:txBody>
                    <a:bodyPr/>
                    <a:lstStyle/>
                    <a:p>
                      <a:pPr algn="l" fontAlgn="b"/>
                      <a:r>
                        <a:rPr lang="es-ES" sz="1600" kern="1200" dirty="0">
                          <a:solidFill>
                            <a:srgbClr val="4D4D4D"/>
                          </a:solidFill>
                          <a:latin typeface="Helvetica" pitchFamily="2" charset="0"/>
                          <a:ea typeface="+mn-ea"/>
                          <a:cs typeface="+mn-cs"/>
                        </a:rPr>
                        <a:t>13. Sensibilización del Sistema de Control Interno, segundo cuatrimestre 2024.</a:t>
                      </a:r>
                    </a:p>
                  </a:txBody>
                  <a:tcPr marL="950" marR="950" marT="950" marB="0" anchor="b"/>
                </a:tc>
                <a:extLst>
                  <a:ext uri="{0D108BD9-81ED-4DB2-BD59-A6C34878D82A}">
                    <a16:rowId xmlns:a16="http://schemas.microsoft.com/office/drawing/2014/main" val="339060324"/>
                  </a:ext>
                </a:extLst>
              </a:tr>
              <a:tr h="301912">
                <a:tc>
                  <a:txBody>
                    <a:bodyPr/>
                    <a:lstStyle/>
                    <a:p>
                      <a:pPr algn="l" fontAlgn="b"/>
                      <a:r>
                        <a:rPr lang="es-ES" sz="1600" kern="1200" dirty="0">
                          <a:solidFill>
                            <a:srgbClr val="4D4D4D"/>
                          </a:solidFill>
                          <a:latin typeface="Helvetica" pitchFamily="2" charset="0"/>
                          <a:ea typeface="+mn-ea"/>
                          <a:cs typeface="+mn-cs"/>
                        </a:rPr>
                        <a:t>14. Seguimiento al SIGEP Componente Hoja de Vida y Bienes y Rentas y conflicto de interés 2024.</a:t>
                      </a:r>
                    </a:p>
                  </a:txBody>
                  <a:tcPr marL="950" marR="950" marT="950" marB="0" anchor="b"/>
                </a:tc>
                <a:extLst>
                  <a:ext uri="{0D108BD9-81ED-4DB2-BD59-A6C34878D82A}">
                    <a16:rowId xmlns:a16="http://schemas.microsoft.com/office/drawing/2014/main" val="2102036373"/>
                  </a:ext>
                </a:extLst>
              </a:tr>
              <a:tr h="301912">
                <a:tc>
                  <a:txBody>
                    <a:bodyPr/>
                    <a:lstStyle/>
                    <a:p>
                      <a:pPr algn="l" fontAlgn="b"/>
                      <a:r>
                        <a:rPr lang="es-ES" sz="1600" kern="1200">
                          <a:solidFill>
                            <a:srgbClr val="4D4D4D"/>
                          </a:solidFill>
                          <a:latin typeface="Helvetica" pitchFamily="2" charset="0"/>
                          <a:ea typeface="+mn-ea"/>
                          <a:cs typeface="+mn-cs"/>
                        </a:rPr>
                        <a:t>15. Formulación </a:t>
                      </a:r>
                      <a:r>
                        <a:rPr lang="es-ES" sz="1600" kern="1200" dirty="0">
                          <a:solidFill>
                            <a:srgbClr val="4D4D4D"/>
                          </a:solidFill>
                          <a:latin typeface="Helvetica" pitchFamily="2" charset="0"/>
                          <a:ea typeface="+mn-ea"/>
                          <a:cs typeface="+mn-cs"/>
                        </a:rPr>
                        <a:t>del plan de mejoramiento del FURAG 2023.</a:t>
                      </a:r>
                    </a:p>
                  </a:txBody>
                  <a:tcPr marL="950" marR="950" marT="950" marB="0" anchor="b"/>
                </a:tc>
                <a:extLst>
                  <a:ext uri="{0D108BD9-81ED-4DB2-BD59-A6C34878D82A}">
                    <a16:rowId xmlns:a16="http://schemas.microsoft.com/office/drawing/2014/main" val="403422379"/>
                  </a:ext>
                </a:extLst>
              </a:tr>
            </a:tbl>
          </a:graphicData>
        </a:graphic>
      </p:graphicFrame>
    </p:spTree>
    <p:extLst>
      <p:ext uri="{BB962C8B-B14F-4D97-AF65-F5344CB8AC3E}">
        <p14:creationId xmlns:p14="http://schemas.microsoft.com/office/powerpoint/2010/main" val="253131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5076150-77D2-C850-C633-BD871028CF4B}"/>
              </a:ext>
            </a:extLst>
          </p:cNvPr>
          <p:cNvSpPr txBox="1">
            <a:spLocks/>
          </p:cNvSpPr>
          <p:nvPr/>
        </p:nvSpPr>
        <p:spPr>
          <a:xfrm>
            <a:off x="0" y="1407328"/>
            <a:ext cx="12192000" cy="71773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s-ES" sz="14400" b="1" dirty="0">
                <a:latin typeface="Verdana" panose="020B0604030504040204" pitchFamily="34" charset="0"/>
                <a:ea typeface="Verdana" panose="020B0604030504040204" pitchFamily="34" charset="0"/>
              </a:rPr>
              <a:t>Seguimiento al Cumplimiento de las normas de Carrera Administrativa 2023.</a:t>
            </a:r>
            <a:endParaRPr lang="es-CO" sz="14400" b="1" dirty="0">
              <a:latin typeface="Verdana" panose="020B0604030504040204" pitchFamily="34" charset="0"/>
              <a:ea typeface="Verdana" panose="020B0604030504040204" pitchFamily="34" charset="0"/>
            </a:endParaRPr>
          </a:p>
          <a:p>
            <a:pPr>
              <a:lnSpc>
                <a:spcPct val="120000"/>
              </a:lnSpc>
            </a:pPr>
            <a:endParaRPr lang="es-ES" b="1" dirty="0">
              <a:latin typeface="Verdana" panose="020B0604030504040204" pitchFamily="34" charset="0"/>
              <a:ea typeface="Verdana" panose="020B0604030504040204" pitchFamily="34" charset="0"/>
              <a:cs typeface="Verdana" panose="020B0604030504040204" pitchFamily="34" charset="0"/>
            </a:endParaRPr>
          </a:p>
        </p:txBody>
      </p:sp>
      <p:sp>
        <p:nvSpPr>
          <p:cNvPr id="5" name="Subtítulo 2">
            <a:extLst>
              <a:ext uri="{FF2B5EF4-FFF2-40B4-BE49-F238E27FC236}">
                <a16:creationId xmlns:a16="http://schemas.microsoft.com/office/drawing/2014/main" id="{D3565A40-D9F9-3321-3F30-30464262B25A}"/>
              </a:ext>
            </a:extLst>
          </p:cNvPr>
          <p:cNvSpPr txBox="1">
            <a:spLocks/>
          </p:cNvSpPr>
          <p:nvPr/>
        </p:nvSpPr>
        <p:spPr>
          <a:xfrm>
            <a:off x="5456078" y="2320465"/>
            <a:ext cx="6287947" cy="35352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pPr>
            <a:r>
              <a:rPr lang="es-ES" sz="1600" dirty="0">
                <a:solidFill>
                  <a:srgbClr val="4D4D4D"/>
                </a:solidFill>
                <a:latin typeface="Helvetica" pitchFamily="2" charset="0"/>
              </a:rPr>
              <a:t>La Unidad da cumplimiento a lo establecido en las normas dispuestas para los procesos de selección de personal, evaluación del desempeño laboral, procesos de provisión transitoria de empleos, inscripción, actualización y cancelación del registro público de carrera administrativa y conformación de las comisiones de personal.</a:t>
            </a:r>
          </a:p>
          <a:p>
            <a:pPr algn="just">
              <a:lnSpc>
                <a:spcPct val="100000"/>
              </a:lnSpc>
              <a:spcBef>
                <a:spcPts val="0"/>
              </a:spcBef>
            </a:pPr>
            <a:endParaRPr lang="es-ES" sz="1600" dirty="0">
              <a:solidFill>
                <a:srgbClr val="4D4D4D"/>
              </a:solidFill>
              <a:latin typeface="Helvetica" pitchFamily="2" charset="0"/>
            </a:endParaRPr>
          </a:p>
          <a:p>
            <a:pPr algn="just">
              <a:lnSpc>
                <a:spcPct val="100000"/>
              </a:lnSpc>
              <a:spcBef>
                <a:spcPts val="0"/>
              </a:spcBef>
            </a:pPr>
            <a:r>
              <a:rPr lang="es-ES" sz="1600" dirty="0">
                <a:solidFill>
                  <a:srgbClr val="4D4D4D"/>
                </a:solidFill>
                <a:latin typeface="Helvetica" pitchFamily="2" charset="0"/>
              </a:rPr>
              <a:t>El proceso de Gestión Humana tiene documentada la operación y puntos de control frente a la selección, provisión de cargos y evaluación del desempeño. Como apoyo en la secretaría técnica, el proceso garantiza la operación de la Comisión de Personal, además adelanta iniciativas que contribuyen con la gestión del proceso y atiende los requerimientos establecidos en la normatividad vigente frente a los temas evaluados.</a:t>
            </a:r>
            <a:endParaRPr lang="es-CO" sz="1600" dirty="0">
              <a:solidFill>
                <a:srgbClr val="4D4D4D"/>
              </a:solidFill>
              <a:latin typeface="Helvetica" pitchFamily="2" charset="0"/>
            </a:endParaRPr>
          </a:p>
        </p:txBody>
      </p:sp>
      <p:sp>
        <p:nvSpPr>
          <p:cNvPr id="6" name="CuadroTexto 5">
            <a:extLst>
              <a:ext uri="{FF2B5EF4-FFF2-40B4-BE49-F238E27FC236}">
                <a16:creationId xmlns:a16="http://schemas.microsoft.com/office/drawing/2014/main" id="{9D6F6864-3942-96AF-AE2B-4DCD49CD9D24}"/>
              </a:ext>
            </a:extLst>
          </p:cNvPr>
          <p:cNvSpPr txBox="1"/>
          <p:nvPr/>
        </p:nvSpPr>
        <p:spPr>
          <a:xfrm>
            <a:off x="0" y="6445331"/>
            <a:ext cx="2510117" cy="200055"/>
          </a:xfrm>
          <a:prstGeom prst="rect">
            <a:avLst/>
          </a:prstGeom>
          <a:noFill/>
        </p:spPr>
        <p:txBody>
          <a:bodyPr wrap="square">
            <a:spAutoFit/>
          </a:bodyPr>
          <a:lstStyle/>
          <a:p>
            <a:r>
              <a:rPr lang="es-CO" sz="700" dirty="0">
                <a:solidFill>
                  <a:schemeClr val="bg2">
                    <a:lumMod val="50000"/>
                  </a:schemeClr>
                </a:solidFill>
                <a:latin typeface="Helvetica" panose="020B0604020202020204" pitchFamily="34" charset="0"/>
                <a:cs typeface="Helvetica" panose="020B0604020202020204" pitchFamily="34" charset="0"/>
              </a:rPr>
              <a:t>Ilustraciones tomadas de Storyset</a:t>
            </a:r>
          </a:p>
        </p:txBody>
      </p:sp>
      <p:sp>
        <p:nvSpPr>
          <p:cNvPr id="7" name="CuadroTexto 6">
            <a:extLst>
              <a:ext uri="{FF2B5EF4-FFF2-40B4-BE49-F238E27FC236}">
                <a16:creationId xmlns:a16="http://schemas.microsoft.com/office/drawing/2014/main" id="{8448681D-6CFA-5734-3BD5-AD0E3D494363}"/>
              </a:ext>
            </a:extLst>
          </p:cNvPr>
          <p:cNvSpPr txBox="1"/>
          <p:nvPr/>
        </p:nvSpPr>
        <p:spPr>
          <a:xfrm>
            <a:off x="206449" y="5925672"/>
            <a:ext cx="5641341" cy="253916"/>
          </a:xfrm>
          <a:prstGeom prst="rect">
            <a:avLst/>
          </a:prstGeom>
          <a:noFill/>
        </p:spPr>
        <p:txBody>
          <a:bodyPr wrap="square">
            <a:spAutoFit/>
          </a:bodyPr>
          <a:lstStyle/>
          <a:p>
            <a:endParaRPr lang="es-CO" sz="1050" dirty="0">
              <a:latin typeface="Helvetica" panose="020B0604020202020204" pitchFamily="34" charset="0"/>
              <a:cs typeface="Helvetica" panose="020B0604020202020204" pitchFamily="34" charset="0"/>
            </a:endParaRPr>
          </a:p>
        </p:txBody>
      </p:sp>
      <p:sp>
        <p:nvSpPr>
          <p:cNvPr id="8" name="CuadroTexto 7">
            <a:extLst>
              <a:ext uri="{FF2B5EF4-FFF2-40B4-BE49-F238E27FC236}">
                <a16:creationId xmlns:a16="http://schemas.microsoft.com/office/drawing/2014/main" id="{A8FAE051-D4AD-5D71-3013-DD7CE2796FF7}"/>
              </a:ext>
            </a:extLst>
          </p:cNvPr>
          <p:cNvSpPr txBox="1"/>
          <p:nvPr/>
        </p:nvSpPr>
        <p:spPr>
          <a:xfrm>
            <a:off x="206449" y="5701093"/>
            <a:ext cx="5043180" cy="954107"/>
          </a:xfrm>
          <a:prstGeom prst="rect">
            <a:avLst/>
          </a:prstGeom>
          <a:noFill/>
        </p:spPr>
        <p:txBody>
          <a:bodyPr wrap="square">
            <a:spAutoFit/>
          </a:bodyPr>
          <a:lstStyle/>
          <a:p>
            <a:r>
              <a:rPr lang="es-CO" sz="1400" dirty="0">
                <a:hlinkClick r:id="rId3"/>
              </a:rPr>
              <a:t>https://www.urf.gov.co/webcenter/ShowProperty?nodeId=%2FConexionContent%2FWCC_CLUSTER-250390%2F%2FidcPrimaryFile&amp;revision=latestreleased</a:t>
            </a:r>
            <a:endParaRPr lang="es-CO" sz="1400" dirty="0"/>
          </a:p>
          <a:p>
            <a:endParaRPr lang="es-CO" sz="1400" dirty="0"/>
          </a:p>
        </p:txBody>
      </p:sp>
      <p:sp>
        <p:nvSpPr>
          <p:cNvPr id="12" name="Rectangle 3">
            <a:extLst>
              <a:ext uri="{FF2B5EF4-FFF2-40B4-BE49-F238E27FC236}">
                <a16:creationId xmlns:a16="http://schemas.microsoft.com/office/drawing/2014/main" id="{4A99E70D-A213-496B-ADFD-A2B7E9B6A93F}"/>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13" name="Rectangle 4">
            <a:extLst>
              <a:ext uri="{FF2B5EF4-FFF2-40B4-BE49-F238E27FC236}">
                <a16:creationId xmlns:a16="http://schemas.microsoft.com/office/drawing/2014/main" id="{BA21C2E3-913D-4E65-9873-F6679B16536B}"/>
              </a:ext>
            </a:extLst>
          </p:cNvPr>
          <p:cNvSpPr>
            <a:spLocks noChangeArrowheads="1"/>
          </p:cNvSpPr>
          <p:nvPr/>
        </p:nvSpPr>
        <p:spPr bwMode="auto">
          <a:xfrm flipV="1">
            <a:off x="2698811" y="3429000"/>
            <a:ext cx="3148979" cy="1418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O"/>
          </a:p>
        </p:txBody>
      </p:sp>
      <p:pic>
        <p:nvPicPr>
          <p:cNvPr id="15" name="Imagen 14">
            <a:extLst>
              <a:ext uri="{FF2B5EF4-FFF2-40B4-BE49-F238E27FC236}">
                <a16:creationId xmlns:a16="http://schemas.microsoft.com/office/drawing/2014/main" id="{F8419C0D-BDC1-4CE6-89E1-BF920BF030F5}"/>
              </a:ext>
            </a:extLst>
          </p:cNvPr>
          <p:cNvPicPr>
            <a:picLocks noChangeAspect="1"/>
          </p:cNvPicPr>
          <p:nvPr/>
        </p:nvPicPr>
        <p:blipFill>
          <a:blip r:embed="rId4"/>
          <a:stretch>
            <a:fillRect/>
          </a:stretch>
        </p:blipFill>
        <p:spPr>
          <a:xfrm>
            <a:off x="757703" y="2320465"/>
            <a:ext cx="3504828" cy="3377841"/>
          </a:xfrm>
          <a:prstGeom prst="rect">
            <a:avLst/>
          </a:prstGeom>
        </p:spPr>
      </p:pic>
    </p:spTree>
    <p:extLst>
      <p:ext uri="{BB962C8B-B14F-4D97-AF65-F5344CB8AC3E}">
        <p14:creationId xmlns:p14="http://schemas.microsoft.com/office/powerpoint/2010/main" val="2448225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2743</Words>
  <Application>Microsoft Office PowerPoint</Application>
  <PresentationFormat>Panorámica</PresentationFormat>
  <Paragraphs>161</Paragraphs>
  <Slides>25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Calibri Light</vt:lpstr>
      <vt:lpstr>Helvetica</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Karime Yamhure Hurtado</dc:creator>
  <cp:lastModifiedBy>Angie Johanna Corredor Estrella</cp:lastModifiedBy>
  <cp:revision>59</cp:revision>
  <dcterms:created xsi:type="dcterms:W3CDTF">2024-06-07T03:02:26Z</dcterms:created>
  <dcterms:modified xsi:type="dcterms:W3CDTF">2024-10-08T12:38:18Z</dcterms:modified>
</cp:coreProperties>
</file>