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97" r:id="rId2"/>
    <p:sldId id="285" r:id="rId3"/>
    <p:sldId id="291" r:id="rId4"/>
    <p:sldId id="282" r:id="rId5"/>
    <p:sldId id="289" r:id="rId6"/>
    <p:sldId id="290" r:id="rId7"/>
    <p:sldId id="296" r:id="rId8"/>
    <p:sldId id="266" r:id="rId9"/>
    <p:sldId id="287" r:id="rId10"/>
    <p:sldId id="283" r:id="rId11"/>
    <p:sldId id="292" r:id="rId12"/>
    <p:sldId id="293" r:id="rId13"/>
    <p:sldId id="294" r:id="rId14"/>
    <p:sldId id="284" r:id="rId15"/>
    <p:sldId id="295" r:id="rId16"/>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90">
          <p15:clr>
            <a:srgbClr val="A4A3A4"/>
          </p15:clr>
        </p15:guide>
        <p15:guide id="2" orient="horz" pos="2160">
          <p15:clr>
            <a:srgbClr val="A4A3A4"/>
          </p15:clr>
        </p15:guide>
        <p15:guide id="3" orient="horz" pos="428">
          <p15:clr>
            <a:srgbClr val="A4A3A4"/>
          </p15:clr>
        </p15:guide>
        <p15:guide id="4" orient="horz" pos="1287">
          <p15:clr>
            <a:srgbClr val="A4A3A4"/>
          </p15:clr>
        </p15:guide>
        <p15:guide id="5" pos="5266">
          <p15:clr>
            <a:srgbClr val="A4A3A4"/>
          </p15:clr>
        </p15:guide>
        <p15:guide id="6" pos="2880">
          <p15:clr>
            <a:srgbClr val="A4A3A4"/>
          </p15:clr>
        </p15:guide>
        <p15:guide id="7" pos="4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C4DD"/>
    <a:srgbClr val="6ACF5D"/>
    <a:srgbClr val="17498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70" d="100"/>
          <a:sy n="70" d="100"/>
        </p:scale>
        <p:origin x="1386" y="72"/>
      </p:cViewPr>
      <p:guideLst>
        <p:guide orient="horz" pos="3890"/>
        <p:guide orient="horz" pos="2160"/>
        <p:guide orient="horz" pos="428"/>
        <p:guide orient="horz" pos="1287"/>
        <p:guide pos="5266"/>
        <p:guide pos="2880"/>
        <p:guide pos="49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21" Type="http://schemas.microsoft.com/office/2016/11/relationships/changesInfo" Target="changesInfos/changesInfo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lipelega@gmail.com" userId="314fdba0697bd85b" providerId="LiveId" clId="{B0768DDF-2D2E-1E4D-AE69-632D19F3B209}"/>
    <pc:docChg chg="modSld">
      <pc:chgData name="felipelega@gmail.com" userId="314fdba0697bd85b" providerId="LiveId" clId="{B0768DDF-2D2E-1E4D-AE69-632D19F3B209}" dt="2018-02-01T23:05:54.918" v="72" actId="20577"/>
      <pc:docMkLst>
        <pc:docMk/>
      </pc:docMkLst>
      <pc:sldChg chg="modSp">
        <pc:chgData name="felipelega@gmail.com" userId="314fdba0697bd85b" providerId="LiveId" clId="{B0768DDF-2D2E-1E4D-AE69-632D19F3B209}" dt="2018-02-01T23:05:54.918" v="72" actId="20577"/>
        <pc:sldMkLst>
          <pc:docMk/>
          <pc:sldMk cId="2445309195" sldId="285"/>
        </pc:sldMkLst>
        <pc:spChg chg="mod">
          <ac:chgData name="felipelega@gmail.com" userId="314fdba0697bd85b" providerId="LiveId" clId="{B0768DDF-2D2E-1E4D-AE69-632D19F3B209}" dt="2018-02-01T23:05:54.918" v="72" actId="20577"/>
          <ac:spMkLst>
            <pc:docMk/>
            <pc:sldMk cId="2445309195" sldId="285"/>
            <ac:spMk id="6" creationId="{00000000-0000-0000-0000-000000000000}"/>
          </ac:spMkLst>
        </pc:spChg>
      </pc:sldChg>
      <pc:sldChg chg="modSp">
        <pc:chgData name="felipelega@gmail.com" userId="314fdba0697bd85b" providerId="LiveId" clId="{B0768DDF-2D2E-1E4D-AE69-632D19F3B209}" dt="2018-02-01T21:33:05.542" v="32" actId="20577"/>
        <pc:sldMkLst>
          <pc:docMk/>
          <pc:sldMk cId="732629486" sldId="287"/>
        </pc:sldMkLst>
        <pc:spChg chg="mod">
          <ac:chgData name="felipelega@gmail.com" userId="314fdba0697bd85b" providerId="LiveId" clId="{B0768DDF-2D2E-1E4D-AE69-632D19F3B209}" dt="2018-02-01T21:33:05.542" v="32" actId="20577"/>
          <ac:spMkLst>
            <pc:docMk/>
            <pc:sldMk cId="732629486" sldId="287"/>
            <ac:spMk id="4" creationId="{00000000-0000-0000-0000-000000000000}"/>
          </ac:spMkLst>
        </pc:spChg>
      </pc:sldChg>
      <pc:sldChg chg="modSp">
        <pc:chgData name="felipelega@gmail.com" userId="314fdba0697bd85b" providerId="LiveId" clId="{B0768DDF-2D2E-1E4D-AE69-632D19F3B209}" dt="2018-02-01T21:35:57.300" v="37" actId="20577"/>
        <pc:sldMkLst>
          <pc:docMk/>
          <pc:sldMk cId="1939043704" sldId="293"/>
        </pc:sldMkLst>
        <pc:spChg chg="mod">
          <ac:chgData name="felipelega@gmail.com" userId="314fdba0697bd85b" providerId="LiveId" clId="{B0768DDF-2D2E-1E4D-AE69-632D19F3B209}" dt="2018-02-01T21:35:57.300" v="37" actId="20577"/>
          <ac:spMkLst>
            <pc:docMk/>
            <pc:sldMk cId="1939043704" sldId="293"/>
            <ac:spMk id="3" creationId="{00000000-0000-0000-0000-00000000000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file:///D:\Datos_Usuario\Basilea%20III%20y%20Conglomerados\Libro2.xlsx" TargetMode="External" /></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Hoja1!$B$3</c:f>
              <c:strCache>
                <c:ptCount val="1"/>
                <c:pt idx="0">
                  <c:v>CET1</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lt1"/>
                    </a:solidFill>
                    <a:latin typeface="Arial" panose="020B0604020202020204" pitchFamily="34" charset="0"/>
                    <a:ea typeface="+mn-ea"/>
                    <a:cs typeface="Arial" panose="020B0604020202020204" pitchFamily="34" charset="0"/>
                  </a:defRPr>
                </a:pPr>
                <a:endParaRPr lang="es-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Hoja1!$C$2:$J$2</c:f>
              <c:strCache>
                <c:ptCount val="8"/>
                <c:pt idx="0">
                  <c:v>Basilea III</c:v>
                </c:pt>
                <c:pt idx="1">
                  <c:v>Estados Unidos</c:v>
                </c:pt>
                <c:pt idx="2">
                  <c:v>Unión Europea</c:v>
                </c:pt>
                <c:pt idx="3">
                  <c:v>Brasil</c:v>
                </c:pt>
                <c:pt idx="4">
                  <c:v>México</c:v>
                </c:pt>
                <c:pt idx="5">
                  <c:v>Argentina</c:v>
                </c:pt>
                <c:pt idx="6">
                  <c:v>Perú</c:v>
                </c:pt>
                <c:pt idx="7">
                  <c:v>Colombia</c:v>
                </c:pt>
              </c:strCache>
            </c:strRef>
          </c:cat>
          <c:val>
            <c:numRef>
              <c:f>Hoja1!$C$3:$J$3</c:f>
              <c:numCache>
                <c:formatCode>0.0%</c:formatCode>
                <c:ptCount val="8"/>
                <c:pt idx="0">
                  <c:v>4.4999999999999998E-2</c:v>
                </c:pt>
                <c:pt idx="1">
                  <c:v>4.4999999999999998E-2</c:v>
                </c:pt>
                <c:pt idx="2">
                  <c:v>4.4999999999999998E-2</c:v>
                </c:pt>
                <c:pt idx="3">
                  <c:v>4.4999999999999998E-2</c:v>
                </c:pt>
                <c:pt idx="4">
                  <c:v>4.4999999999999998E-2</c:v>
                </c:pt>
                <c:pt idx="5">
                  <c:v>4.4999999999999998E-2</c:v>
                </c:pt>
                <c:pt idx="6">
                  <c:v>0.05</c:v>
                </c:pt>
                <c:pt idx="7">
                  <c:v>4.4999999999999998E-2</c:v>
                </c:pt>
              </c:numCache>
            </c:numRef>
          </c:val>
          <c:extLst>
            <c:ext xmlns:c16="http://schemas.microsoft.com/office/drawing/2014/chart" uri="{C3380CC4-5D6E-409C-BE32-E72D297353CC}">
              <c16:uniqueId val="{00000000-BFBA-3540-860C-8D919BAF5F9A}"/>
            </c:ext>
          </c:extLst>
        </c:ser>
        <c:ser>
          <c:idx val="1"/>
          <c:order val="1"/>
          <c:tx>
            <c:strRef>
              <c:f>Hoja1!$B$4</c:f>
              <c:strCache>
                <c:ptCount val="1"/>
                <c:pt idx="0">
                  <c:v>AT1</c:v>
                </c:pt>
              </c:strCache>
            </c:strRef>
          </c:tx>
          <c:spPr>
            <a:solidFill>
              <a:schemeClr val="accent2"/>
            </a:solidFill>
            <a:ln>
              <a:noFill/>
            </a:ln>
            <a:effectLst/>
          </c:spPr>
          <c:invertIfNegative val="0"/>
          <c:dLbls>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050" b="0" i="0" u="none" strike="noStrike" kern="1200" baseline="0">
                    <a:solidFill>
                      <a:schemeClr val="lt1"/>
                    </a:solidFill>
                    <a:latin typeface="Arial" panose="020B0604020202020204" pitchFamily="34" charset="0"/>
                    <a:ea typeface="+mn-ea"/>
                    <a:cs typeface="Arial" panose="020B0604020202020204" pitchFamily="34" charset="0"/>
                  </a:defRPr>
                </a:pPr>
                <a:endParaRPr lang="es-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Hoja1!$C$2:$J$2</c:f>
              <c:strCache>
                <c:ptCount val="8"/>
                <c:pt idx="0">
                  <c:v>Basilea III</c:v>
                </c:pt>
                <c:pt idx="1">
                  <c:v>Estados Unidos</c:v>
                </c:pt>
                <c:pt idx="2">
                  <c:v>Unión Europea</c:v>
                </c:pt>
                <c:pt idx="3">
                  <c:v>Brasil</c:v>
                </c:pt>
                <c:pt idx="4">
                  <c:v>México</c:v>
                </c:pt>
                <c:pt idx="5">
                  <c:v>Argentina</c:v>
                </c:pt>
                <c:pt idx="6">
                  <c:v>Perú</c:v>
                </c:pt>
                <c:pt idx="7">
                  <c:v>Colombia</c:v>
                </c:pt>
              </c:strCache>
            </c:strRef>
          </c:cat>
          <c:val>
            <c:numRef>
              <c:f>Hoja1!$C$4:$J$4</c:f>
              <c:numCache>
                <c:formatCode>0.0%</c:formatCode>
                <c:ptCount val="8"/>
                <c:pt idx="0">
                  <c:v>1.4999999999999999E-2</c:v>
                </c:pt>
                <c:pt idx="1">
                  <c:v>1.4999999999999999E-2</c:v>
                </c:pt>
                <c:pt idx="2">
                  <c:v>1.4999999999999999E-2</c:v>
                </c:pt>
                <c:pt idx="3">
                  <c:v>1.4999999999999999E-2</c:v>
                </c:pt>
                <c:pt idx="4">
                  <c:v>1.4999999999999999E-2</c:v>
                </c:pt>
                <c:pt idx="5">
                  <c:v>1.4999999999999999E-2</c:v>
                </c:pt>
                <c:pt idx="6">
                  <c:v>0</c:v>
                </c:pt>
                <c:pt idx="7">
                  <c:v>0</c:v>
                </c:pt>
              </c:numCache>
            </c:numRef>
          </c:val>
          <c:extLst>
            <c:ext xmlns:c16="http://schemas.microsoft.com/office/drawing/2014/chart" uri="{C3380CC4-5D6E-409C-BE32-E72D297353CC}">
              <c16:uniqueId val="{00000001-BFBA-3540-860C-8D919BAF5F9A}"/>
            </c:ext>
          </c:extLst>
        </c:ser>
        <c:ser>
          <c:idx val="2"/>
          <c:order val="2"/>
          <c:tx>
            <c:strRef>
              <c:f>Hoja1!$B$5</c:f>
              <c:strCache>
                <c:ptCount val="1"/>
                <c:pt idx="0">
                  <c:v>T2</c:v>
                </c:pt>
              </c:strCache>
            </c:strRef>
          </c:tx>
          <c:spPr>
            <a:solidFill>
              <a:schemeClr val="accent3"/>
            </a:solidFill>
            <a:ln>
              <a:noFill/>
            </a:ln>
            <a:effectLst/>
          </c:spPr>
          <c:invertIfNegative val="0"/>
          <c:dLbls>
            <c:dLbl>
              <c:idx val="7"/>
              <c:tx>
                <c:rich>
                  <a:bodyPr/>
                  <a:lstStyle/>
                  <a:p>
                    <a:fld id="{6298F73C-4D16-4098-AAFF-97680A50C6C8}" type="VALUE">
                      <a:rPr lang="en-US" sz="1000" smtClean="0"/>
                      <a:pPr/>
                      <a:t>[VALOR]</a:t>
                    </a:fld>
                    <a:endParaRPr lang="en-US" sz="1000" dirty="0"/>
                  </a:p>
                  <a:p>
                    <a:r>
                      <a:rPr lang="en-US" sz="1000" dirty="0"/>
                      <a:t>(AT1 y T2)</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anchor="ctr" anchorCtr="1"/>
              <a:lstStyle/>
              <a:p>
                <a:pPr>
                  <a:defRPr sz="1000" b="0" i="0" u="none" strike="noStrike" kern="1200" baseline="0">
                    <a:solidFill>
                      <a:schemeClr val="lt1"/>
                    </a:solidFill>
                    <a:latin typeface="Arial" panose="020B0604020202020204" pitchFamily="34" charset="0"/>
                    <a:ea typeface="+mn-ea"/>
                    <a:cs typeface="Arial" panose="020B0604020202020204" pitchFamily="34" charset="0"/>
                  </a:defRPr>
                </a:pPr>
                <a:endParaRPr lang="es-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Hoja1!$C$2:$J$2</c:f>
              <c:strCache>
                <c:ptCount val="8"/>
                <c:pt idx="0">
                  <c:v>Basilea III</c:v>
                </c:pt>
                <c:pt idx="1">
                  <c:v>Estados Unidos</c:v>
                </c:pt>
                <c:pt idx="2">
                  <c:v>Unión Europea</c:v>
                </c:pt>
                <c:pt idx="3">
                  <c:v>Brasil</c:v>
                </c:pt>
                <c:pt idx="4">
                  <c:v>México</c:v>
                </c:pt>
                <c:pt idx="5">
                  <c:v>Argentina</c:v>
                </c:pt>
                <c:pt idx="6">
                  <c:v>Perú</c:v>
                </c:pt>
                <c:pt idx="7">
                  <c:v>Colombia</c:v>
                </c:pt>
              </c:strCache>
            </c:strRef>
          </c:cat>
          <c:val>
            <c:numRef>
              <c:f>Hoja1!$C$5:$J$5</c:f>
              <c:numCache>
                <c:formatCode>0.0%</c:formatCode>
                <c:ptCount val="8"/>
                <c:pt idx="0">
                  <c:v>0.02</c:v>
                </c:pt>
                <c:pt idx="1">
                  <c:v>0.02</c:v>
                </c:pt>
                <c:pt idx="2">
                  <c:v>0.02</c:v>
                </c:pt>
                <c:pt idx="3">
                  <c:v>0.02</c:v>
                </c:pt>
                <c:pt idx="4">
                  <c:v>0.02</c:v>
                </c:pt>
                <c:pt idx="5">
                  <c:v>0.02</c:v>
                </c:pt>
                <c:pt idx="6">
                  <c:v>0.05</c:v>
                </c:pt>
                <c:pt idx="7">
                  <c:v>4.4999999999999998E-2</c:v>
                </c:pt>
              </c:numCache>
            </c:numRef>
          </c:val>
          <c:extLst>
            <c:ext xmlns:c16="http://schemas.microsoft.com/office/drawing/2014/chart" uri="{C3380CC4-5D6E-409C-BE32-E72D297353CC}">
              <c16:uniqueId val="{00000002-BFBA-3540-860C-8D919BAF5F9A}"/>
            </c:ext>
          </c:extLst>
        </c:ser>
        <c:ser>
          <c:idx val="3"/>
          <c:order val="3"/>
          <c:tx>
            <c:strRef>
              <c:f>Hoja1!$B$6</c:f>
              <c:strCache>
                <c:ptCount val="1"/>
                <c:pt idx="0">
                  <c:v>Colchón de conservación</c:v>
                </c:pt>
              </c:strCache>
            </c:strRef>
          </c:tx>
          <c:spPr>
            <a:solidFill>
              <a:schemeClr val="accent4"/>
            </a:solidFill>
            <a:ln>
              <a:noFill/>
            </a:ln>
            <a:effectLst/>
          </c:spPr>
          <c:invertIfNegative val="0"/>
          <c:dLbls>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050" b="0" i="0" u="none" strike="noStrike" kern="1200" baseline="0">
                    <a:solidFill>
                      <a:schemeClr val="lt1"/>
                    </a:solidFill>
                    <a:latin typeface="Arial" panose="020B0604020202020204" pitchFamily="34" charset="0"/>
                    <a:ea typeface="+mn-ea"/>
                    <a:cs typeface="Arial" panose="020B0604020202020204" pitchFamily="34" charset="0"/>
                  </a:defRPr>
                </a:pPr>
                <a:endParaRPr lang="es-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Hoja1!$C$2:$J$2</c:f>
              <c:strCache>
                <c:ptCount val="8"/>
                <c:pt idx="0">
                  <c:v>Basilea III</c:v>
                </c:pt>
                <c:pt idx="1">
                  <c:v>Estados Unidos</c:v>
                </c:pt>
                <c:pt idx="2">
                  <c:v>Unión Europea</c:v>
                </c:pt>
                <c:pt idx="3">
                  <c:v>Brasil</c:v>
                </c:pt>
                <c:pt idx="4">
                  <c:v>México</c:v>
                </c:pt>
                <c:pt idx="5">
                  <c:v>Argentina</c:v>
                </c:pt>
                <c:pt idx="6">
                  <c:v>Perú</c:v>
                </c:pt>
                <c:pt idx="7">
                  <c:v>Colombia</c:v>
                </c:pt>
              </c:strCache>
            </c:strRef>
          </c:cat>
          <c:val>
            <c:numRef>
              <c:f>Hoja1!$C$6:$J$6</c:f>
              <c:numCache>
                <c:formatCode>0.0%</c:formatCode>
                <c:ptCount val="8"/>
                <c:pt idx="0">
                  <c:v>2.5000000000000001E-2</c:v>
                </c:pt>
                <c:pt idx="1">
                  <c:v>2.5000000000000001E-2</c:v>
                </c:pt>
                <c:pt idx="2">
                  <c:v>2.5000000000000001E-2</c:v>
                </c:pt>
                <c:pt idx="3">
                  <c:v>2.5000000000000001E-2</c:v>
                </c:pt>
                <c:pt idx="4">
                  <c:v>2.5000000000000001E-2</c:v>
                </c:pt>
                <c:pt idx="5">
                  <c:v>2.5000000000000001E-2</c:v>
                </c:pt>
                <c:pt idx="6">
                  <c:v>0</c:v>
                </c:pt>
                <c:pt idx="7">
                  <c:v>0</c:v>
                </c:pt>
              </c:numCache>
            </c:numRef>
          </c:val>
          <c:extLst>
            <c:ext xmlns:c16="http://schemas.microsoft.com/office/drawing/2014/chart" uri="{C3380CC4-5D6E-409C-BE32-E72D297353CC}">
              <c16:uniqueId val="{00000003-BFBA-3540-860C-8D919BAF5F9A}"/>
            </c:ext>
          </c:extLst>
        </c:ser>
        <c:ser>
          <c:idx val="4"/>
          <c:order val="4"/>
          <c:tx>
            <c:strRef>
              <c:f>Hoja1!$B$7</c:f>
              <c:strCache>
                <c:ptCount val="1"/>
                <c:pt idx="0">
                  <c:v>Colchón contracíclico</c:v>
                </c:pt>
              </c:strCache>
            </c:strRef>
          </c:tx>
          <c:spPr>
            <a:solidFill>
              <a:schemeClr val="accent5"/>
            </a:solidFill>
            <a:ln>
              <a:noFill/>
            </a:ln>
            <a:effectLst/>
          </c:spPr>
          <c:invertIfNegative val="0"/>
          <c:dLbls>
            <c:dLbl>
              <c:idx val="0"/>
              <c:tx>
                <c:rich>
                  <a:bodyPr/>
                  <a:lstStyle/>
                  <a:p>
                    <a:r>
                      <a:rPr lang="en-US" sz="1050"/>
                      <a:t>0- </a:t>
                    </a:r>
                    <a:fld id="{98823793-B53A-48CA-B51A-E92E12E4DD39}" type="VALUE">
                      <a:rPr lang="en-US" sz="1050"/>
                      <a:pPr/>
                      <a:t>[VALOR]</a:t>
                    </a:fld>
                    <a:endParaRPr lang="en-US" sz="1050"/>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r>
                      <a:rPr lang="en-US" sz="1050"/>
                      <a:t>0- </a:t>
                    </a:r>
                    <a:fld id="{578D2D0F-D97C-4ADD-8565-9231DB8DE961}" type="VALUE">
                      <a:rPr lang="en-US" sz="1050"/>
                      <a:pPr/>
                      <a:t>[VALOR]</a:t>
                    </a:fld>
                    <a:endParaRPr lang="en-US" sz="1050"/>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r>
                      <a:rPr lang="en-US" sz="1050"/>
                      <a:t>0- </a:t>
                    </a:r>
                    <a:fld id="{B1CE693F-ED2F-43C2-9BB5-AE9C75C0B831}" type="VALUE">
                      <a:rPr lang="en-US" sz="1050"/>
                      <a:pPr/>
                      <a:t>[VALOR]</a:t>
                    </a:fld>
                    <a:endParaRPr lang="en-US" sz="1050"/>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3"/>
              <c:tx>
                <c:rich>
                  <a:bodyPr/>
                  <a:lstStyle/>
                  <a:p>
                    <a:r>
                      <a:rPr lang="en-US" sz="1050"/>
                      <a:t>0-2,5%</a:t>
                    </a:r>
                    <a:endParaRPr lang="en-US"/>
                  </a:p>
                </c:rich>
              </c:tx>
              <c:dLblPos val="ctr"/>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sz="1050" baseline="0"/>
                      <a:t>0- </a:t>
                    </a:r>
                    <a:fld id="{C3F3C80D-69CE-4B24-B0D1-E0451513FCC0}" type="VALUE">
                      <a:rPr lang="en-US" sz="1050"/>
                      <a:pPr/>
                      <a:t>[VALOR]</a:t>
                    </a:fld>
                    <a:endParaRPr lang="en-US" sz="1050" baseline="0"/>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050" b="0" i="0" u="none" strike="noStrike" kern="1200" baseline="0">
                    <a:solidFill>
                      <a:schemeClr val="lt1"/>
                    </a:solidFill>
                    <a:latin typeface="Arial" panose="020B0604020202020204" pitchFamily="34" charset="0"/>
                    <a:ea typeface="+mn-ea"/>
                    <a:cs typeface="Arial" panose="020B0604020202020204" pitchFamily="34" charset="0"/>
                  </a:defRPr>
                </a:pPr>
                <a:endParaRPr lang="es-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Hoja1!$C$2:$J$2</c:f>
              <c:strCache>
                <c:ptCount val="8"/>
                <c:pt idx="0">
                  <c:v>Basilea III</c:v>
                </c:pt>
                <c:pt idx="1">
                  <c:v>Estados Unidos</c:v>
                </c:pt>
                <c:pt idx="2">
                  <c:v>Unión Europea</c:v>
                </c:pt>
                <c:pt idx="3">
                  <c:v>Brasil</c:v>
                </c:pt>
                <c:pt idx="4">
                  <c:v>México</c:v>
                </c:pt>
                <c:pt idx="5">
                  <c:v>Argentina</c:v>
                </c:pt>
                <c:pt idx="6">
                  <c:v>Perú</c:v>
                </c:pt>
                <c:pt idx="7">
                  <c:v>Colombia</c:v>
                </c:pt>
              </c:strCache>
            </c:strRef>
          </c:cat>
          <c:val>
            <c:numRef>
              <c:f>Hoja1!$C$7:$J$7</c:f>
              <c:numCache>
                <c:formatCode>0.0%</c:formatCode>
                <c:ptCount val="8"/>
                <c:pt idx="0">
                  <c:v>2.5000000000000001E-2</c:v>
                </c:pt>
                <c:pt idx="1">
                  <c:v>2.5000000000000001E-2</c:v>
                </c:pt>
                <c:pt idx="2">
                  <c:v>2.5000000000000001E-2</c:v>
                </c:pt>
                <c:pt idx="3">
                  <c:v>2.5000000000000001E-2</c:v>
                </c:pt>
                <c:pt idx="4">
                  <c:v>2.5000000000000001E-2</c:v>
                </c:pt>
                <c:pt idx="5">
                  <c:v>0</c:v>
                </c:pt>
                <c:pt idx="6">
                  <c:v>0</c:v>
                </c:pt>
                <c:pt idx="7">
                  <c:v>0</c:v>
                </c:pt>
              </c:numCache>
            </c:numRef>
          </c:val>
          <c:extLst>
            <c:ext xmlns:c16="http://schemas.microsoft.com/office/drawing/2014/chart" uri="{C3380CC4-5D6E-409C-BE32-E72D297353CC}">
              <c16:uniqueId val="{00000004-BFBA-3540-860C-8D919BAF5F9A}"/>
            </c:ext>
          </c:extLst>
        </c:ser>
        <c:ser>
          <c:idx val="5"/>
          <c:order val="5"/>
          <c:tx>
            <c:strRef>
              <c:f>Hoja1!$B$8</c:f>
              <c:strCache>
                <c:ptCount val="1"/>
                <c:pt idx="0">
                  <c:v>G-SIB o D-SIB</c:v>
                </c:pt>
              </c:strCache>
            </c:strRef>
          </c:tx>
          <c:spPr>
            <a:solidFill>
              <a:schemeClr val="accent2">
                <a:lumMod val="60000"/>
                <a:lumOff val="40000"/>
              </a:schemeClr>
            </a:solidFill>
            <a:ln>
              <a:noFill/>
            </a:ln>
            <a:effectLst/>
          </c:spPr>
          <c:invertIfNegative val="0"/>
          <c:dLbls>
            <c:dLbl>
              <c:idx val="0"/>
              <c:tx>
                <c:rich>
                  <a:bodyPr/>
                  <a:lstStyle/>
                  <a:p>
                    <a:r>
                      <a:rPr lang="en-US" sz="1000">
                        <a:solidFill>
                          <a:srgbClr val="404040"/>
                        </a:solidFill>
                      </a:rPr>
                      <a:t>1- </a:t>
                    </a:r>
                    <a:fld id="{28527BE8-9AF2-4C62-833C-BBC930D8F259}" type="VALUE">
                      <a:rPr lang="en-US" sz="1000">
                        <a:solidFill>
                          <a:srgbClr val="404040"/>
                        </a:solidFill>
                      </a:rPr>
                      <a:pPr/>
                      <a:t>[VALOR]</a:t>
                    </a:fld>
                    <a:endParaRPr lang="en-US" sz="1000">
                      <a:solidFill>
                        <a:srgbClr val="404040"/>
                      </a:solidFill>
                    </a:endParaRP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r>
                      <a:rPr lang="en-US" sz="1000">
                        <a:solidFill>
                          <a:srgbClr val="404040"/>
                        </a:solidFill>
                      </a:rPr>
                      <a:t>0- </a:t>
                    </a:r>
                    <a:fld id="{9D8D71DB-82D9-493C-A3B9-8F4BA53979C5}" type="VALUE">
                      <a:rPr lang="en-US" sz="1000">
                        <a:solidFill>
                          <a:srgbClr val="404040"/>
                        </a:solidFill>
                      </a:rPr>
                      <a:pPr/>
                      <a:t>[VALOR]</a:t>
                    </a:fld>
                    <a:endParaRPr lang="en-US" sz="1000">
                      <a:solidFill>
                        <a:srgbClr val="404040"/>
                      </a:solidFill>
                    </a:endParaRP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r>
                      <a:rPr lang="en-US" sz="1000">
                        <a:solidFill>
                          <a:srgbClr val="404040"/>
                        </a:solidFill>
                      </a:rPr>
                      <a:t>0- </a:t>
                    </a:r>
                    <a:fld id="{C96BDC0C-BAC9-454C-81A3-9CB3EA9F3CF8}" type="VALUE">
                      <a:rPr lang="en-US" sz="1000">
                        <a:solidFill>
                          <a:srgbClr val="404040"/>
                        </a:solidFill>
                      </a:rPr>
                      <a:pPr/>
                      <a:t>[VALOR]</a:t>
                    </a:fld>
                    <a:endParaRPr lang="en-US" sz="1000">
                      <a:solidFill>
                        <a:srgbClr val="404040"/>
                      </a:solidFill>
                    </a:endParaRP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3"/>
              <c:tx>
                <c:rich>
                  <a:bodyPr/>
                  <a:lstStyle/>
                  <a:p>
                    <a:r>
                      <a:rPr lang="en-US" sz="1000">
                        <a:solidFill>
                          <a:srgbClr val="404040"/>
                        </a:solidFill>
                      </a:rPr>
                      <a:t>0-2%</a:t>
                    </a:r>
                    <a:endParaRPr lang="en-US">
                      <a:solidFill>
                        <a:srgbClr val="404040"/>
                      </a:solidFill>
                    </a:endParaRPr>
                  </a:p>
                </c:rich>
              </c:tx>
              <c:dLblPos val="ctr"/>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sz="1000">
                        <a:solidFill>
                          <a:srgbClr val="404040"/>
                        </a:solidFill>
                      </a:rPr>
                      <a:t>0- </a:t>
                    </a:r>
                    <a:fld id="{E9A2B07F-4CA7-4BF2-8938-E7CB043444E0}" type="VALUE">
                      <a:rPr lang="en-US" sz="1000">
                        <a:solidFill>
                          <a:srgbClr val="404040"/>
                        </a:solidFill>
                      </a:rPr>
                      <a:pPr/>
                      <a:t>[VALOR]</a:t>
                    </a:fld>
                    <a:endParaRPr lang="en-US" sz="1000">
                      <a:solidFill>
                        <a:srgbClr val="404040"/>
                      </a:solidFill>
                    </a:endParaRP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6"/>
              <c:tx>
                <c:rich>
                  <a:bodyPr/>
                  <a:lstStyle/>
                  <a:p>
                    <a:r>
                      <a:rPr lang="en-US" sz="1000" dirty="0">
                        <a:solidFill>
                          <a:srgbClr val="404040"/>
                        </a:solidFill>
                      </a:rPr>
                      <a:t>0- </a:t>
                    </a:r>
                    <a:fld id="{F335C227-02E9-4977-AD31-2F8C6C195147}" type="VALUE">
                      <a:rPr lang="en-US" sz="1000" smtClean="0">
                        <a:solidFill>
                          <a:srgbClr val="404040"/>
                        </a:solidFill>
                      </a:rPr>
                      <a:pPr/>
                      <a:t>[VALOR]</a:t>
                    </a:fld>
                    <a:br>
                      <a:rPr lang="en-US" sz="1000" dirty="0">
                        <a:solidFill>
                          <a:srgbClr val="404040"/>
                        </a:solidFill>
                      </a:rPr>
                    </a:br>
                    <a:r>
                      <a:rPr lang="en-US" sz="1000" dirty="0">
                        <a:solidFill>
                          <a:srgbClr val="404040"/>
                        </a:solidFill>
                      </a:rPr>
                      <a:t>(</a:t>
                    </a:r>
                    <a:r>
                      <a:rPr lang="en-US" sz="1000" dirty="0" err="1">
                        <a:solidFill>
                          <a:srgbClr val="404040"/>
                        </a:solidFill>
                      </a:rPr>
                      <a:t>colchones</a:t>
                    </a:r>
                    <a:r>
                      <a:rPr lang="en-US" sz="1000" dirty="0">
                        <a:solidFill>
                          <a:srgbClr val="404040"/>
                        </a:solidFill>
                      </a:rPr>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7"/>
              <c:delete val="1"/>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000" b="0" i="0" u="none" strike="noStrike" kern="1200" baseline="0">
                    <a:solidFill>
                      <a:srgbClr val="404040"/>
                    </a:solidFill>
                    <a:latin typeface="Arial" panose="020B0604020202020204" pitchFamily="34" charset="0"/>
                    <a:ea typeface="+mn-ea"/>
                    <a:cs typeface="Arial" panose="020B0604020202020204" pitchFamily="34" charset="0"/>
                  </a:defRPr>
                </a:pPr>
                <a:endParaRPr lang="es-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Hoja1!$C$2:$J$2</c:f>
              <c:strCache>
                <c:ptCount val="8"/>
                <c:pt idx="0">
                  <c:v>Basilea III</c:v>
                </c:pt>
                <c:pt idx="1">
                  <c:v>Estados Unidos</c:v>
                </c:pt>
                <c:pt idx="2">
                  <c:v>Unión Europea</c:v>
                </c:pt>
                <c:pt idx="3">
                  <c:v>Brasil</c:v>
                </c:pt>
                <c:pt idx="4">
                  <c:v>México</c:v>
                </c:pt>
                <c:pt idx="5">
                  <c:v>Argentina</c:v>
                </c:pt>
                <c:pt idx="6">
                  <c:v>Perú</c:v>
                </c:pt>
                <c:pt idx="7">
                  <c:v>Colombia</c:v>
                </c:pt>
              </c:strCache>
            </c:strRef>
          </c:cat>
          <c:val>
            <c:numRef>
              <c:f>Hoja1!$C$8:$J$8</c:f>
              <c:numCache>
                <c:formatCode>0.0%</c:formatCode>
                <c:ptCount val="8"/>
                <c:pt idx="0">
                  <c:v>3.5000000000000003E-2</c:v>
                </c:pt>
                <c:pt idx="1">
                  <c:v>5.5E-2</c:v>
                </c:pt>
                <c:pt idx="2">
                  <c:v>0.05</c:v>
                </c:pt>
                <c:pt idx="3">
                  <c:v>0.02</c:v>
                </c:pt>
                <c:pt idx="4" formatCode="0.00%">
                  <c:v>2.2499999999999999E-2</c:v>
                </c:pt>
                <c:pt idx="5">
                  <c:v>0.01</c:v>
                </c:pt>
                <c:pt idx="6">
                  <c:v>0.06</c:v>
                </c:pt>
                <c:pt idx="7">
                  <c:v>0</c:v>
                </c:pt>
              </c:numCache>
            </c:numRef>
          </c:val>
          <c:extLst>
            <c:ext xmlns:c16="http://schemas.microsoft.com/office/drawing/2014/chart" uri="{C3380CC4-5D6E-409C-BE32-E72D297353CC}">
              <c16:uniqueId val="{00000005-BFBA-3540-860C-8D919BAF5F9A}"/>
            </c:ext>
          </c:extLst>
        </c:ser>
        <c:dLbls>
          <c:dLblPos val="ctr"/>
          <c:showLegendKey val="0"/>
          <c:showVal val="1"/>
          <c:showCatName val="0"/>
          <c:showSerName val="0"/>
          <c:showPercent val="0"/>
          <c:showBubbleSize val="0"/>
        </c:dLbls>
        <c:gapWidth val="20"/>
        <c:overlap val="100"/>
        <c:axId val="1983828000"/>
        <c:axId val="1788609360"/>
      </c:barChart>
      <c:catAx>
        <c:axId val="1983828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cap="none" spc="120" normalizeH="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US"/>
          </a:p>
        </c:txPr>
        <c:crossAx val="1788609360"/>
        <c:crosses val="autoZero"/>
        <c:auto val="1"/>
        <c:lblAlgn val="ctr"/>
        <c:lblOffset val="100"/>
        <c:noMultiLvlLbl val="0"/>
      </c:catAx>
      <c:valAx>
        <c:axId val="1788609360"/>
        <c:scaling>
          <c:orientation val="minMax"/>
        </c:scaling>
        <c:delete val="1"/>
        <c:axPos val="l"/>
        <c:numFmt formatCode="0%" sourceLinked="0"/>
        <c:majorTickMark val="none"/>
        <c:minorTickMark val="none"/>
        <c:tickLblPos val="nextTo"/>
        <c:crossAx val="19838280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US"/>
        </a:p>
      </c:txPr>
    </c:legend>
    <c:plotVisOnly val="1"/>
    <c:dispBlanksAs val="gap"/>
    <c:showDLblsOverMax val="0"/>
  </c:chart>
  <c:spPr>
    <a:noFill/>
    <a:ln>
      <a:noFill/>
    </a:ln>
    <a:effectLst/>
  </c:spPr>
  <c:txPr>
    <a:bodyPr/>
    <a:lstStyle/>
    <a:p>
      <a:pPr>
        <a:defRPr sz="1200">
          <a:latin typeface="Arial" panose="020B0604020202020204" pitchFamily="34" charset="0"/>
          <a:cs typeface="Arial" panose="020B0604020202020204" pitchFamily="34" charset="0"/>
        </a:defRPr>
      </a:pPr>
      <a:endParaRPr lang="es-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s-ES"/>
          </a:p>
        </p:txBody>
      </p:sp>
      <p:sp>
        <p:nvSpPr>
          <p:cNvPr id="4" name="Marcador de fecha 3"/>
          <p:cNvSpPr>
            <a:spLocks noGrp="1"/>
          </p:cNvSpPr>
          <p:nvPr>
            <p:ph type="dt" sz="half" idx="10"/>
          </p:nvPr>
        </p:nvSpPr>
        <p:spPr/>
        <p:txBody>
          <a:bodyPr/>
          <a:lstStyle/>
          <a:p>
            <a:fld id="{4D0BFFF1-57B3-4641-A8D7-7B52523EBD07}" type="datetimeFigureOut">
              <a:rPr lang="es-ES" smtClean="0"/>
              <a:t>01/02/2018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1482038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4D0BFFF1-57B3-4641-A8D7-7B52523EBD07}" type="datetimeFigureOut">
              <a:rPr lang="es-ES" smtClean="0"/>
              <a:t>01/02/2018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1401715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4D0BFFF1-57B3-4641-A8D7-7B52523EBD07}" type="datetimeFigureOut">
              <a:rPr lang="es-ES" smtClean="0"/>
              <a:t>01/02/2018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378590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4D0BFFF1-57B3-4641-A8D7-7B52523EBD07}" type="datetimeFigureOut">
              <a:rPr lang="es-ES" smtClean="0"/>
              <a:t>01/02/2018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2081228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4D0BFFF1-57B3-4641-A8D7-7B52523EBD07}" type="datetimeFigureOut">
              <a:rPr lang="es-ES" smtClean="0"/>
              <a:t>01/02/2018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4191617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fecha 4"/>
          <p:cNvSpPr>
            <a:spLocks noGrp="1"/>
          </p:cNvSpPr>
          <p:nvPr>
            <p:ph type="dt" sz="half" idx="10"/>
          </p:nvPr>
        </p:nvSpPr>
        <p:spPr/>
        <p:txBody>
          <a:bodyPr/>
          <a:lstStyle/>
          <a:p>
            <a:fld id="{4D0BFFF1-57B3-4641-A8D7-7B52523EBD07}" type="datetimeFigureOut">
              <a:rPr lang="es-ES" smtClean="0"/>
              <a:t>01/02/2018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2839362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6"/>
          <p:cNvSpPr>
            <a:spLocks noGrp="1"/>
          </p:cNvSpPr>
          <p:nvPr>
            <p:ph type="dt" sz="half" idx="10"/>
          </p:nvPr>
        </p:nvSpPr>
        <p:spPr/>
        <p:txBody>
          <a:bodyPr/>
          <a:lstStyle/>
          <a:p>
            <a:fld id="{4D0BFFF1-57B3-4641-A8D7-7B52523EBD07}" type="datetimeFigureOut">
              <a:rPr lang="es-ES" smtClean="0"/>
              <a:t>01/02/2018</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3031592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fecha 2"/>
          <p:cNvSpPr>
            <a:spLocks noGrp="1"/>
          </p:cNvSpPr>
          <p:nvPr>
            <p:ph type="dt" sz="half" idx="10"/>
          </p:nvPr>
        </p:nvSpPr>
        <p:spPr/>
        <p:txBody>
          <a:bodyPr/>
          <a:lstStyle/>
          <a:p>
            <a:fld id="{4D0BFFF1-57B3-4641-A8D7-7B52523EBD07}" type="datetimeFigureOut">
              <a:rPr lang="es-ES" smtClean="0"/>
              <a:t>01/02/2018</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3475067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D0BFFF1-57B3-4641-A8D7-7B52523EBD07}" type="datetimeFigureOut">
              <a:rPr lang="es-ES" smtClean="0"/>
              <a:t>01/02/2018</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3785004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4D0BFFF1-57B3-4641-A8D7-7B52523EBD07}" type="datetimeFigureOut">
              <a:rPr lang="es-ES" smtClean="0"/>
              <a:t>01/02/2018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3499938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4D0BFFF1-57B3-4641-A8D7-7B52523EBD07}" type="datetimeFigureOut">
              <a:rPr lang="es-ES" smtClean="0"/>
              <a:t>01/02/2018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a:xfrm>
            <a:off x="6553200" y="6356350"/>
            <a:ext cx="2133600" cy="365125"/>
          </a:xfrm>
          <a:prstGeom prst="rect">
            <a:avLst/>
          </a:prstGeom>
        </p:spPr>
        <p:txBody>
          <a:bodyPr/>
          <a:lstStyle/>
          <a:p>
            <a:fld id="{912E3571-75C0-6840-BA10-BE27F4FA00A8}" type="slidenum">
              <a:rPr lang="es-ES" smtClean="0"/>
              <a:t>‹Nº›</a:t>
            </a:fld>
            <a:endParaRPr lang="es-ES"/>
          </a:p>
        </p:txBody>
      </p:sp>
    </p:spTree>
    <p:extLst>
      <p:ext uri="{BB962C8B-B14F-4D97-AF65-F5344CB8AC3E}">
        <p14:creationId xmlns:p14="http://schemas.microsoft.com/office/powerpoint/2010/main" val="63220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pn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image" Target="../media/image2.jp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0BFFF1-57B3-4641-A8D7-7B52523EBD07}" type="datetimeFigureOut">
              <a:rPr lang="es-ES" smtClean="0"/>
              <a:t>01/02/2018</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8" name="Rectángulo 7"/>
          <p:cNvSpPr/>
          <p:nvPr userDrawn="1"/>
        </p:nvSpPr>
        <p:spPr>
          <a:xfrm rot="10800000">
            <a:off x="0" y="3421062"/>
            <a:ext cx="9144000" cy="2754313"/>
          </a:xfrm>
          <a:prstGeom prst="rect">
            <a:avLst/>
          </a:prstGeom>
          <a:gradFill flip="none" rotWithShape="1">
            <a:gsLst>
              <a:gs pos="0">
                <a:schemeClr val="bg1"/>
              </a:gs>
              <a:gs pos="100000">
                <a:schemeClr val="bg1">
                  <a:lumMod val="95000"/>
                </a:scheme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pic>
        <p:nvPicPr>
          <p:cNvPr id="11" name="Imagen 10" descr="Logo-Gobierno-y-Minhacienda-Horizontal-0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4759319" y="6389008"/>
            <a:ext cx="3600456" cy="271314"/>
          </a:xfrm>
          <a:prstGeom prst="rect">
            <a:avLst/>
          </a:prstGeom>
        </p:spPr>
      </p:pic>
      <p:pic>
        <p:nvPicPr>
          <p:cNvPr id="12" name="Imagen 11" descr="Logo URF-01.jpg"/>
          <p:cNvPicPr>
            <a:picLocks noChangeAspect="1"/>
          </p:cNvPicPr>
          <p:nvPr userDrawn="1"/>
        </p:nvPicPr>
        <p:blipFill rotWithShape="1">
          <a:blip r:embed="rId14">
            <a:extLst>
              <a:ext uri="{28A0092B-C50C-407E-A947-70E740481C1C}">
                <a14:useLocalDpi xmlns:a14="http://schemas.microsoft.com/office/drawing/2010/main" val="0"/>
              </a:ext>
            </a:extLst>
          </a:blip>
          <a:srcRect l="15751" t="32172" r="15751" b="39883"/>
          <a:stretch/>
        </p:blipFill>
        <p:spPr>
          <a:xfrm>
            <a:off x="779464" y="6356350"/>
            <a:ext cx="1006720" cy="317375"/>
          </a:xfrm>
          <a:prstGeom prst="rect">
            <a:avLst/>
          </a:prstGeom>
        </p:spPr>
      </p:pic>
    </p:spTree>
    <p:extLst>
      <p:ext uri="{BB962C8B-B14F-4D97-AF65-F5344CB8AC3E}">
        <p14:creationId xmlns:p14="http://schemas.microsoft.com/office/powerpoint/2010/main" val="11333567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image" Target="../media/image2.jpg" /><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2" Type="http://schemas.openxmlformats.org/officeDocument/2006/relationships/image" Target="../media/image13.png" /><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2" Type="http://schemas.openxmlformats.org/officeDocument/2006/relationships/image" Target="../media/image14.png" /><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8" Type="http://schemas.openxmlformats.org/officeDocument/2006/relationships/image" Target="../media/image8.png" /><Relationship Id="rId3" Type="http://schemas.openxmlformats.org/officeDocument/2006/relationships/image" Target="../media/image3.png" /><Relationship Id="rId7" Type="http://schemas.openxmlformats.org/officeDocument/2006/relationships/image" Target="../media/image7.png" /><Relationship Id="rId2" Type="http://schemas.openxmlformats.org/officeDocument/2006/relationships/chart" Target="../charts/chart1.xml" /><Relationship Id="rId1" Type="http://schemas.openxmlformats.org/officeDocument/2006/relationships/slideLayout" Target="../slideLayouts/slideLayout7.xml" /><Relationship Id="rId6" Type="http://schemas.openxmlformats.org/officeDocument/2006/relationships/image" Target="../media/image6.png" /><Relationship Id="rId5" Type="http://schemas.openxmlformats.org/officeDocument/2006/relationships/image" Target="../media/image5.png" /><Relationship Id="rId10" Type="http://schemas.openxmlformats.org/officeDocument/2006/relationships/image" Target="../media/image10.png" /><Relationship Id="rId4" Type="http://schemas.openxmlformats.org/officeDocument/2006/relationships/image" Target="../media/image4.png" /><Relationship Id="rId9" Type="http://schemas.openxmlformats.org/officeDocument/2006/relationships/image" Target="../media/image9.png" /></Relationships>
</file>

<file path=ppt/slides/_rels/slide6.xml.rels><?xml version="1.0" encoding="UTF-8" standalone="yes"?>
<Relationships xmlns="http://schemas.openxmlformats.org/package/2006/relationships"><Relationship Id="rId8" Type="http://schemas.openxmlformats.org/officeDocument/2006/relationships/image" Target="../media/image4.png" /><Relationship Id="rId3" Type="http://schemas.openxmlformats.org/officeDocument/2006/relationships/image" Target="../media/image7.png" /><Relationship Id="rId7" Type="http://schemas.openxmlformats.org/officeDocument/2006/relationships/image" Target="../media/image9.png" /><Relationship Id="rId2" Type="http://schemas.openxmlformats.org/officeDocument/2006/relationships/image" Target="../media/image11.png" /><Relationship Id="rId1" Type="http://schemas.openxmlformats.org/officeDocument/2006/relationships/slideLayout" Target="../slideLayouts/slideLayout7.xml" /><Relationship Id="rId6" Type="http://schemas.openxmlformats.org/officeDocument/2006/relationships/image" Target="../media/image12.png" /><Relationship Id="rId5" Type="http://schemas.openxmlformats.org/officeDocument/2006/relationships/image" Target="../media/image5.png" /><Relationship Id="rId4" Type="http://schemas.openxmlformats.org/officeDocument/2006/relationships/image" Target="../media/image8.png" /><Relationship Id="rId9" Type="http://schemas.openxmlformats.org/officeDocument/2006/relationships/image" Target="../media/image10.png"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Imagen 1" descr="Logo URF-01.jpg"/>
          <p:cNvPicPr>
            <a:picLocks noChangeAspect="1"/>
          </p:cNvPicPr>
          <p:nvPr/>
        </p:nvPicPr>
        <p:blipFill rotWithShape="1">
          <a:blip r:embed="rId2">
            <a:extLst>
              <a:ext uri="{28A0092B-C50C-407E-A947-70E740481C1C}">
                <a14:useLocalDpi xmlns:a14="http://schemas.microsoft.com/office/drawing/2010/main" val="0"/>
              </a:ext>
            </a:extLst>
          </a:blip>
          <a:srcRect l="15751" t="32172" r="15751" b="32172"/>
          <a:stretch/>
        </p:blipFill>
        <p:spPr>
          <a:xfrm>
            <a:off x="1532371" y="1635575"/>
            <a:ext cx="6079258" cy="2445336"/>
          </a:xfrm>
          <a:prstGeom prst="rect">
            <a:avLst/>
          </a:prstGeom>
        </p:spPr>
      </p:pic>
      <p:pic>
        <p:nvPicPr>
          <p:cNvPr id="3" name="Imagen 2" descr="Logo-Gobierno-y-Minhacienda-Horizontal-0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7006" y="4523650"/>
            <a:ext cx="5769988" cy="434800"/>
          </a:xfrm>
          <a:prstGeom prst="rect">
            <a:avLst/>
          </a:prstGeom>
        </p:spPr>
      </p:pic>
    </p:spTree>
    <p:extLst>
      <p:ext uri="{BB962C8B-B14F-4D97-AF65-F5344CB8AC3E}">
        <p14:creationId xmlns:p14="http://schemas.microsoft.com/office/powerpoint/2010/main" val="2559538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556399" y="387062"/>
            <a:ext cx="6031203" cy="584775"/>
          </a:xfrm>
          <a:prstGeom prst="rect">
            <a:avLst/>
          </a:prstGeom>
          <a:noFill/>
        </p:spPr>
        <p:txBody>
          <a:bodyPr wrap="none" rtlCol="0">
            <a:spAutoFit/>
          </a:bodyPr>
          <a:lstStyle/>
          <a:p>
            <a:pPr algn="ctr"/>
            <a:r>
              <a:rPr lang="es-ES" sz="3200" dirty="0">
                <a:solidFill>
                  <a:srgbClr val="17498D"/>
                </a:solidFill>
                <a:latin typeface="Arial Black"/>
                <a:cs typeface="Arial Black"/>
              </a:rPr>
              <a:t>Proyecto de convergencia</a:t>
            </a:r>
          </a:p>
        </p:txBody>
      </p:sp>
      <p:sp>
        <p:nvSpPr>
          <p:cNvPr id="3" name="Marcador de contenido 3"/>
          <p:cNvSpPr txBox="1">
            <a:spLocks/>
          </p:cNvSpPr>
          <p:nvPr/>
        </p:nvSpPr>
        <p:spPr>
          <a:xfrm>
            <a:off x="779463" y="1120140"/>
            <a:ext cx="7633017" cy="4792144"/>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s-CO" sz="2400" b="1" dirty="0">
                <a:solidFill>
                  <a:schemeClr val="tx1">
                    <a:lumMod val="65000"/>
                    <a:lumOff val="35000"/>
                  </a:schemeClr>
                </a:solidFill>
                <a:latin typeface="Arial"/>
                <a:cs typeface="Arial"/>
              </a:rPr>
              <a:t>Contenido:</a:t>
            </a: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r>
              <a:rPr lang="es-CO" sz="1800" b="1" dirty="0">
                <a:solidFill>
                  <a:schemeClr val="tx1">
                    <a:lumMod val="65000"/>
                    <a:lumOff val="35000"/>
                  </a:schemeClr>
                </a:solidFill>
                <a:latin typeface="Arial"/>
                <a:cs typeface="Arial"/>
              </a:rPr>
              <a:t>Ajustes a las definiciones de capital: </a:t>
            </a:r>
          </a:p>
          <a:p>
            <a:pPr marL="0" indent="0" algn="just">
              <a:buFont typeface="Arial"/>
              <a:buNone/>
            </a:pPr>
            <a:endParaRPr lang="es-CO" sz="1800" b="1" dirty="0">
              <a:solidFill>
                <a:schemeClr val="tx1">
                  <a:lumMod val="65000"/>
                  <a:lumOff val="35000"/>
                </a:schemeClr>
              </a:solidFill>
              <a:latin typeface="Arial"/>
              <a:cs typeface="Arial"/>
            </a:endParaRPr>
          </a:p>
          <a:p>
            <a:pPr algn="just"/>
            <a:r>
              <a:rPr lang="es-CO" sz="1800" dirty="0">
                <a:solidFill>
                  <a:schemeClr val="tx1">
                    <a:lumMod val="65000"/>
                    <a:lumOff val="35000"/>
                  </a:schemeClr>
                </a:solidFill>
                <a:latin typeface="Arial"/>
                <a:cs typeface="Arial"/>
              </a:rPr>
              <a:t>Reconocimiento en el PBO de utilidades, reservas y otros resultados integrales (ORI).</a:t>
            </a:r>
          </a:p>
          <a:p>
            <a:pPr algn="just"/>
            <a:r>
              <a:rPr lang="es-CO" sz="1800" dirty="0">
                <a:solidFill>
                  <a:schemeClr val="tx1">
                    <a:lumMod val="65000"/>
                    <a:lumOff val="35000"/>
                  </a:schemeClr>
                </a:solidFill>
                <a:latin typeface="Arial"/>
                <a:cs typeface="Arial"/>
              </a:rPr>
              <a:t>Deducción completa de activos intangibles y pasivos pensionales.</a:t>
            </a:r>
          </a:p>
          <a:p>
            <a:pPr algn="just"/>
            <a:endParaRPr lang="es-CO" sz="1800" dirty="0">
              <a:solidFill>
                <a:schemeClr val="tx1">
                  <a:lumMod val="65000"/>
                  <a:lumOff val="35000"/>
                </a:schemeClr>
              </a:solidFill>
              <a:latin typeface="Arial"/>
              <a:cs typeface="Arial"/>
            </a:endParaRPr>
          </a:p>
          <a:p>
            <a:pPr marL="0" indent="0" algn="just">
              <a:buNone/>
            </a:pPr>
            <a:r>
              <a:rPr lang="es-CO" sz="1800" b="1" dirty="0">
                <a:solidFill>
                  <a:schemeClr val="tx1">
                    <a:lumMod val="65000"/>
                    <a:lumOff val="35000"/>
                  </a:schemeClr>
                </a:solidFill>
                <a:latin typeface="Arial"/>
                <a:cs typeface="Arial"/>
              </a:rPr>
              <a:t>Ajustes para instrumentos híbridos:</a:t>
            </a:r>
          </a:p>
          <a:p>
            <a:pPr marL="0" indent="0" algn="just">
              <a:buNone/>
            </a:pPr>
            <a:endParaRPr lang="es-CO" sz="1800" b="1" dirty="0">
              <a:solidFill>
                <a:schemeClr val="tx1">
                  <a:lumMod val="65000"/>
                  <a:lumOff val="35000"/>
                </a:schemeClr>
              </a:solidFill>
              <a:latin typeface="Arial"/>
              <a:cs typeface="Arial"/>
            </a:endParaRPr>
          </a:p>
          <a:p>
            <a:pPr algn="just"/>
            <a:r>
              <a:rPr lang="es-CO" sz="1800" dirty="0">
                <a:solidFill>
                  <a:schemeClr val="tx1">
                    <a:lumMod val="65000"/>
                    <a:lumOff val="35000"/>
                  </a:schemeClr>
                </a:solidFill>
                <a:latin typeface="Arial"/>
                <a:cs typeface="Arial"/>
              </a:rPr>
              <a:t>Cláusula de terminación anticipada por eventos regulatorios y tributarios. </a:t>
            </a:r>
          </a:p>
          <a:p>
            <a:pPr algn="just"/>
            <a:r>
              <a:rPr lang="es-CO" sz="1800" dirty="0">
                <a:solidFill>
                  <a:schemeClr val="tx1">
                    <a:lumMod val="65000"/>
                    <a:lumOff val="35000"/>
                  </a:schemeClr>
                </a:solidFill>
                <a:latin typeface="Arial"/>
                <a:cs typeface="Arial"/>
              </a:rPr>
              <a:t>Excepción al reemplazo en caso de “</a:t>
            </a:r>
            <a:r>
              <a:rPr lang="es-CO" sz="1800" dirty="0" err="1">
                <a:solidFill>
                  <a:schemeClr val="tx1">
                    <a:lumMod val="65000"/>
                    <a:lumOff val="35000"/>
                  </a:schemeClr>
                </a:solidFill>
                <a:latin typeface="Arial"/>
                <a:cs typeface="Arial"/>
              </a:rPr>
              <a:t>sobrecapitalización</a:t>
            </a:r>
            <a:r>
              <a:rPr lang="es-CO" sz="1800" dirty="0">
                <a:solidFill>
                  <a:schemeClr val="tx1">
                    <a:lumMod val="65000"/>
                    <a:lumOff val="35000"/>
                  </a:schemeClr>
                </a:solidFill>
                <a:latin typeface="Arial"/>
                <a:cs typeface="Arial"/>
              </a:rPr>
              <a:t>”.</a:t>
            </a:r>
          </a:p>
          <a:p>
            <a:pPr marL="0" indent="0" algn="just">
              <a:buFont typeface="Arial"/>
              <a:buNone/>
            </a:pPr>
            <a:endParaRPr lang="es-CO" sz="1800"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p:txBody>
      </p:sp>
    </p:spTree>
    <p:extLst>
      <p:ext uri="{BB962C8B-B14F-4D97-AF65-F5344CB8AC3E}">
        <p14:creationId xmlns:p14="http://schemas.microsoft.com/office/powerpoint/2010/main" val="4199515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556399" y="387062"/>
            <a:ext cx="6031203" cy="584775"/>
          </a:xfrm>
          <a:prstGeom prst="rect">
            <a:avLst/>
          </a:prstGeom>
          <a:noFill/>
        </p:spPr>
        <p:txBody>
          <a:bodyPr wrap="none" rtlCol="0">
            <a:spAutoFit/>
          </a:bodyPr>
          <a:lstStyle/>
          <a:p>
            <a:pPr algn="ctr"/>
            <a:r>
              <a:rPr lang="es-ES" sz="3200" dirty="0">
                <a:solidFill>
                  <a:srgbClr val="17498D"/>
                </a:solidFill>
                <a:latin typeface="Arial Black"/>
                <a:cs typeface="Arial Black"/>
              </a:rPr>
              <a:t>Proyecto de convergencia</a:t>
            </a:r>
          </a:p>
        </p:txBody>
      </p:sp>
      <p:sp>
        <p:nvSpPr>
          <p:cNvPr id="3" name="Marcador de contenido 3"/>
          <p:cNvSpPr txBox="1">
            <a:spLocks/>
          </p:cNvSpPr>
          <p:nvPr/>
        </p:nvSpPr>
        <p:spPr>
          <a:xfrm>
            <a:off x="779463" y="1120140"/>
            <a:ext cx="7633017" cy="4792144"/>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es-CO" sz="2400" b="1" dirty="0">
                <a:solidFill>
                  <a:schemeClr val="tx1">
                    <a:lumMod val="65000"/>
                    <a:lumOff val="35000"/>
                  </a:schemeClr>
                </a:solidFill>
                <a:latin typeface="Arial"/>
                <a:cs typeface="Arial"/>
              </a:rPr>
              <a:t>Contenido:</a:t>
            </a: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p:txBody>
      </p:sp>
      <p:sp>
        <p:nvSpPr>
          <p:cNvPr id="5" name="Rectángulo redondeado 4"/>
          <p:cNvSpPr/>
          <p:nvPr/>
        </p:nvSpPr>
        <p:spPr>
          <a:xfrm>
            <a:off x="4659769" y="1819287"/>
            <a:ext cx="3700006" cy="3912586"/>
          </a:xfrm>
          <a:prstGeom prst="roundRect">
            <a:avLst>
              <a:gd name="adj" fmla="val 0"/>
            </a:avLst>
          </a:prstGeom>
          <a:solidFill>
            <a:srgbClr val="6ACF5D">
              <a:alpha val="30000"/>
            </a:srgb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lumMod val="75000"/>
                    <a:lumOff val="25000"/>
                  </a:schemeClr>
                </a:solidFill>
                <a:latin typeface="Arial Black"/>
                <a:cs typeface="Arial Black"/>
              </a:rPr>
              <a:t>Colchón para entidades</a:t>
            </a:r>
            <a:br>
              <a:rPr lang="es-ES" b="1" dirty="0">
                <a:solidFill>
                  <a:schemeClr val="tx1">
                    <a:lumMod val="75000"/>
                    <a:lumOff val="25000"/>
                  </a:schemeClr>
                </a:solidFill>
                <a:latin typeface="Arial Black"/>
                <a:cs typeface="Arial Black"/>
              </a:rPr>
            </a:br>
            <a:r>
              <a:rPr lang="es-ES" b="1" dirty="0">
                <a:solidFill>
                  <a:schemeClr val="tx1">
                    <a:lumMod val="75000"/>
                    <a:lumOff val="25000"/>
                  </a:schemeClr>
                </a:solidFill>
                <a:latin typeface="Arial Black"/>
                <a:cs typeface="Arial Black"/>
              </a:rPr>
              <a:t>con importancia</a:t>
            </a:r>
            <a:br>
              <a:rPr lang="es-ES" b="1" dirty="0">
                <a:solidFill>
                  <a:schemeClr val="tx1">
                    <a:lumMod val="75000"/>
                    <a:lumOff val="25000"/>
                  </a:schemeClr>
                </a:solidFill>
                <a:latin typeface="Arial Black"/>
                <a:cs typeface="Arial Black"/>
              </a:rPr>
            </a:br>
            <a:r>
              <a:rPr lang="es-ES" b="1" dirty="0">
                <a:solidFill>
                  <a:schemeClr val="tx1">
                    <a:lumMod val="75000"/>
                    <a:lumOff val="25000"/>
                  </a:schemeClr>
                </a:solidFill>
                <a:latin typeface="Arial Black"/>
                <a:cs typeface="Arial Black"/>
              </a:rPr>
              <a:t>sistémica local</a:t>
            </a:r>
          </a:p>
          <a:p>
            <a:endParaRPr lang="es-ES" b="1" dirty="0">
              <a:solidFill>
                <a:schemeClr val="tx1">
                  <a:lumMod val="75000"/>
                  <a:lumOff val="25000"/>
                </a:schemeClr>
              </a:solidFill>
              <a:latin typeface="Arial Narrow" panose="020B0606020202030204" pitchFamily="34" charset="0"/>
              <a:cs typeface="Arial" panose="020B0604020202020204" pitchFamily="34" charset="0"/>
            </a:endParaRPr>
          </a:p>
          <a:p>
            <a:r>
              <a:rPr lang="es-ES" sz="1600" dirty="0">
                <a:solidFill>
                  <a:schemeClr val="tx1">
                    <a:lumMod val="75000"/>
                    <a:lumOff val="25000"/>
                  </a:schemeClr>
                </a:solidFill>
                <a:latin typeface="Arial Narrow" panose="020B0606020202030204" pitchFamily="34" charset="0"/>
                <a:cs typeface="Arial" panose="020B0604020202020204" pitchFamily="34" charset="0"/>
              </a:rPr>
              <a:t>Las autoridades locales deben implementar una metodología para determinar la importancia sistémica local de sus entidades, así como la magnitud del requisito de CET1 adicional que les aplicará. </a:t>
            </a:r>
          </a:p>
          <a:p>
            <a:endParaRPr lang="es-ES" sz="1600" dirty="0">
              <a:solidFill>
                <a:schemeClr val="tx1">
                  <a:lumMod val="75000"/>
                  <a:lumOff val="25000"/>
                </a:schemeClr>
              </a:solidFill>
              <a:latin typeface="Arial Narrow" panose="020B0606020202030204" pitchFamily="34" charset="0"/>
              <a:cs typeface="Arial" panose="020B0604020202020204" pitchFamily="34" charset="0"/>
            </a:endParaRPr>
          </a:p>
          <a:p>
            <a:r>
              <a:rPr lang="es-ES" sz="1600" dirty="0">
                <a:solidFill>
                  <a:schemeClr val="tx1">
                    <a:lumMod val="75000"/>
                    <a:lumOff val="25000"/>
                  </a:schemeClr>
                </a:solidFill>
                <a:latin typeface="Arial Narrow" panose="020B0606020202030204" pitchFamily="34" charset="0"/>
                <a:cs typeface="Arial" panose="020B0604020202020204" pitchFamily="34" charset="0"/>
              </a:rPr>
              <a:t>A manera de referencia, se observa que Argentina, Canadá, Australia y China han fijado 1% de los APNR.</a:t>
            </a:r>
          </a:p>
        </p:txBody>
      </p:sp>
      <p:sp>
        <p:nvSpPr>
          <p:cNvPr id="6" name="Rectángulo redondeado 5"/>
          <p:cNvSpPr/>
          <p:nvPr/>
        </p:nvSpPr>
        <p:spPr>
          <a:xfrm>
            <a:off x="779463" y="1819286"/>
            <a:ext cx="3722908" cy="3912586"/>
          </a:xfrm>
          <a:prstGeom prst="roundRect">
            <a:avLst>
              <a:gd name="adj" fmla="val 0"/>
            </a:avLst>
          </a:prstGeom>
          <a:solidFill>
            <a:schemeClr val="tx2">
              <a:lumMod val="60000"/>
              <a:lumOff val="40000"/>
              <a:alpha val="3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s-ES" b="1" dirty="0">
                <a:solidFill>
                  <a:schemeClr val="tx1">
                    <a:lumMod val="75000"/>
                    <a:lumOff val="25000"/>
                  </a:schemeClr>
                </a:solidFill>
                <a:latin typeface="Arial Black"/>
                <a:cs typeface="Arial Black"/>
              </a:rPr>
              <a:t>Colchón de conservación</a:t>
            </a:r>
          </a:p>
          <a:p>
            <a:pPr lvl="0"/>
            <a:endParaRPr lang="es-ES" sz="1600" b="1" dirty="0">
              <a:solidFill>
                <a:schemeClr val="tx1">
                  <a:lumMod val="75000"/>
                  <a:lumOff val="25000"/>
                </a:schemeClr>
              </a:solidFill>
              <a:latin typeface="Arial Narrow" panose="020B0606020202030204" pitchFamily="34" charset="0"/>
              <a:cs typeface="Arial" panose="020B0604020202020204" pitchFamily="34" charset="0"/>
            </a:endParaRPr>
          </a:p>
          <a:p>
            <a:pPr lvl="0"/>
            <a:r>
              <a:rPr lang="es-ES" sz="1600" dirty="0">
                <a:solidFill>
                  <a:schemeClr val="tx1">
                    <a:lumMod val="75000"/>
                    <a:lumOff val="25000"/>
                  </a:schemeClr>
                </a:solidFill>
                <a:latin typeface="Arial Narrow" panose="020B0606020202030204" pitchFamily="34" charset="0"/>
                <a:cs typeface="Arial" panose="020B0604020202020204" pitchFamily="34" charset="0"/>
              </a:rPr>
              <a:t>Constituido por el capital de la más alta calidad (</a:t>
            </a:r>
            <a:r>
              <a:rPr lang="es-ES" sz="1600" i="1" dirty="0" err="1">
                <a:solidFill>
                  <a:schemeClr val="tx1">
                    <a:lumMod val="75000"/>
                    <a:lumOff val="25000"/>
                  </a:schemeClr>
                </a:solidFill>
                <a:latin typeface="Arial Narrow" panose="020B0606020202030204" pitchFamily="34" charset="0"/>
                <a:cs typeface="Arial" panose="020B0604020202020204" pitchFamily="34" charset="0"/>
              </a:rPr>
              <a:t>Common</a:t>
            </a:r>
            <a:r>
              <a:rPr lang="es-ES" sz="1600" i="1" dirty="0">
                <a:solidFill>
                  <a:schemeClr val="tx1">
                    <a:lumMod val="75000"/>
                    <a:lumOff val="25000"/>
                  </a:schemeClr>
                </a:solidFill>
                <a:latin typeface="Arial Narrow" panose="020B0606020202030204" pitchFamily="34" charset="0"/>
                <a:cs typeface="Arial" panose="020B0604020202020204" pitchFamily="34" charset="0"/>
              </a:rPr>
              <a:t> </a:t>
            </a:r>
            <a:r>
              <a:rPr lang="es-ES" sz="1600" i="1" dirty="0" err="1">
                <a:solidFill>
                  <a:schemeClr val="tx1">
                    <a:lumMod val="75000"/>
                    <a:lumOff val="25000"/>
                  </a:schemeClr>
                </a:solidFill>
                <a:latin typeface="Arial Narrow" panose="020B0606020202030204" pitchFamily="34" charset="0"/>
                <a:cs typeface="Arial" panose="020B0604020202020204" pitchFamily="34" charset="0"/>
              </a:rPr>
              <a:t>Equity</a:t>
            </a:r>
            <a:r>
              <a:rPr lang="es-ES" sz="1600" i="1" dirty="0">
                <a:solidFill>
                  <a:schemeClr val="tx1">
                    <a:lumMod val="75000"/>
                    <a:lumOff val="25000"/>
                  </a:schemeClr>
                </a:solidFill>
                <a:latin typeface="Arial Narrow" panose="020B0606020202030204" pitchFamily="34" charset="0"/>
                <a:cs typeface="Arial" panose="020B0604020202020204" pitchFamily="34" charset="0"/>
              </a:rPr>
              <a:t> </a:t>
            </a:r>
            <a:r>
              <a:rPr lang="es-ES" sz="1600" i="1" dirty="0" err="1">
                <a:solidFill>
                  <a:schemeClr val="tx1">
                    <a:lumMod val="75000"/>
                    <a:lumOff val="25000"/>
                  </a:schemeClr>
                </a:solidFill>
                <a:latin typeface="Arial Narrow" panose="020B0606020202030204" pitchFamily="34" charset="0"/>
                <a:cs typeface="Arial" panose="020B0604020202020204" pitchFamily="34" charset="0"/>
              </a:rPr>
              <a:t>Tier</a:t>
            </a:r>
            <a:r>
              <a:rPr lang="es-ES" sz="1600" dirty="0">
                <a:solidFill>
                  <a:schemeClr val="tx1">
                    <a:lumMod val="75000"/>
                    <a:lumOff val="25000"/>
                  </a:schemeClr>
                </a:solidFill>
                <a:latin typeface="Arial Narrow" panose="020B0606020202030204" pitchFamily="34" charset="0"/>
                <a:cs typeface="Arial" panose="020B0604020202020204" pitchFamily="34" charset="0"/>
              </a:rPr>
              <a:t> 1 - CET 1) por un 2.5% de APNR, adicional al mínimo regulatorio. </a:t>
            </a:r>
          </a:p>
          <a:p>
            <a:pPr lvl="0"/>
            <a:endParaRPr lang="es-ES" sz="1600" dirty="0">
              <a:solidFill>
                <a:schemeClr val="tx1">
                  <a:lumMod val="75000"/>
                  <a:lumOff val="25000"/>
                </a:schemeClr>
              </a:solidFill>
              <a:latin typeface="Arial Narrow" panose="020B0606020202030204" pitchFamily="34" charset="0"/>
              <a:cs typeface="Arial" panose="020B0604020202020204" pitchFamily="34" charset="0"/>
            </a:endParaRPr>
          </a:p>
          <a:p>
            <a:pPr lvl="0"/>
            <a:r>
              <a:rPr lang="es-ES" sz="1600" dirty="0">
                <a:solidFill>
                  <a:schemeClr val="tx1">
                    <a:lumMod val="75000"/>
                    <a:lumOff val="25000"/>
                  </a:schemeClr>
                </a:solidFill>
                <a:latin typeface="Arial Narrow" panose="020B0606020202030204" pitchFamily="34" charset="0"/>
                <a:cs typeface="Arial" panose="020B0604020202020204" pitchFamily="34" charset="0"/>
              </a:rPr>
              <a:t>Si no se cuenta con este colchón:</a:t>
            </a:r>
          </a:p>
          <a:p>
            <a:pPr marL="274638" lvl="0" indent="-285750">
              <a:buFont typeface="Arial" panose="020B0604020202020204" pitchFamily="34" charset="0"/>
              <a:buChar char="•"/>
            </a:pPr>
            <a:r>
              <a:rPr lang="es-ES" sz="1600" dirty="0">
                <a:solidFill>
                  <a:schemeClr val="tx1">
                    <a:lumMod val="75000"/>
                    <a:lumOff val="25000"/>
                  </a:schemeClr>
                </a:solidFill>
                <a:latin typeface="Arial Narrow" panose="020B0606020202030204" pitchFamily="34" charset="0"/>
                <a:cs typeface="Arial" panose="020B0604020202020204" pitchFamily="34" charset="0"/>
              </a:rPr>
              <a:t>Aplicarán restricciones de distribución de dividendos, recompra de acciones y bonificaciones.</a:t>
            </a:r>
          </a:p>
          <a:p>
            <a:pPr marL="274638" lvl="0" indent="-285750">
              <a:buFont typeface="Arial" panose="020B0604020202020204" pitchFamily="34" charset="0"/>
              <a:buChar char="•"/>
            </a:pPr>
            <a:r>
              <a:rPr lang="es-ES" sz="1600" dirty="0">
                <a:solidFill>
                  <a:schemeClr val="tx1">
                    <a:lumMod val="75000"/>
                    <a:lumOff val="25000"/>
                  </a:schemeClr>
                </a:solidFill>
                <a:latin typeface="Arial Narrow" panose="020B0606020202030204" pitchFamily="34" charset="0"/>
                <a:cs typeface="Arial" panose="020B0604020202020204" pitchFamily="34" charset="0"/>
              </a:rPr>
              <a:t>Discrecionalidad de supervisores de imponer límites adicionales.</a:t>
            </a:r>
            <a:endParaRPr lang="es-CO" sz="1600" dirty="0">
              <a:solidFill>
                <a:schemeClr val="tx1">
                  <a:lumMod val="75000"/>
                  <a:lumOff val="25000"/>
                </a:schemeClr>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035259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556399" y="387062"/>
            <a:ext cx="6031203" cy="584775"/>
          </a:xfrm>
          <a:prstGeom prst="rect">
            <a:avLst/>
          </a:prstGeom>
          <a:noFill/>
        </p:spPr>
        <p:txBody>
          <a:bodyPr wrap="none" rtlCol="0">
            <a:spAutoFit/>
          </a:bodyPr>
          <a:lstStyle/>
          <a:p>
            <a:pPr algn="ctr"/>
            <a:r>
              <a:rPr lang="es-ES" sz="3200" dirty="0">
                <a:solidFill>
                  <a:srgbClr val="17498D"/>
                </a:solidFill>
                <a:latin typeface="Arial Black"/>
                <a:cs typeface="Arial Black"/>
              </a:rPr>
              <a:t>Proyecto de convergencia</a:t>
            </a:r>
          </a:p>
        </p:txBody>
      </p:sp>
      <p:sp>
        <p:nvSpPr>
          <p:cNvPr id="3" name="Marcador de contenido 3"/>
          <p:cNvSpPr txBox="1">
            <a:spLocks/>
          </p:cNvSpPr>
          <p:nvPr/>
        </p:nvSpPr>
        <p:spPr>
          <a:xfrm>
            <a:off x="779463" y="1476832"/>
            <a:ext cx="7633017" cy="4435451"/>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s-CO" sz="2400" b="1" dirty="0">
                <a:solidFill>
                  <a:schemeClr val="tx1">
                    <a:lumMod val="65000"/>
                    <a:lumOff val="35000"/>
                  </a:schemeClr>
                </a:solidFill>
                <a:latin typeface="Arial"/>
                <a:cs typeface="Arial"/>
              </a:rPr>
              <a:t>Contenido:</a:t>
            </a: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None/>
            </a:pPr>
            <a:r>
              <a:rPr lang="es-CO" sz="1800" b="1" dirty="0">
                <a:solidFill>
                  <a:schemeClr val="tx1">
                    <a:lumMod val="65000"/>
                    <a:lumOff val="35000"/>
                  </a:schemeClr>
                </a:solidFill>
                <a:latin typeface="Arial"/>
                <a:cs typeface="Arial"/>
              </a:rPr>
              <a:t>Solvencia básica adicional: </a:t>
            </a:r>
            <a:r>
              <a:rPr lang="es-CO" sz="1800" dirty="0">
                <a:solidFill>
                  <a:schemeClr val="tx1">
                    <a:lumMod val="65000"/>
                    <a:lumOff val="35000"/>
                  </a:schemeClr>
                </a:solidFill>
                <a:latin typeface="Arial"/>
                <a:cs typeface="Arial"/>
              </a:rPr>
              <a:t>Con base en las instrucciones de Basilea III, </a:t>
            </a:r>
            <a:r>
              <a:rPr lang="es-CO" sz="1800">
                <a:solidFill>
                  <a:schemeClr val="tx1">
                    <a:lumMod val="65000"/>
                    <a:lumOff val="35000"/>
                  </a:schemeClr>
                </a:solidFill>
                <a:latin typeface="Arial"/>
                <a:cs typeface="Arial"/>
              </a:rPr>
              <a:t>se propon</a:t>
            </a:r>
            <a:r>
              <a:rPr lang="es-US" sz="1800">
                <a:solidFill>
                  <a:schemeClr val="tx1">
                    <a:lumMod val="65000"/>
                    <a:lumOff val="35000"/>
                  </a:schemeClr>
                </a:solidFill>
                <a:latin typeface="Arial"/>
                <a:cs typeface="Arial"/>
              </a:rPr>
              <a:t>drá</a:t>
            </a:r>
            <a:r>
              <a:rPr lang="es-CO" sz="1800">
                <a:solidFill>
                  <a:schemeClr val="tx1">
                    <a:lumMod val="65000"/>
                    <a:lumOff val="35000"/>
                  </a:schemeClr>
                </a:solidFill>
                <a:latin typeface="Arial"/>
                <a:cs typeface="Arial"/>
              </a:rPr>
              <a:t> </a:t>
            </a:r>
            <a:r>
              <a:rPr lang="es-CO" sz="1800" dirty="0">
                <a:solidFill>
                  <a:schemeClr val="tx1">
                    <a:lumMod val="65000"/>
                    <a:lumOff val="35000"/>
                  </a:schemeClr>
                </a:solidFill>
                <a:latin typeface="Arial"/>
                <a:cs typeface="Arial"/>
              </a:rPr>
              <a:t>implementar el límite a la relación de solvencia básica adicional de acuerdo con la siguiente fórmula.</a:t>
            </a:r>
          </a:p>
          <a:p>
            <a:pPr marL="0" indent="0" algn="just">
              <a:buFont typeface="Arial"/>
              <a:buNone/>
            </a:pPr>
            <a:endParaRPr lang="es-CO" sz="1800"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p:txBody>
      </p:sp>
      <mc:AlternateContent xmlns:mc="http://schemas.openxmlformats.org/markup-compatibility/2006" xmlns:a14="http://schemas.microsoft.com/office/drawing/2010/main">
        <mc:Choice Requires="a14">
          <p:sp>
            <p:nvSpPr>
              <p:cNvPr id="6" name="Proceso alternativo 5"/>
              <p:cNvSpPr/>
              <p:nvPr/>
            </p:nvSpPr>
            <p:spPr>
              <a:xfrm>
                <a:off x="3121047" y="3812180"/>
                <a:ext cx="2901905" cy="1169179"/>
              </a:xfrm>
              <a:prstGeom prst="flowChartAlternateProcess">
                <a:avLst/>
              </a:prstGeom>
              <a:solidFill>
                <a:schemeClr val="accent6">
                  <a:lumMod val="20000"/>
                  <a:lumOff val="80000"/>
                </a:schemeClr>
              </a:solidFill>
              <a:ln w="25400" cap="flat" cmpd="sng" algn="ctr">
                <a:solidFill>
                  <a:schemeClr val="accent6">
                    <a:lumMod val="50000"/>
                  </a:schemeClr>
                </a:solidFill>
                <a:prstDash val="solid"/>
              </a:ln>
              <a:effectLst/>
            </p:spPr>
            <p:txBody>
              <a:bodyPr rtlCol="0" anchor="ctr"/>
              <a:lstStyle/>
              <a:p>
                <a:pPr algn="ctr"/>
                <a14:m>
                  <m:oMathPara xmlns:m="http://schemas.openxmlformats.org/officeDocument/2006/math">
                    <m:oMathParaPr>
                      <m:jc m:val="centerGroup"/>
                    </m:oMathParaPr>
                    <m:oMath xmlns:m="http://schemas.openxmlformats.org/officeDocument/2006/math">
                      <m:f>
                        <m:fPr>
                          <m:ctrlPr>
                            <a:rPr lang="es-ES" sz="2000" i="1" kern="0" smtClean="0">
                              <a:solidFill>
                                <a:schemeClr val="tx1">
                                  <a:lumMod val="75000"/>
                                  <a:lumOff val="25000"/>
                                </a:schemeClr>
                              </a:solidFill>
                              <a:latin typeface="Cambria Math" panose="02040503050406030204" pitchFamily="18" charset="0"/>
                            </a:rPr>
                          </m:ctrlPr>
                        </m:fPr>
                        <m:num>
                          <m:r>
                            <a:rPr lang="es-CO" sz="2000" kern="0">
                              <a:solidFill>
                                <a:schemeClr val="tx1">
                                  <a:lumMod val="75000"/>
                                  <a:lumOff val="25000"/>
                                </a:schemeClr>
                              </a:solidFill>
                              <a:latin typeface="Cambria Math" panose="02040503050406030204" pitchFamily="18" charset="0"/>
                            </a:rPr>
                            <m:t>𝑃𝐵𝑂</m:t>
                          </m:r>
                          <m:r>
                            <a:rPr lang="es-CO" sz="2000" kern="0">
                              <a:solidFill>
                                <a:schemeClr val="tx1">
                                  <a:lumMod val="75000"/>
                                  <a:lumOff val="25000"/>
                                </a:schemeClr>
                              </a:solidFill>
                              <a:latin typeface="Cambria Math" panose="02040503050406030204" pitchFamily="18" charset="0"/>
                            </a:rPr>
                            <m:t>+</m:t>
                          </m:r>
                          <m:r>
                            <a:rPr lang="es-CO" sz="2000" kern="0">
                              <a:solidFill>
                                <a:schemeClr val="tx1">
                                  <a:lumMod val="75000"/>
                                  <a:lumOff val="25000"/>
                                </a:schemeClr>
                              </a:solidFill>
                              <a:latin typeface="Cambria Math" panose="02040503050406030204" pitchFamily="18" charset="0"/>
                            </a:rPr>
                            <m:t>𝑃𝐵𝐴</m:t>
                          </m:r>
                        </m:num>
                        <m:den>
                          <m:r>
                            <a:rPr lang="es-CO" sz="2000" kern="0">
                              <a:solidFill>
                                <a:schemeClr val="tx1">
                                  <a:lumMod val="75000"/>
                                  <a:lumOff val="25000"/>
                                </a:schemeClr>
                              </a:solidFill>
                              <a:latin typeface="Cambria Math" panose="02040503050406030204" pitchFamily="18" charset="0"/>
                            </a:rPr>
                            <m:t>𝐴𝑃𝑁𝑅</m:t>
                          </m:r>
                          <m:r>
                            <a:rPr lang="es-CO" sz="2000" kern="0">
                              <a:solidFill>
                                <a:schemeClr val="tx1">
                                  <a:lumMod val="75000"/>
                                  <a:lumOff val="25000"/>
                                </a:schemeClr>
                              </a:solidFill>
                              <a:latin typeface="Cambria Math" panose="02040503050406030204" pitchFamily="18" charset="0"/>
                            </a:rPr>
                            <m:t>+</m:t>
                          </m:r>
                          <m:r>
                            <a:rPr lang="es-CO" sz="2000" kern="0">
                              <a:solidFill>
                                <a:schemeClr val="tx1">
                                  <a:lumMod val="75000"/>
                                  <a:lumOff val="25000"/>
                                </a:schemeClr>
                              </a:solidFill>
                              <a:latin typeface="Cambria Math" panose="02040503050406030204" pitchFamily="18" charset="0"/>
                            </a:rPr>
                            <m:t>𝑉𝑎𝑅</m:t>
                          </m:r>
                        </m:den>
                      </m:f>
                      <m:r>
                        <a:rPr lang="es-ES" sz="2000" kern="0">
                          <a:solidFill>
                            <a:schemeClr val="tx1">
                              <a:lumMod val="75000"/>
                              <a:lumOff val="25000"/>
                            </a:schemeClr>
                          </a:solidFill>
                          <a:latin typeface="Cambria Math" panose="02040503050406030204" pitchFamily="18" charset="0"/>
                        </a:rPr>
                        <m:t>≥</m:t>
                      </m:r>
                      <m:r>
                        <a:rPr lang="es-CO" sz="2000" kern="0">
                          <a:solidFill>
                            <a:schemeClr val="tx1">
                              <a:lumMod val="75000"/>
                              <a:lumOff val="25000"/>
                            </a:schemeClr>
                          </a:solidFill>
                          <a:latin typeface="Cambria Math" panose="02040503050406030204" pitchFamily="18" charset="0"/>
                        </a:rPr>
                        <m:t>6%</m:t>
                      </m:r>
                    </m:oMath>
                  </m:oMathPara>
                </a14:m>
                <a:endParaRPr lang="es-ES" sz="2000" kern="0" dirty="0">
                  <a:solidFill>
                    <a:schemeClr val="tx1">
                      <a:lumMod val="75000"/>
                      <a:lumOff val="25000"/>
                    </a:schemeClr>
                  </a:solidFill>
                  <a:latin typeface="+mj-lt"/>
                </a:endParaRPr>
              </a:p>
            </p:txBody>
          </p:sp>
        </mc:Choice>
        <mc:Fallback xmlns="">
          <p:sp>
            <p:nvSpPr>
              <p:cNvPr id="6" name="Proceso alternativo 5"/>
              <p:cNvSpPr>
                <a:spLocks noRot="1" noChangeAspect="1" noMove="1" noResize="1" noEditPoints="1" noAdjustHandles="1" noChangeArrowheads="1" noChangeShapeType="1" noTextEdit="1"/>
              </p:cNvSpPr>
              <p:nvPr/>
            </p:nvSpPr>
            <p:spPr>
              <a:xfrm>
                <a:off x="3121047" y="3812180"/>
                <a:ext cx="2901905" cy="1169179"/>
              </a:xfrm>
              <a:prstGeom prst="flowChartAlternateProcess">
                <a:avLst/>
              </a:prstGeom>
              <a:blipFill rotWithShape="0">
                <a:blip r:embed="rId2"/>
                <a:stretch>
                  <a:fillRect/>
                </a:stretch>
              </a:blipFill>
              <a:ln w="25400" cap="flat" cmpd="sng" algn="ctr">
                <a:solidFill>
                  <a:schemeClr val="accent6">
                    <a:lumMod val="50000"/>
                  </a:schemeClr>
                </a:solidFill>
                <a:prstDash val="solid"/>
              </a:ln>
              <a:effectLst/>
            </p:spPr>
            <p:txBody>
              <a:bodyPr/>
              <a:lstStyle/>
              <a:p>
                <a:r>
                  <a:rPr lang="es-CO">
                    <a:noFill/>
                  </a:rPr>
                  <a:t> </a:t>
                </a:r>
              </a:p>
            </p:txBody>
          </p:sp>
        </mc:Fallback>
      </mc:AlternateContent>
    </p:spTree>
    <p:extLst>
      <p:ext uri="{BB962C8B-B14F-4D97-AF65-F5344CB8AC3E}">
        <p14:creationId xmlns:p14="http://schemas.microsoft.com/office/powerpoint/2010/main" val="1939043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556399" y="387062"/>
            <a:ext cx="6031203" cy="584775"/>
          </a:xfrm>
          <a:prstGeom prst="rect">
            <a:avLst/>
          </a:prstGeom>
          <a:noFill/>
        </p:spPr>
        <p:txBody>
          <a:bodyPr wrap="none" rtlCol="0">
            <a:spAutoFit/>
          </a:bodyPr>
          <a:lstStyle/>
          <a:p>
            <a:pPr algn="ctr"/>
            <a:r>
              <a:rPr lang="es-ES" sz="3200" dirty="0">
                <a:solidFill>
                  <a:srgbClr val="17498D"/>
                </a:solidFill>
                <a:latin typeface="Arial Black"/>
                <a:cs typeface="Arial Black"/>
              </a:rPr>
              <a:t>Proyecto de convergencia</a:t>
            </a:r>
          </a:p>
        </p:txBody>
      </p:sp>
      <p:sp>
        <p:nvSpPr>
          <p:cNvPr id="3" name="Marcador de contenido 3"/>
          <p:cNvSpPr txBox="1">
            <a:spLocks/>
          </p:cNvSpPr>
          <p:nvPr/>
        </p:nvSpPr>
        <p:spPr>
          <a:xfrm>
            <a:off x="779463" y="1176216"/>
            <a:ext cx="7633017" cy="447317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s-CO" sz="2400" b="1" dirty="0">
                <a:solidFill>
                  <a:schemeClr val="tx1">
                    <a:lumMod val="65000"/>
                    <a:lumOff val="35000"/>
                  </a:schemeClr>
                </a:solidFill>
                <a:latin typeface="Arial"/>
                <a:cs typeface="Arial"/>
              </a:rPr>
              <a:t>Contenido:</a:t>
            </a: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r>
              <a:rPr lang="es-CO" sz="1800" b="1" dirty="0">
                <a:solidFill>
                  <a:schemeClr val="tx1">
                    <a:lumMod val="65000"/>
                    <a:lumOff val="35000"/>
                  </a:schemeClr>
                </a:solidFill>
                <a:latin typeface="Arial"/>
                <a:cs typeface="Arial"/>
              </a:rPr>
              <a:t>Relación de apalancamiento: </a:t>
            </a:r>
            <a:r>
              <a:rPr lang="es-CO" sz="1800" dirty="0">
                <a:solidFill>
                  <a:schemeClr val="tx1">
                    <a:lumMod val="65000"/>
                    <a:lumOff val="35000"/>
                  </a:schemeClr>
                </a:solidFill>
                <a:latin typeface="Arial"/>
                <a:cs typeface="Arial"/>
              </a:rPr>
              <a:t>Basilea III recomienda la implementación de un límite al apalancamiento total de acuerdo con la siguiente fórmula.</a:t>
            </a: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None/>
            </a:pPr>
            <a:endParaRPr lang="es-ES" sz="1800" dirty="0">
              <a:latin typeface="Arial Narrow" panose="020B0606020202030204" pitchFamily="34" charset="0"/>
            </a:endParaRPr>
          </a:p>
          <a:p>
            <a:pPr marL="0" indent="0" algn="just">
              <a:buNone/>
            </a:pPr>
            <a:r>
              <a:rPr lang="es-ES" sz="1800" dirty="0">
                <a:solidFill>
                  <a:schemeClr val="tx1">
                    <a:lumMod val="65000"/>
                    <a:lumOff val="35000"/>
                  </a:schemeClr>
                </a:solidFill>
                <a:latin typeface="Arial"/>
                <a:cs typeface="Arial"/>
              </a:rPr>
              <a:t>La medida de exposición incluye todos los activos dentro y fuera de balance. A diferencia de la medición de riesgo de crédito, no utiliza ponderadores ni reconoce los mitigantes de crédito (garantías, colaterales, etc.).</a:t>
            </a:r>
          </a:p>
          <a:p>
            <a:pPr marL="0" indent="0" algn="just">
              <a:buFont typeface="Arial"/>
              <a:buNone/>
            </a:pPr>
            <a:endParaRPr lang="es-CO" sz="1800" b="1" dirty="0">
              <a:solidFill>
                <a:schemeClr val="tx1">
                  <a:lumMod val="65000"/>
                  <a:lumOff val="35000"/>
                </a:schemeClr>
              </a:solidFill>
              <a:latin typeface="Arial"/>
              <a:cs typeface="Arial"/>
            </a:endParaRPr>
          </a:p>
        </p:txBody>
      </p:sp>
      <mc:AlternateContent xmlns:mc="http://schemas.openxmlformats.org/markup-compatibility/2006" xmlns:a14="http://schemas.microsoft.com/office/drawing/2010/main">
        <mc:Choice Requires="a14">
          <p:sp>
            <p:nvSpPr>
              <p:cNvPr id="6" name="Proceso alternativo 5"/>
              <p:cNvSpPr/>
              <p:nvPr/>
            </p:nvSpPr>
            <p:spPr>
              <a:xfrm>
                <a:off x="2731771" y="2828215"/>
                <a:ext cx="4021040" cy="1169179"/>
              </a:xfrm>
              <a:prstGeom prst="flowChartAlternateProcess">
                <a:avLst/>
              </a:prstGeom>
              <a:solidFill>
                <a:schemeClr val="accent4">
                  <a:lumMod val="20000"/>
                  <a:lumOff val="80000"/>
                </a:schemeClr>
              </a:solidFill>
              <a:ln>
                <a:solidFill>
                  <a:schemeClr val="accent4">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s-ES" sz="2000" i="1">
                              <a:solidFill>
                                <a:schemeClr val="tx1">
                                  <a:lumMod val="75000"/>
                                  <a:lumOff val="25000"/>
                                </a:schemeClr>
                              </a:solidFill>
                              <a:latin typeface="Cambria Math" panose="02040503050406030204" pitchFamily="18" charset="0"/>
                            </a:rPr>
                          </m:ctrlPr>
                        </m:fPr>
                        <m:num>
                          <m:r>
                            <a:rPr lang="es-CO" sz="2000" i="1">
                              <a:solidFill>
                                <a:schemeClr val="tx1">
                                  <a:lumMod val="75000"/>
                                  <a:lumOff val="25000"/>
                                </a:schemeClr>
                              </a:solidFill>
                              <a:latin typeface="Cambria Math" panose="02040503050406030204" pitchFamily="18" charset="0"/>
                            </a:rPr>
                            <m:t>𝐶𝐸𝑇</m:t>
                          </m:r>
                          <m:r>
                            <a:rPr lang="es-CO" sz="2000" i="1">
                              <a:solidFill>
                                <a:schemeClr val="tx1">
                                  <a:lumMod val="75000"/>
                                  <a:lumOff val="25000"/>
                                </a:schemeClr>
                              </a:solidFill>
                              <a:latin typeface="Cambria Math" panose="02040503050406030204" pitchFamily="18" charset="0"/>
                            </a:rPr>
                            <m:t>1+</m:t>
                          </m:r>
                          <m:r>
                            <a:rPr lang="es-CO" sz="2000" i="1">
                              <a:solidFill>
                                <a:schemeClr val="tx1">
                                  <a:lumMod val="75000"/>
                                  <a:lumOff val="25000"/>
                                </a:schemeClr>
                              </a:solidFill>
                              <a:latin typeface="Cambria Math" panose="02040503050406030204" pitchFamily="18" charset="0"/>
                            </a:rPr>
                            <m:t>𝐴𝑇</m:t>
                          </m:r>
                          <m:r>
                            <a:rPr lang="es-CO" sz="2000" i="1">
                              <a:solidFill>
                                <a:schemeClr val="tx1">
                                  <a:lumMod val="75000"/>
                                  <a:lumOff val="25000"/>
                                </a:schemeClr>
                              </a:solidFill>
                              <a:latin typeface="Cambria Math" panose="02040503050406030204" pitchFamily="18" charset="0"/>
                            </a:rPr>
                            <m:t>1</m:t>
                          </m:r>
                        </m:num>
                        <m:den>
                          <m:r>
                            <a:rPr lang="es-CO" sz="2000" i="1">
                              <a:solidFill>
                                <a:schemeClr val="tx1">
                                  <a:lumMod val="75000"/>
                                  <a:lumOff val="25000"/>
                                </a:schemeClr>
                              </a:solidFill>
                              <a:latin typeface="Cambria Math" panose="02040503050406030204" pitchFamily="18" charset="0"/>
                            </a:rPr>
                            <m:t>𝑀𝑒𝑑𝑖𝑑𝑎</m:t>
                          </m:r>
                          <m:r>
                            <a:rPr lang="es-CO" sz="2000" i="1">
                              <a:solidFill>
                                <a:schemeClr val="tx1">
                                  <a:lumMod val="75000"/>
                                  <a:lumOff val="25000"/>
                                </a:schemeClr>
                              </a:solidFill>
                              <a:latin typeface="Cambria Math" panose="02040503050406030204" pitchFamily="18" charset="0"/>
                            </a:rPr>
                            <m:t> </m:t>
                          </m:r>
                          <m:r>
                            <a:rPr lang="es-CO" sz="2000" i="1">
                              <a:solidFill>
                                <a:schemeClr val="tx1">
                                  <a:lumMod val="75000"/>
                                  <a:lumOff val="25000"/>
                                </a:schemeClr>
                              </a:solidFill>
                              <a:latin typeface="Cambria Math" panose="02040503050406030204" pitchFamily="18" charset="0"/>
                            </a:rPr>
                            <m:t>𝑑𝑒</m:t>
                          </m:r>
                          <m:r>
                            <a:rPr lang="es-CO" sz="2000" i="1">
                              <a:solidFill>
                                <a:schemeClr val="tx1">
                                  <a:lumMod val="75000"/>
                                  <a:lumOff val="25000"/>
                                </a:schemeClr>
                              </a:solidFill>
                              <a:latin typeface="Cambria Math" panose="02040503050406030204" pitchFamily="18" charset="0"/>
                            </a:rPr>
                            <m:t> </m:t>
                          </m:r>
                          <m:r>
                            <a:rPr lang="es-CO" sz="2000" i="1">
                              <a:solidFill>
                                <a:schemeClr val="tx1">
                                  <a:lumMod val="75000"/>
                                  <a:lumOff val="25000"/>
                                </a:schemeClr>
                              </a:solidFill>
                              <a:latin typeface="Cambria Math" panose="02040503050406030204" pitchFamily="18" charset="0"/>
                            </a:rPr>
                            <m:t>𝑒𝑥𝑝𝑜𝑠𝑖𝑐𝑖</m:t>
                          </m:r>
                          <m:r>
                            <a:rPr lang="es-CO" sz="2000" i="1">
                              <a:solidFill>
                                <a:schemeClr val="tx1">
                                  <a:lumMod val="75000"/>
                                  <a:lumOff val="25000"/>
                                </a:schemeClr>
                              </a:solidFill>
                              <a:latin typeface="Cambria Math" panose="02040503050406030204" pitchFamily="18" charset="0"/>
                            </a:rPr>
                            <m:t>ó</m:t>
                          </m:r>
                          <m:r>
                            <a:rPr lang="es-CO" sz="2000" i="1">
                              <a:solidFill>
                                <a:schemeClr val="tx1">
                                  <a:lumMod val="75000"/>
                                  <a:lumOff val="25000"/>
                                </a:schemeClr>
                              </a:solidFill>
                              <a:latin typeface="Cambria Math" panose="02040503050406030204" pitchFamily="18" charset="0"/>
                            </a:rPr>
                            <m:t>𝑛</m:t>
                          </m:r>
                        </m:den>
                      </m:f>
                      <m:r>
                        <a:rPr lang="es-ES" sz="2000" i="1">
                          <a:solidFill>
                            <a:schemeClr val="tx1">
                              <a:lumMod val="75000"/>
                              <a:lumOff val="25000"/>
                            </a:schemeClr>
                          </a:solidFill>
                          <a:latin typeface="Cambria Math" panose="02040503050406030204" pitchFamily="18" charset="0"/>
                          <a:ea typeface="Cambria Math" panose="02040503050406030204" pitchFamily="18" charset="0"/>
                        </a:rPr>
                        <m:t>≥</m:t>
                      </m:r>
                      <m:r>
                        <a:rPr lang="es-CO" sz="2000" i="1">
                          <a:solidFill>
                            <a:schemeClr val="tx1">
                              <a:lumMod val="75000"/>
                              <a:lumOff val="25000"/>
                            </a:schemeClr>
                          </a:solidFill>
                          <a:latin typeface="Cambria Math" panose="02040503050406030204" pitchFamily="18" charset="0"/>
                          <a:ea typeface="Cambria Math" panose="02040503050406030204" pitchFamily="18" charset="0"/>
                        </a:rPr>
                        <m:t>3%</m:t>
                      </m:r>
                    </m:oMath>
                  </m:oMathPara>
                </a14:m>
                <a:endParaRPr lang="es-ES" sz="2000" kern="0" dirty="0">
                  <a:solidFill>
                    <a:schemeClr val="tx1">
                      <a:lumMod val="75000"/>
                      <a:lumOff val="25000"/>
                    </a:schemeClr>
                  </a:solidFill>
                  <a:latin typeface="+mj-lt"/>
                </a:endParaRPr>
              </a:p>
            </p:txBody>
          </p:sp>
        </mc:Choice>
        <mc:Fallback xmlns="">
          <p:sp>
            <p:nvSpPr>
              <p:cNvPr id="6" name="Proceso alternativo 5"/>
              <p:cNvSpPr>
                <a:spLocks noRot="1" noChangeAspect="1" noMove="1" noResize="1" noEditPoints="1" noAdjustHandles="1" noChangeArrowheads="1" noChangeShapeType="1" noTextEdit="1"/>
              </p:cNvSpPr>
              <p:nvPr/>
            </p:nvSpPr>
            <p:spPr>
              <a:xfrm>
                <a:off x="2731771" y="2828215"/>
                <a:ext cx="4021040" cy="1169179"/>
              </a:xfrm>
              <a:prstGeom prst="flowChartAlternateProcess">
                <a:avLst/>
              </a:prstGeom>
              <a:blipFill rotWithShape="0">
                <a:blip r:embed="rId2"/>
                <a:stretch>
                  <a:fillRect/>
                </a:stretch>
              </a:blipFill>
              <a:ln>
                <a:solidFill>
                  <a:schemeClr val="accent4">
                    <a:lumMod val="75000"/>
                  </a:schemeClr>
                </a:solidFill>
              </a:ln>
            </p:spPr>
            <p:txBody>
              <a:bodyPr/>
              <a:lstStyle/>
              <a:p>
                <a:r>
                  <a:rPr lang="es-CO">
                    <a:noFill/>
                  </a:rPr>
                  <a:t> </a:t>
                </a:r>
              </a:p>
            </p:txBody>
          </p:sp>
        </mc:Fallback>
      </mc:AlternateContent>
    </p:spTree>
    <p:extLst>
      <p:ext uri="{BB962C8B-B14F-4D97-AF65-F5344CB8AC3E}">
        <p14:creationId xmlns:p14="http://schemas.microsoft.com/office/powerpoint/2010/main" val="4227803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556399" y="387062"/>
            <a:ext cx="6031203" cy="584775"/>
          </a:xfrm>
          <a:prstGeom prst="rect">
            <a:avLst/>
          </a:prstGeom>
          <a:noFill/>
        </p:spPr>
        <p:txBody>
          <a:bodyPr wrap="none" rtlCol="0">
            <a:spAutoFit/>
          </a:bodyPr>
          <a:lstStyle/>
          <a:p>
            <a:pPr algn="ctr"/>
            <a:r>
              <a:rPr lang="es-ES" sz="3200" dirty="0">
                <a:solidFill>
                  <a:srgbClr val="17498D"/>
                </a:solidFill>
                <a:latin typeface="Arial Black"/>
                <a:cs typeface="Arial Black"/>
              </a:rPr>
              <a:t>Proyecto de convergencia</a:t>
            </a:r>
          </a:p>
        </p:txBody>
      </p:sp>
      <p:sp>
        <p:nvSpPr>
          <p:cNvPr id="3" name="Marcador de contenido 3"/>
          <p:cNvSpPr txBox="1">
            <a:spLocks/>
          </p:cNvSpPr>
          <p:nvPr/>
        </p:nvSpPr>
        <p:spPr>
          <a:xfrm>
            <a:off x="779463" y="1176216"/>
            <a:ext cx="7633017" cy="447317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s-CO" sz="2400" b="1" dirty="0">
                <a:solidFill>
                  <a:schemeClr val="tx1">
                    <a:lumMod val="65000"/>
                    <a:lumOff val="35000"/>
                  </a:schemeClr>
                </a:solidFill>
                <a:latin typeface="Arial"/>
                <a:cs typeface="Arial"/>
              </a:rPr>
              <a:t>Contenido:</a:t>
            </a: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None/>
            </a:pPr>
            <a:r>
              <a:rPr lang="es-CO" sz="1800" b="1" dirty="0">
                <a:solidFill>
                  <a:schemeClr val="tx1">
                    <a:lumMod val="65000"/>
                    <a:lumOff val="35000"/>
                  </a:schemeClr>
                </a:solidFill>
                <a:latin typeface="Arial"/>
                <a:cs typeface="Arial"/>
              </a:rPr>
              <a:t>Método estándar de riesgo de crédito: </a:t>
            </a:r>
            <a:r>
              <a:rPr lang="es-CO" sz="1800" dirty="0">
                <a:solidFill>
                  <a:schemeClr val="tx1">
                    <a:lumMod val="65000"/>
                    <a:lumOff val="35000"/>
                  </a:schemeClr>
                </a:solidFill>
                <a:latin typeface="Arial"/>
                <a:cs typeface="Arial"/>
              </a:rPr>
              <a:t>La metodología propuesta en Basilea III</a:t>
            </a:r>
            <a:r>
              <a:rPr lang="es-CO" sz="1800" b="1" dirty="0">
                <a:solidFill>
                  <a:schemeClr val="tx1">
                    <a:lumMod val="65000"/>
                    <a:lumOff val="35000"/>
                  </a:schemeClr>
                </a:solidFill>
                <a:latin typeface="Arial"/>
                <a:cs typeface="Arial"/>
              </a:rPr>
              <a:t> </a:t>
            </a:r>
            <a:r>
              <a:rPr lang="es-CO" sz="1800" dirty="0">
                <a:solidFill>
                  <a:schemeClr val="tx1">
                    <a:lumMod val="65000"/>
                    <a:lumOff val="35000"/>
                  </a:schemeClr>
                </a:solidFill>
                <a:latin typeface="Arial"/>
                <a:cs typeface="Arial"/>
              </a:rPr>
              <a:t>se diferencia de la utilizada en Colombia (Basilea I) en tres aspectos principales:</a:t>
            </a:r>
          </a:p>
          <a:p>
            <a:pPr marL="0" indent="0" algn="just">
              <a:buNone/>
            </a:pPr>
            <a:endParaRPr lang="es-CO" sz="1800" dirty="0">
              <a:solidFill>
                <a:schemeClr val="tx1">
                  <a:lumMod val="65000"/>
                  <a:lumOff val="35000"/>
                </a:schemeClr>
              </a:solidFill>
              <a:latin typeface="Arial"/>
              <a:cs typeface="Arial"/>
            </a:endParaRPr>
          </a:p>
          <a:p>
            <a:pPr marL="285750" indent="-285750" algn="just">
              <a:buFont typeface="Arial" panose="020B0604020202020204" pitchFamily="34" charset="0"/>
              <a:buChar char="•"/>
            </a:pPr>
            <a:r>
              <a:rPr lang="es-CO" sz="1800" dirty="0">
                <a:solidFill>
                  <a:schemeClr val="tx1">
                    <a:lumMod val="65000"/>
                    <a:lumOff val="35000"/>
                  </a:schemeClr>
                </a:solidFill>
                <a:latin typeface="Arial"/>
                <a:cs typeface="Arial"/>
              </a:rPr>
              <a:t>Clasificación más completa de contrapartes y exposiciones: Permite una mayor sensibilidad al riesgo propio de cada operación.</a:t>
            </a:r>
          </a:p>
          <a:p>
            <a:pPr marL="285750" indent="-285750" algn="just">
              <a:buFont typeface="Arial" panose="020B0604020202020204" pitchFamily="34" charset="0"/>
              <a:buChar char="•"/>
            </a:pPr>
            <a:endParaRPr lang="es-CO" sz="1800" dirty="0">
              <a:solidFill>
                <a:schemeClr val="tx1">
                  <a:lumMod val="65000"/>
                  <a:lumOff val="35000"/>
                </a:schemeClr>
              </a:solidFill>
              <a:latin typeface="Arial"/>
              <a:cs typeface="Arial"/>
            </a:endParaRPr>
          </a:p>
          <a:p>
            <a:pPr marL="285750" indent="-285750" algn="just">
              <a:buFont typeface="Arial" panose="020B0604020202020204" pitchFamily="34" charset="0"/>
              <a:buChar char="•"/>
            </a:pPr>
            <a:r>
              <a:rPr lang="es-CO" sz="1800" dirty="0">
                <a:solidFill>
                  <a:schemeClr val="tx1">
                    <a:lumMod val="65000"/>
                    <a:lumOff val="35000"/>
                  </a:schemeClr>
                </a:solidFill>
                <a:latin typeface="Arial"/>
                <a:cs typeface="Arial"/>
              </a:rPr>
              <a:t>Reconocimiento de técnicas de mitigación, ej. garantías, </a:t>
            </a:r>
            <a:r>
              <a:rPr lang="es-CO" sz="1800" dirty="0" err="1">
                <a:solidFill>
                  <a:schemeClr val="tx1">
                    <a:lumMod val="65000"/>
                    <a:lumOff val="35000"/>
                  </a:schemeClr>
                </a:solidFill>
                <a:latin typeface="Arial"/>
                <a:cs typeface="Arial"/>
              </a:rPr>
              <a:t>neteos</a:t>
            </a:r>
            <a:r>
              <a:rPr lang="es-CO" sz="1800" dirty="0">
                <a:solidFill>
                  <a:schemeClr val="tx1">
                    <a:lumMod val="65000"/>
                    <a:lumOff val="35000"/>
                  </a:schemeClr>
                </a:solidFill>
                <a:latin typeface="Arial"/>
                <a:cs typeface="Arial"/>
              </a:rPr>
              <a:t>.</a:t>
            </a:r>
          </a:p>
          <a:p>
            <a:pPr marL="285750" indent="-285750" algn="just">
              <a:buFont typeface="Arial" panose="020B0604020202020204" pitchFamily="34" charset="0"/>
              <a:buChar char="•"/>
            </a:pPr>
            <a:endParaRPr lang="es-CO" sz="1800" dirty="0">
              <a:solidFill>
                <a:schemeClr val="tx1">
                  <a:lumMod val="65000"/>
                  <a:lumOff val="35000"/>
                </a:schemeClr>
              </a:solidFill>
              <a:latin typeface="Arial"/>
              <a:cs typeface="Arial"/>
            </a:endParaRPr>
          </a:p>
          <a:p>
            <a:pPr marL="285750" indent="-285750" algn="just">
              <a:buFont typeface="Arial" panose="020B0604020202020204" pitchFamily="34" charset="0"/>
              <a:buChar char="•"/>
            </a:pPr>
            <a:r>
              <a:rPr lang="es-CO" sz="1800" dirty="0">
                <a:solidFill>
                  <a:schemeClr val="tx1">
                    <a:lumMod val="65000"/>
                    <a:lumOff val="35000"/>
                  </a:schemeClr>
                </a:solidFill>
                <a:latin typeface="Arial"/>
                <a:cs typeface="Arial"/>
              </a:rPr>
              <a:t>Uso de calificaciones externas para exposiciones soberanas y corporativas.</a:t>
            </a:r>
          </a:p>
          <a:p>
            <a:pPr algn="just"/>
            <a:endParaRPr lang="es-CO" sz="1800"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p:txBody>
      </p:sp>
    </p:spTree>
    <p:extLst>
      <p:ext uri="{BB962C8B-B14F-4D97-AF65-F5344CB8AC3E}">
        <p14:creationId xmlns:p14="http://schemas.microsoft.com/office/powerpoint/2010/main" val="419118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556399" y="387062"/>
            <a:ext cx="6031203" cy="584775"/>
          </a:xfrm>
          <a:prstGeom prst="rect">
            <a:avLst/>
          </a:prstGeom>
          <a:noFill/>
        </p:spPr>
        <p:txBody>
          <a:bodyPr wrap="none" rtlCol="0">
            <a:spAutoFit/>
          </a:bodyPr>
          <a:lstStyle/>
          <a:p>
            <a:pPr algn="ctr"/>
            <a:r>
              <a:rPr lang="es-ES" sz="3200" dirty="0">
                <a:solidFill>
                  <a:srgbClr val="17498D"/>
                </a:solidFill>
                <a:latin typeface="Arial Black"/>
                <a:cs typeface="Arial Black"/>
              </a:rPr>
              <a:t>Proyecto de convergencia</a:t>
            </a:r>
          </a:p>
        </p:txBody>
      </p:sp>
      <p:sp>
        <p:nvSpPr>
          <p:cNvPr id="3" name="Marcador de contenido 3"/>
          <p:cNvSpPr txBox="1">
            <a:spLocks/>
          </p:cNvSpPr>
          <p:nvPr/>
        </p:nvSpPr>
        <p:spPr>
          <a:xfrm>
            <a:off x="779463" y="1186572"/>
            <a:ext cx="7633017" cy="447317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s-CO" sz="2400" b="1" dirty="0">
                <a:solidFill>
                  <a:schemeClr val="tx1">
                    <a:lumMod val="65000"/>
                    <a:lumOff val="35000"/>
                  </a:schemeClr>
                </a:solidFill>
                <a:latin typeface="Arial"/>
                <a:cs typeface="Arial"/>
              </a:rPr>
              <a:t>Contenido:</a:t>
            </a: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r>
              <a:rPr lang="es-CO" sz="1800" b="1" dirty="0">
                <a:solidFill>
                  <a:schemeClr val="tx1">
                    <a:lumMod val="65000"/>
                    <a:lumOff val="35000"/>
                  </a:schemeClr>
                </a:solidFill>
                <a:latin typeface="Arial"/>
                <a:cs typeface="Arial"/>
              </a:rPr>
              <a:t>Implementación gradual: </a:t>
            </a:r>
            <a:r>
              <a:rPr lang="es-CO" sz="1800" dirty="0">
                <a:solidFill>
                  <a:schemeClr val="tx1">
                    <a:lumMod val="65000"/>
                    <a:lumOff val="35000"/>
                  </a:schemeClr>
                </a:solidFill>
                <a:latin typeface="Arial"/>
                <a:cs typeface="Arial"/>
              </a:rPr>
              <a:t>En línea con otros países latinoamericanos que llevaron a cabo el proceso de convergencia, se estima que se puede requerir un período de 6 años para completar la implementación.</a:t>
            </a:r>
            <a:endParaRPr lang="es-CO" sz="1800" b="1"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a:p>
            <a:pPr marL="0" indent="0" algn="just">
              <a:buFont typeface="Arial"/>
              <a:buNone/>
            </a:pPr>
            <a:endParaRPr lang="es-CO" sz="1800" b="1" dirty="0">
              <a:solidFill>
                <a:schemeClr val="tx1">
                  <a:lumMod val="65000"/>
                  <a:lumOff val="35000"/>
                </a:schemeClr>
              </a:solidFill>
              <a:latin typeface="Arial"/>
              <a:cs typeface="Arial"/>
            </a:endParaRPr>
          </a:p>
        </p:txBody>
      </p:sp>
      <p:graphicFrame>
        <p:nvGraphicFramePr>
          <p:cNvPr id="4" name="Tabla 3"/>
          <p:cNvGraphicFramePr>
            <a:graphicFrameLocks noGrp="1"/>
          </p:cNvGraphicFramePr>
          <p:nvPr>
            <p:extLst>
              <p:ext uri="{D42A27DB-BD31-4B8C-83A1-F6EECF244321}">
                <p14:modId xmlns:p14="http://schemas.microsoft.com/office/powerpoint/2010/main" val="2885819825"/>
              </p:ext>
            </p:extLst>
          </p:nvPr>
        </p:nvGraphicFramePr>
        <p:xfrm>
          <a:off x="779463" y="3210582"/>
          <a:ext cx="7580311" cy="2347164"/>
        </p:xfrm>
        <a:graphic>
          <a:graphicData uri="http://schemas.openxmlformats.org/drawingml/2006/table">
            <a:tbl>
              <a:tblPr firstRow="1" bandRow="1">
                <a:tableStyleId>{5C22544A-7EE6-4342-B048-85BDC9FD1C3A}</a:tableStyleId>
              </a:tblPr>
              <a:tblGrid>
                <a:gridCol w="840112">
                  <a:extLst>
                    <a:ext uri="{9D8B030D-6E8A-4147-A177-3AD203B41FA5}">
                      <a16:colId xmlns:a16="http://schemas.microsoft.com/office/drawing/2014/main" val="20000"/>
                    </a:ext>
                  </a:extLst>
                </a:gridCol>
                <a:gridCol w="2747338">
                  <a:extLst>
                    <a:ext uri="{9D8B030D-6E8A-4147-A177-3AD203B41FA5}">
                      <a16:colId xmlns:a16="http://schemas.microsoft.com/office/drawing/2014/main" val="20001"/>
                    </a:ext>
                  </a:extLst>
                </a:gridCol>
                <a:gridCol w="2050066">
                  <a:extLst>
                    <a:ext uri="{9D8B030D-6E8A-4147-A177-3AD203B41FA5}">
                      <a16:colId xmlns:a16="http://schemas.microsoft.com/office/drawing/2014/main" val="20002"/>
                    </a:ext>
                  </a:extLst>
                </a:gridCol>
                <a:gridCol w="1942795">
                  <a:extLst>
                    <a:ext uri="{9D8B030D-6E8A-4147-A177-3AD203B41FA5}">
                      <a16:colId xmlns:a16="http://schemas.microsoft.com/office/drawing/2014/main" val="20003"/>
                    </a:ext>
                  </a:extLst>
                </a:gridCol>
              </a:tblGrid>
              <a:tr h="530004">
                <a:tc>
                  <a:txBody>
                    <a:bodyPr/>
                    <a:lstStyle/>
                    <a:p>
                      <a:pPr algn="ctr">
                        <a:spcAft>
                          <a:spcPts val="0"/>
                        </a:spcAft>
                      </a:pPr>
                      <a:r>
                        <a:rPr lang="es-ES" sz="1400" kern="1200" dirty="0">
                          <a:solidFill>
                            <a:schemeClr val="bg1"/>
                          </a:solidFill>
                          <a:latin typeface="Arial"/>
                          <a:ea typeface="+mn-ea"/>
                          <a:cs typeface="Arial"/>
                        </a:rPr>
                        <a:t>Año</a:t>
                      </a:r>
                      <a:endParaRPr lang="es-CO" sz="1400" kern="1200" dirty="0">
                        <a:solidFill>
                          <a:schemeClr val="bg1"/>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solidFill>
                  </a:tcPr>
                </a:tc>
                <a:tc>
                  <a:txBody>
                    <a:bodyPr/>
                    <a:lstStyle/>
                    <a:p>
                      <a:pPr algn="ctr">
                        <a:spcAft>
                          <a:spcPts val="0"/>
                        </a:spcAft>
                      </a:pPr>
                      <a:r>
                        <a:rPr lang="es-ES" sz="1400" kern="1200" dirty="0">
                          <a:solidFill>
                            <a:schemeClr val="bg1"/>
                          </a:solidFill>
                          <a:latin typeface="Arial"/>
                          <a:ea typeface="+mn-ea"/>
                          <a:cs typeface="Arial"/>
                        </a:rPr>
                        <a:t>Relación de solvencia básica adicional</a:t>
                      </a:r>
                      <a:endParaRPr lang="es-CO" sz="1400" kern="1200" dirty="0">
                        <a:solidFill>
                          <a:schemeClr val="bg1"/>
                        </a:solidFill>
                        <a:latin typeface="Arial"/>
                        <a:ea typeface="+mn-ea"/>
                        <a:cs typeface="Arial"/>
                      </a:endParaRPr>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solidFill>
                  </a:tcPr>
                </a:tc>
                <a:tc>
                  <a:txBody>
                    <a:bodyPr/>
                    <a:lstStyle/>
                    <a:p>
                      <a:pPr algn="ctr">
                        <a:spcAft>
                          <a:spcPts val="0"/>
                        </a:spcAft>
                      </a:pPr>
                      <a:r>
                        <a:rPr lang="es-ES" sz="1400" kern="1200" dirty="0">
                          <a:solidFill>
                            <a:schemeClr val="bg1"/>
                          </a:solidFill>
                          <a:latin typeface="Arial"/>
                          <a:ea typeface="+mn-ea"/>
                          <a:cs typeface="Arial"/>
                        </a:rPr>
                        <a:t>Colchón de conservación</a:t>
                      </a:r>
                      <a:endParaRPr lang="es-CO" sz="1400" kern="1200" dirty="0">
                        <a:solidFill>
                          <a:schemeClr val="bg1"/>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solidFill>
                  </a:tcPr>
                </a:tc>
                <a:tc>
                  <a:txBody>
                    <a:bodyPr/>
                    <a:lstStyle/>
                    <a:p>
                      <a:pPr algn="ctr">
                        <a:spcAft>
                          <a:spcPts val="0"/>
                        </a:spcAft>
                      </a:pPr>
                      <a:r>
                        <a:rPr lang="es-ES" sz="1400" kern="1200" dirty="0">
                          <a:solidFill>
                            <a:schemeClr val="bg1"/>
                          </a:solidFill>
                          <a:latin typeface="Arial"/>
                          <a:ea typeface="+mn-ea"/>
                          <a:cs typeface="Arial"/>
                        </a:rPr>
                        <a:t>Colchón sistémico</a:t>
                      </a:r>
                      <a:endParaRPr lang="es-CO" sz="1400" kern="1200" dirty="0">
                        <a:solidFill>
                          <a:schemeClr val="bg1"/>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302860">
                <a:tc>
                  <a:txBody>
                    <a:bodyPr/>
                    <a:lstStyle/>
                    <a:p>
                      <a:pPr algn="ctr">
                        <a:spcAft>
                          <a:spcPts val="0"/>
                        </a:spcAft>
                      </a:pPr>
                      <a:r>
                        <a:rPr lang="es-ES" sz="1600" kern="1200" dirty="0">
                          <a:solidFill>
                            <a:schemeClr val="tx1">
                              <a:lumMod val="75000"/>
                              <a:lumOff val="25000"/>
                            </a:schemeClr>
                          </a:solidFill>
                          <a:latin typeface="Arial"/>
                          <a:ea typeface="+mn-ea"/>
                          <a:cs typeface="Arial"/>
                        </a:rPr>
                        <a:t>1</a:t>
                      </a:r>
                      <a:endParaRPr lang="es-CO" sz="1600" kern="1200" dirty="0">
                        <a:solidFill>
                          <a:schemeClr val="tx1">
                            <a:lumMod val="75000"/>
                            <a:lumOff val="25000"/>
                          </a:schemeClr>
                        </a:solidFill>
                        <a:latin typeface="Arial"/>
                        <a:ea typeface="+mn-ea"/>
                        <a:cs typeface="Arial"/>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4,5%</a:t>
                      </a:r>
                      <a:endParaRPr lang="es-CO" sz="1600" kern="1200" dirty="0">
                        <a:solidFill>
                          <a:schemeClr val="tx1">
                            <a:lumMod val="75000"/>
                            <a:lumOff val="25000"/>
                          </a:schemeClr>
                        </a:solidFill>
                        <a:latin typeface="Arial"/>
                        <a:ea typeface="+mn-ea"/>
                        <a:cs typeface="Arial"/>
                      </a:endParaRPr>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0,0%</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0,0%</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302860">
                <a:tc>
                  <a:txBody>
                    <a:bodyPr/>
                    <a:lstStyle/>
                    <a:p>
                      <a:pPr algn="ctr">
                        <a:spcAft>
                          <a:spcPts val="0"/>
                        </a:spcAft>
                      </a:pPr>
                      <a:r>
                        <a:rPr lang="es-ES" sz="1600" kern="1200" dirty="0">
                          <a:solidFill>
                            <a:schemeClr val="tx1">
                              <a:lumMod val="75000"/>
                              <a:lumOff val="25000"/>
                            </a:schemeClr>
                          </a:solidFill>
                          <a:latin typeface="Arial"/>
                          <a:ea typeface="+mn-ea"/>
                          <a:cs typeface="Arial"/>
                        </a:rPr>
                        <a:t>2</a:t>
                      </a:r>
                      <a:endParaRPr lang="es-CO" sz="1600" kern="1200" dirty="0">
                        <a:solidFill>
                          <a:schemeClr val="tx1">
                            <a:lumMod val="75000"/>
                            <a:lumOff val="25000"/>
                          </a:schemeClr>
                        </a:solidFill>
                        <a:latin typeface="Arial"/>
                        <a:ea typeface="+mn-ea"/>
                        <a:cs typeface="Arial"/>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4,8%</a:t>
                      </a:r>
                      <a:endParaRPr lang="es-CO" sz="1600" kern="1200" dirty="0">
                        <a:solidFill>
                          <a:schemeClr val="tx1">
                            <a:lumMod val="75000"/>
                            <a:lumOff val="25000"/>
                          </a:schemeClr>
                        </a:solidFill>
                        <a:latin typeface="Arial"/>
                        <a:ea typeface="+mn-ea"/>
                        <a:cs typeface="Arial"/>
                      </a:endParaRPr>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0,5%</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0,2%</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302860">
                <a:tc>
                  <a:txBody>
                    <a:bodyPr/>
                    <a:lstStyle/>
                    <a:p>
                      <a:pPr algn="ctr">
                        <a:spcAft>
                          <a:spcPts val="0"/>
                        </a:spcAft>
                      </a:pPr>
                      <a:r>
                        <a:rPr lang="es-ES" sz="1600" kern="1200" dirty="0">
                          <a:solidFill>
                            <a:schemeClr val="tx1">
                              <a:lumMod val="75000"/>
                              <a:lumOff val="25000"/>
                            </a:schemeClr>
                          </a:solidFill>
                          <a:latin typeface="Arial"/>
                          <a:ea typeface="+mn-ea"/>
                          <a:cs typeface="Arial"/>
                        </a:rPr>
                        <a:t>3</a:t>
                      </a:r>
                      <a:endParaRPr lang="es-CO" sz="1600" kern="1200" dirty="0">
                        <a:solidFill>
                          <a:schemeClr val="tx1">
                            <a:lumMod val="75000"/>
                            <a:lumOff val="25000"/>
                          </a:schemeClr>
                        </a:solidFill>
                        <a:latin typeface="Arial"/>
                        <a:ea typeface="+mn-ea"/>
                        <a:cs typeface="Arial"/>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5,1%</a:t>
                      </a:r>
                      <a:endParaRPr lang="es-CO" sz="1600" kern="1200" dirty="0">
                        <a:solidFill>
                          <a:schemeClr val="tx1">
                            <a:lumMod val="75000"/>
                            <a:lumOff val="25000"/>
                          </a:schemeClr>
                        </a:solidFill>
                        <a:latin typeface="Arial"/>
                        <a:ea typeface="+mn-ea"/>
                        <a:cs typeface="Arial"/>
                      </a:endParaRPr>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1,0%</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0,4%</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302860">
                <a:tc>
                  <a:txBody>
                    <a:bodyPr/>
                    <a:lstStyle/>
                    <a:p>
                      <a:pPr algn="ctr">
                        <a:spcAft>
                          <a:spcPts val="0"/>
                        </a:spcAft>
                      </a:pPr>
                      <a:r>
                        <a:rPr lang="es-ES" sz="1600" kern="1200" dirty="0">
                          <a:solidFill>
                            <a:schemeClr val="tx1">
                              <a:lumMod val="75000"/>
                              <a:lumOff val="25000"/>
                            </a:schemeClr>
                          </a:solidFill>
                          <a:latin typeface="Arial"/>
                          <a:ea typeface="+mn-ea"/>
                          <a:cs typeface="Arial"/>
                        </a:rPr>
                        <a:t>4</a:t>
                      </a:r>
                      <a:endParaRPr lang="es-CO" sz="1600" kern="1200" dirty="0">
                        <a:solidFill>
                          <a:schemeClr val="tx1">
                            <a:lumMod val="75000"/>
                            <a:lumOff val="25000"/>
                          </a:schemeClr>
                        </a:solidFill>
                        <a:latin typeface="Arial"/>
                        <a:ea typeface="+mn-ea"/>
                        <a:cs typeface="Arial"/>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5,4%</a:t>
                      </a:r>
                      <a:endParaRPr lang="es-CO" sz="1600" kern="1200" dirty="0">
                        <a:solidFill>
                          <a:schemeClr val="tx1">
                            <a:lumMod val="75000"/>
                            <a:lumOff val="25000"/>
                          </a:schemeClr>
                        </a:solidFill>
                        <a:latin typeface="Arial"/>
                        <a:ea typeface="+mn-ea"/>
                        <a:cs typeface="Arial"/>
                      </a:endParaRPr>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1,5%</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0,6%</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4"/>
                  </a:ext>
                </a:extLst>
              </a:tr>
              <a:tr h="302860">
                <a:tc>
                  <a:txBody>
                    <a:bodyPr/>
                    <a:lstStyle/>
                    <a:p>
                      <a:pPr algn="ctr">
                        <a:spcAft>
                          <a:spcPts val="0"/>
                        </a:spcAft>
                      </a:pPr>
                      <a:r>
                        <a:rPr lang="es-ES" sz="1600" kern="1200" dirty="0">
                          <a:solidFill>
                            <a:schemeClr val="tx1">
                              <a:lumMod val="75000"/>
                              <a:lumOff val="25000"/>
                            </a:schemeClr>
                          </a:solidFill>
                          <a:latin typeface="Arial"/>
                          <a:ea typeface="+mn-ea"/>
                          <a:cs typeface="Arial"/>
                        </a:rPr>
                        <a:t>5</a:t>
                      </a:r>
                      <a:endParaRPr lang="es-CO" sz="1600" kern="1200" dirty="0">
                        <a:solidFill>
                          <a:schemeClr val="tx1">
                            <a:lumMod val="75000"/>
                            <a:lumOff val="25000"/>
                          </a:schemeClr>
                        </a:solidFill>
                        <a:latin typeface="Arial"/>
                        <a:ea typeface="+mn-ea"/>
                        <a:cs typeface="Arial"/>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5,7%</a:t>
                      </a:r>
                      <a:endParaRPr lang="es-CO" sz="1600" kern="1200" dirty="0">
                        <a:solidFill>
                          <a:schemeClr val="tx1">
                            <a:lumMod val="75000"/>
                            <a:lumOff val="25000"/>
                          </a:schemeClr>
                        </a:solidFill>
                        <a:latin typeface="Arial"/>
                        <a:ea typeface="+mn-ea"/>
                        <a:cs typeface="Arial"/>
                      </a:endParaRPr>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2,0%</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ES" sz="1600" kern="1200" dirty="0">
                          <a:solidFill>
                            <a:schemeClr val="tx1">
                              <a:lumMod val="75000"/>
                              <a:lumOff val="25000"/>
                            </a:schemeClr>
                          </a:solidFill>
                          <a:latin typeface="Arial"/>
                          <a:ea typeface="+mn-ea"/>
                          <a:cs typeface="Arial"/>
                        </a:rPr>
                        <a:t>0,8%</a:t>
                      </a:r>
                      <a:endParaRPr lang="es-CO" sz="1600" kern="1200" dirty="0">
                        <a:solidFill>
                          <a:schemeClr val="tx1">
                            <a:lumMod val="75000"/>
                            <a:lumOff val="25000"/>
                          </a:schemeClr>
                        </a:solidFill>
                        <a:latin typeface="Arial"/>
                        <a:ea typeface="+mn-ea"/>
                        <a:cs typeface="Arial"/>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302860">
                <a:tc>
                  <a:txBody>
                    <a:bodyPr/>
                    <a:lstStyle/>
                    <a:p>
                      <a:pPr algn="ctr">
                        <a:spcAft>
                          <a:spcPts val="0"/>
                        </a:spcAft>
                      </a:pPr>
                      <a:r>
                        <a:rPr lang="es-CO" sz="1600" kern="1200" dirty="0">
                          <a:solidFill>
                            <a:schemeClr val="tx1">
                              <a:lumMod val="75000"/>
                              <a:lumOff val="25000"/>
                            </a:schemeClr>
                          </a:solidFill>
                          <a:latin typeface="Arial"/>
                          <a:ea typeface="+mn-ea"/>
                          <a:cs typeface="Arial"/>
                        </a:rPr>
                        <a:t>6</a:t>
                      </a: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CO" sz="1600" kern="1200" dirty="0">
                          <a:solidFill>
                            <a:schemeClr val="tx1">
                              <a:lumMod val="75000"/>
                              <a:lumOff val="25000"/>
                            </a:schemeClr>
                          </a:solidFill>
                          <a:latin typeface="Arial"/>
                          <a:ea typeface="+mn-ea"/>
                          <a:cs typeface="Arial"/>
                        </a:rPr>
                        <a:t>6,0%</a:t>
                      </a:r>
                    </a:p>
                  </a:txBody>
                  <a:tcPr marL="0" marR="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CO" sz="1600" kern="1200" dirty="0">
                          <a:solidFill>
                            <a:schemeClr val="tx1">
                              <a:lumMod val="75000"/>
                              <a:lumOff val="25000"/>
                            </a:schemeClr>
                          </a:solidFill>
                          <a:latin typeface="Arial"/>
                          <a:ea typeface="+mn-ea"/>
                          <a:cs typeface="Arial"/>
                        </a:rPr>
                        <a:t>2,5%</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spcAft>
                          <a:spcPts val="0"/>
                        </a:spcAft>
                      </a:pPr>
                      <a:r>
                        <a:rPr lang="es-CO" sz="1600" kern="1200" dirty="0">
                          <a:solidFill>
                            <a:schemeClr val="tx1">
                              <a:lumMod val="75000"/>
                              <a:lumOff val="25000"/>
                            </a:schemeClr>
                          </a:solidFill>
                          <a:latin typeface="Arial"/>
                          <a:ea typeface="+mn-ea"/>
                          <a:cs typeface="Arial"/>
                        </a:rPr>
                        <a:t>1,0%</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949671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uadroTexto 3"/>
          <p:cNvSpPr txBox="1"/>
          <p:nvPr/>
        </p:nvSpPr>
        <p:spPr>
          <a:xfrm>
            <a:off x="1107425" y="588520"/>
            <a:ext cx="2857621" cy="369332"/>
          </a:xfrm>
          <a:prstGeom prst="rect">
            <a:avLst/>
          </a:prstGeom>
          <a:noFill/>
        </p:spPr>
        <p:txBody>
          <a:bodyPr wrap="square" rtlCol="0">
            <a:spAutoFit/>
          </a:bodyPr>
          <a:lstStyle/>
          <a:p>
            <a:endParaRPr lang="es-ES" dirty="0"/>
          </a:p>
        </p:txBody>
      </p:sp>
      <p:sp>
        <p:nvSpPr>
          <p:cNvPr id="5" name="CuadroTexto 4"/>
          <p:cNvSpPr txBox="1"/>
          <p:nvPr/>
        </p:nvSpPr>
        <p:spPr>
          <a:xfrm>
            <a:off x="807085" y="1951824"/>
            <a:ext cx="7552690" cy="1322413"/>
          </a:xfrm>
          <a:prstGeom prst="rect">
            <a:avLst/>
          </a:prstGeom>
          <a:noFill/>
        </p:spPr>
        <p:txBody>
          <a:bodyPr wrap="square" rtlCol="0">
            <a:spAutoFit/>
          </a:bodyPr>
          <a:lstStyle/>
          <a:p>
            <a:pPr algn="ctr">
              <a:lnSpc>
                <a:spcPct val="90000"/>
              </a:lnSpc>
            </a:pPr>
            <a:r>
              <a:rPr lang="es-ES" sz="4400" dirty="0">
                <a:solidFill>
                  <a:srgbClr val="17498D"/>
                </a:solidFill>
                <a:latin typeface="Arial Black"/>
                <a:cs typeface="Arial Black"/>
              </a:rPr>
              <a:t>BASILEA III:</a:t>
            </a:r>
          </a:p>
          <a:p>
            <a:pPr algn="ctr">
              <a:lnSpc>
                <a:spcPct val="90000"/>
              </a:lnSpc>
            </a:pPr>
            <a:r>
              <a:rPr lang="es-ES" sz="4400" dirty="0">
                <a:solidFill>
                  <a:srgbClr val="17498D"/>
                </a:solidFill>
                <a:latin typeface="Arial Black"/>
                <a:cs typeface="Arial Black"/>
              </a:rPr>
              <a:t>¿EN DÓNDE ESTAMOS?</a:t>
            </a:r>
          </a:p>
        </p:txBody>
      </p:sp>
      <p:sp>
        <p:nvSpPr>
          <p:cNvPr id="6" name="CuadroTexto 5"/>
          <p:cNvSpPr txBox="1"/>
          <p:nvPr/>
        </p:nvSpPr>
        <p:spPr>
          <a:xfrm>
            <a:off x="785812" y="3866508"/>
            <a:ext cx="7573963" cy="867930"/>
          </a:xfrm>
          <a:prstGeom prst="rect">
            <a:avLst/>
          </a:prstGeom>
          <a:noFill/>
        </p:spPr>
        <p:txBody>
          <a:bodyPr wrap="square" rtlCol="0">
            <a:spAutoFit/>
          </a:bodyPr>
          <a:lstStyle/>
          <a:p>
            <a:pPr algn="ctr">
              <a:lnSpc>
                <a:spcPct val="90000"/>
              </a:lnSpc>
            </a:pPr>
            <a:r>
              <a:rPr lang="es-ES" sz="2800" b="1" dirty="0">
                <a:solidFill>
                  <a:srgbClr val="17498D"/>
                </a:solidFill>
                <a:latin typeface="Arial"/>
                <a:cs typeface="Arial"/>
              </a:rPr>
              <a:t>XX Congreso </a:t>
            </a:r>
            <a:r>
              <a:rPr lang="es-ES" sz="2800" b="1">
                <a:solidFill>
                  <a:srgbClr val="17498D"/>
                </a:solidFill>
                <a:latin typeface="Arial"/>
                <a:cs typeface="Arial"/>
              </a:rPr>
              <a:t>de Tesorería</a:t>
            </a:r>
            <a:r>
              <a:rPr lang="es-US" sz="2800" b="1">
                <a:solidFill>
                  <a:srgbClr val="17498D"/>
                </a:solidFill>
                <a:latin typeface="Arial"/>
                <a:cs typeface="Arial"/>
              </a:rPr>
              <a:t> de </a:t>
            </a:r>
            <a:r>
              <a:rPr lang="es-ES" sz="2800" b="1">
                <a:solidFill>
                  <a:srgbClr val="17498D"/>
                </a:solidFill>
                <a:latin typeface="Arial"/>
                <a:cs typeface="Arial"/>
              </a:rPr>
              <a:t>Asobancaria, </a:t>
            </a:r>
            <a:r>
              <a:rPr lang="es-US" sz="2800" b="1">
                <a:solidFill>
                  <a:srgbClr val="17498D"/>
                </a:solidFill>
                <a:latin typeface="Arial"/>
                <a:cs typeface="Arial"/>
              </a:rPr>
              <a:t>Cartagena de Indias, febr</a:t>
            </a:r>
            <a:r>
              <a:rPr lang="es-ES" sz="2800" b="1">
                <a:solidFill>
                  <a:srgbClr val="17498D"/>
                </a:solidFill>
                <a:latin typeface="Arial"/>
                <a:cs typeface="Arial"/>
              </a:rPr>
              <a:t>ero </a:t>
            </a:r>
            <a:r>
              <a:rPr lang="es-ES" sz="2800" b="1" dirty="0">
                <a:solidFill>
                  <a:srgbClr val="17498D"/>
                </a:solidFill>
                <a:latin typeface="Arial"/>
                <a:cs typeface="Arial"/>
              </a:rPr>
              <a:t>de 2018</a:t>
            </a:r>
          </a:p>
        </p:txBody>
      </p:sp>
    </p:spTree>
    <p:extLst>
      <p:ext uri="{BB962C8B-B14F-4D97-AF65-F5344CB8AC3E}">
        <p14:creationId xmlns:p14="http://schemas.microsoft.com/office/powerpoint/2010/main" val="2445309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uadroTexto 1"/>
          <p:cNvSpPr txBox="1"/>
          <p:nvPr/>
        </p:nvSpPr>
        <p:spPr>
          <a:xfrm>
            <a:off x="2028676" y="387062"/>
            <a:ext cx="5086649" cy="584775"/>
          </a:xfrm>
          <a:prstGeom prst="rect">
            <a:avLst/>
          </a:prstGeom>
          <a:noFill/>
        </p:spPr>
        <p:txBody>
          <a:bodyPr wrap="none" rtlCol="0">
            <a:spAutoFit/>
          </a:bodyPr>
          <a:lstStyle/>
          <a:p>
            <a:pPr algn="ctr"/>
            <a:r>
              <a:rPr lang="es-ES" sz="3200" dirty="0">
                <a:solidFill>
                  <a:srgbClr val="17498D"/>
                </a:solidFill>
                <a:latin typeface="Arial Black"/>
                <a:cs typeface="Arial Black"/>
              </a:rPr>
              <a:t>S&amp;P: BICRA Colombia</a:t>
            </a:r>
          </a:p>
        </p:txBody>
      </p:sp>
      <p:sp>
        <p:nvSpPr>
          <p:cNvPr id="3" name="Marcador de contenido 3"/>
          <p:cNvSpPr txBox="1">
            <a:spLocks/>
          </p:cNvSpPr>
          <p:nvPr/>
        </p:nvSpPr>
        <p:spPr>
          <a:xfrm>
            <a:off x="761365" y="2334485"/>
            <a:ext cx="7598410" cy="197739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s-ES" sz="2000" b="1" dirty="0">
                <a:solidFill>
                  <a:schemeClr val="tx1">
                    <a:lumMod val="65000"/>
                    <a:lumOff val="35000"/>
                  </a:schemeClr>
                </a:solidFill>
                <a:latin typeface="Arial"/>
                <a:cs typeface="Arial"/>
              </a:rPr>
              <a:t>“</a:t>
            </a:r>
            <a:r>
              <a:rPr lang="es-ES" sz="2000" b="1" i="1" dirty="0">
                <a:solidFill>
                  <a:schemeClr val="tx1">
                    <a:lumMod val="65000"/>
                    <a:lumOff val="35000"/>
                  </a:schemeClr>
                </a:solidFill>
                <a:latin typeface="Arial"/>
                <a:cs typeface="Arial"/>
              </a:rPr>
              <a:t>En nuestra opinión, el principal reto en regulación sigue siendo la capitalización, pero esperamos que los recientes cambios regulatorios, así como la potencial implementación de las reglas de capitalización de Basilea III, fortalezcan la capitalización en Colombia en el mediano plazo.”, Septiembre 2017 </a:t>
            </a:r>
            <a:endParaRPr lang="es-CO" sz="2000" b="1" i="1" dirty="0">
              <a:solidFill>
                <a:schemeClr val="tx1">
                  <a:lumMod val="65000"/>
                  <a:lumOff val="35000"/>
                </a:schemeClr>
              </a:solidFill>
              <a:latin typeface="Arial"/>
              <a:cs typeface="Arial"/>
            </a:endParaRPr>
          </a:p>
        </p:txBody>
      </p:sp>
    </p:spTree>
    <p:extLst>
      <p:ext uri="{BB962C8B-B14F-4D97-AF65-F5344CB8AC3E}">
        <p14:creationId xmlns:p14="http://schemas.microsoft.com/office/powerpoint/2010/main" val="1145944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tx2"/>
        </a:solidFill>
        <a:effectLst/>
      </p:bgPr>
    </p:bg>
    <p:spTree>
      <p:nvGrpSpPr>
        <p:cNvPr id="1" name=""/>
        <p:cNvGrpSpPr/>
        <p:nvPr/>
      </p:nvGrpSpPr>
      <p:grpSpPr>
        <a:xfrm>
          <a:off x="0" y="0"/>
          <a:ext cx="0" cy="0"/>
          <a:chOff x="0" y="0"/>
          <a:chExt cx="0" cy="0"/>
        </a:xfrm>
      </p:grpSpPr>
      <p:sp>
        <p:nvSpPr>
          <p:cNvPr id="2" name="CuadroTexto 1"/>
          <p:cNvSpPr txBox="1"/>
          <p:nvPr/>
        </p:nvSpPr>
        <p:spPr>
          <a:xfrm>
            <a:off x="3338329" y="387062"/>
            <a:ext cx="2467342" cy="584775"/>
          </a:xfrm>
          <a:prstGeom prst="rect">
            <a:avLst/>
          </a:prstGeom>
          <a:noFill/>
        </p:spPr>
        <p:txBody>
          <a:bodyPr wrap="none" rtlCol="0">
            <a:spAutoFit/>
          </a:bodyPr>
          <a:lstStyle/>
          <a:p>
            <a:pPr algn="ctr"/>
            <a:r>
              <a:rPr lang="es-ES" sz="3200" dirty="0">
                <a:solidFill>
                  <a:srgbClr val="FFFFFF"/>
                </a:solidFill>
                <a:latin typeface="Arial Black"/>
                <a:cs typeface="Arial Black"/>
              </a:rPr>
              <a:t>Contenido</a:t>
            </a:r>
          </a:p>
        </p:txBody>
      </p:sp>
      <p:sp>
        <p:nvSpPr>
          <p:cNvPr id="3" name="Marcador de contenido 3"/>
          <p:cNvSpPr txBox="1">
            <a:spLocks/>
          </p:cNvSpPr>
          <p:nvPr/>
        </p:nvSpPr>
        <p:spPr>
          <a:xfrm>
            <a:off x="779463" y="2043112"/>
            <a:ext cx="7633017" cy="3869171"/>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endParaRPr lang="es-CO" sz="2000" b="1" dirty="0">
              <a:solidFill>
                <a:srgbClr val="FFFFFF"/>
              </a:solidFill>
              <a:latin typeface="Arial"/>
              <a:cs typeface="Arial"/>
            </a:endParaRPr>
          </a:p>
          <a:p>
            <a:pPr marL="0" indent="0" algn="ctr">
              <a:lnSpc>
                <a:spcPct val="90000"/>
              </a:lnSpc>
              <a:buFont typeface="Arial"/>
              <a:buNone/>
            </a:pPr>
            <a:r>
              <a:rPr lang="es-CO" sz="2000" b="1" dirty="0">
                <a:solidFill>
                  <a:srgbClr val="FFFFFF"/>
                </a:solidFill>
                <a:latin typeface="Arial"/>
                <a:cs typeface="Arial"/>
              </a:rPr>
              <a:t>Comparación internacional</a:t>
            </a:r>
          </a:p>
          <a:p>
            <a:pPr marL="0" indent="0" algn="ctr">
              <a:lnSpc>
                <a:spcPct val="90000"/>
              </a:lnSpc>
              <a:buFont typeface="Arial"/>
              <a:buNone/>
            </a:pPr>
            <a:endParaRPr lang="es-CO" sz="2000" b="1" dirty="0">
              <a:solidFill>
                <a:srgbClr val="FFFFFF"/>
              </a:solidFill>
              <a:latin typeface="Arial"/>
              <a:cs typeface="Arial"/>
            </a:endParaRPr>
          </a:p>
          <a:p>
            <a:pPr marL="0" indent="0" algn="ctr">
              <a:lnSpc>
                <a:spcPct val="90000"/>
              </a:lnSpc>
              <a:buFont typeface="Arial"/>
              <a:buNone/>
            </a:pPr>
            <a:r>
              <a:rPr lang="es-CO" sz="2000" b="1" dirty="0">
                <a:solidFill>
                  <a:srgbClr val="FFFFFF"/>
                </a:solidFill>
                <a:latin typeface="Arial"/>
                <a:cs typeface="Arial"/>
              </a:rPr>
              <a:t>Avances normativos</a:t>
            </a:r>
          </a:p>
          <a:p>
            <a:pPr marL="0" indent="0" algn="ctr">
              <a:lnSpc>
                <a:spcPct val="90000"/>
              </a:lnSpc>
              <a:buFont typeface="Arial"/>
              <a:buNone/>
            </a:pPr>
            <a:endParaRPr lang="es-CO" sz="2000" b="1" dirty="0">
              <a:solidFill>
                <a:srgbClr val="FFFFFF"/>
              </a:solidFill>
              <a:latin typeface="Arial"/>
              <a:cs typeface="Arial"/>
            </a:endParaRPr>
          </a:p>
          <a:p>
            <a:pPr marL="0" indent="0" algn="ctr">
              <a:lnSpc>
                <a:spcPct val="90000"/>
              </a:lnSpc>
              <a:buFont typeface="Arial"/>
              <a:buNone/>
            </a:pPr>
            <a:r>
              <a:rPr lang="es-CO" sz="2000" b="1" dirty="0">
                <a:solidFill>
                  <a:srgbClr val="FFFFFF"/>
                </a:solidFill>
                <a:latin typeface="Arial"/>
                <a:cs typeface="Arial"/>
              </a:rPr>
              <a:t>Temas pendientes</a:t>
            </a:r>
          </a:p>
          <a:p>
            <a:pPr marL="0" indent="0" algn="ctr">
              <a:lnSpc>
                <a:spcPct val="90000"/>
              </a:lnSpc>
              <a:buFont typeface="Arial"/>
              <a:buNone/>
            </a:pPr>
            <a:endParaRPr lang="es-CO" sz="2000" b="1" dirty="0">
              <a:solidFill>
                <a:srgbClr val="FFFFFF"/>
              </a:solidFill>
              <a:latin typeface="Arial"/>
              <a:cs typeface="Arial"/>
            </a:endParaRPr>
          </a:p>
          <a:p>
            <a:pPr marL="0" indent="0" algn="ctr">
              <a:lnSpc>
                <a:spcPct val="90000"/>
              </a:lnSpc>
              <a:buFont typeface="Arial"/>
              <a:buNone/>
            </a:pPr>
            <a:r>
              <a:rPr lang="es-CO" sz="2000" b="1" dirty="0">
                <a:solidFill>
                  <a:srgbClr val="FFFFFF"/>
                </a:solidFill>
                <a:latin typeface="Arial"/>
                <a:cs typeface="Arial"/>
              </a:rPr>
              <a:t>Proyecto de convergencia</a:t>
            </a:r>
          </a:p>
        </p:txBody>
      </p:sp>
    </p:spTree>
    <p:extLst>
      <p:ext uri="{BB962C8B-B14F-4D97-AF65-F5344CB8AC3E}">
        <p14:creationId xmlns:p14="http://schemas.microsoft.com/office/powerpoint/2010/main" val="1667849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Gráfico 21"/>
          <p:cNvGraphicFramePr>
            <a:graphicFrameLocks/>
          </p:cNvGraphicFramePr>
          <p:nvPr>
            <p:extLst>
              <p:ext uri="{D42A27DB-BD31-4B8C-83A1-F6EECF244321}">
                <p14:modId xmlns:p14="http://schemas.microsoft.com/office/powerpoint/2010/main" val="2992312867"/>
              </p:ext>
            </p:extLst>
          </p:nvPr>
        </p:nvGraphicFramePr>
        <p:xfrm>
          <a:off x="1083317" y="1560770"/>
          <a:ext cx="7340593" cy="4329114"/>
        </p:xfrm>
        <a:graphic>
          <a:graphicData uri="http://schemas.openxmlformats.org/drawingml/2006/chart">
            <c:chart xmlns:c="http://schemas.openxmlformats.org/drawingml/2006/chart" xmlns:r="http://schemas.openxmlformats.org/officeDocument/2006/relationships" r:id="rId2"/>
          </a:graphicData>
        </a:graphic>
      </p:graphicFrame>
      <p:sp>
        <p:nvSpPr>
          <p:cNvPr id="3" name="CuadroTexto 2"/>
          <p:cNvSpPr txBox="1"/>
          <p:nvPr/>
        </p:nvSpPr>
        <p:spPr>
          <a:xfrm>
            <a:off x="1433361" y="387062"/>
            <a:ext cx="6277279" cy="584776"/>
          </a:xfrm>
          <a:prstGeom prst="rect">
            <a:avLst/>
          </a:prstGeom>
          <a:noFill/>
        </p:spPr>
        <p:txBody>
          <a:bodyPr wrap="none" rtlCol="0">
            <a:spAutoFit/>
          </a:bodyPr>
          <a:lstStyle/>
          <a:p>
            <a:pPr algn="ctr"/>
            <a:r>
              <a:rPr lang="es-ES" sz="3200" dirty="0">
                <a:solidFill>
                  <a:srgbClr val="17498D"/>
                </a:solidFill>
                <a:latin typeface="Arial Black"/>
                <a:cs typeface="Arial Black"/>
              </a:rPr>
              <a:t>Comparación internacional</a:t>
            </a:r>
          </a:p>
        </p:txBody>
      </p:sp>
      <p:pic>
        <p:nvPicPr>
          <p:cNvPr id="11" name="Imagen 10"/>
          <p:cNvPicPr>
            <a:picLocks noChangeAspect="1"/>
          </p:cNvPicPr>
          <p:nvPr/>
        </p:nvPicPr>
        <p:blipFill rotWithShape="1">
          <a:blip r:embed="rId3"/>
          <a:srcRect r="78563"/>
          <a:stretch/>
        </p:blipFill>
        <p:spPr>
          <a:xfrm>
            <a:off x="1361452" y="1292836"/>
            <a:ext cx="562008" cy="485748"/>
          </a:xfrm>
          <a:prstGeom prst="rect">
            <a:avLst/>
          </a:prstGeom>
        </p:spPr>
      </p:pic>
      <p:pic>
        <p:nvPicPr>
          <p:cNvPr id="12" name="Imagen 11" descr="CO.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48796" y="1199496"/>
            <a:ext cx="579088" cy="579088"/>
          </a:xfrm>
          <a:prstGeom prst="rect">
            <a:avLst/>
          </a:prstGeom>
        </p:spPr>
      </p:pic>
      <p:pic>
        <p:nvPicPr>
          <p:cNvPr id="13" name="Imagen 12" descr="P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0766" y="1229587"/>
            <a:ext cx="584945" cy="584945"/>
          </a:xfrm>
          <a:prstGeom prst="rect">
            <a:avLst/>
          </a:prstGeom>
        </p:spPr>
      </p:pic>
      <p:pic>
        <p:nvPicPr>
          <p:cNvPr id="14" name="Imagen 13" descr="AR.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42237" y="1229588"/>
            <a:ext cx="584945" cy="584945"/>
          </a:xfrm>
          <a:prstGeom prst="rect">
            <a:avLst/>
          </a:prstGeom>
        </p:spPr>
      </p:pic>
      <p:pic>
        <p:nvPicPr>
          <p:cNvPr id="15" name="Imagen 14" descr="MX.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886548" y="1243237"/>
            <a:ext cx="584945" cy="584945"/>
          </a:xfrm>
          <a:prstGeom prst="rect">
            <a:avLst/>
          </a:prstGeom>
        </p:spPr>
      </p:pic>
      <p:pic>
        <p:nvPicPr>
          <p:cNvPr id="16" name="Imagen 15" descr="BR.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flipV="1">
            <a:off x="4025146" y="1246591"/>
            <a:ext cx="584945" cy="584945"/>
          </a:xfrm>
          <a:prstGeom prst="rect">
            <a:avLst/>
          </a:prstGeom>
        </p:spPr>
      </p:pic>
      <p:pic>
        <p:nvPicPr>
          <p:cNvPr id="17" name="Imagen 16"/>
          <p:cNvPicPr>
            <a:picLocks noChangeAspect="1"/>
          </p:cNvPicPr>
          <p:nvPr/>
        </p:nvPicPr>
        <p:blipFill>
          <a:blip r:embed="rId9"/>
          <a:stretch>
            <a:fillRect/>
          </a:stretch>
        </p:blipFill>
        <p:spPr>
          <a:xfrm>
            <a:off x="3133992" y="1340241"/>
            <a:ext cx="584945" cy="390938"/>
          </a:xfrm>
          <a:prstGeom prst="rect">
            <a:avLst/>
          </a:prstGeom>
        </p:spPr>
      </p:pic>
      <p:pic>
        <p:nvPicPr>
          <p:cNvPr id="18" name="Imagen 17"/>
          <p:cNvPicPr>
            <a:picLocks noChangeAspect="1"/>
          </p:cNvPicPr>
          <p:nvPr/>
        </p:nvPicPr>
        <p:blipFill>
          <a:blip r:embed="rId10"/>
          <a:stretch>
            <a:fillRect/>
          </a:stretch>
        </p:blipFill>
        <p:spPr>
          <a:xfrm>
            <a:off x="2267655" y="1340241"/>
            <a:ext cx="584945" cy="390938"/>
          </a:xfrm>
          <a:prstGeom prst="rect">
            <a:avLst/>
          </a:prstGeom>
        </p:spPr>
      </p:pic>
      <p:sp>
        <p:nvSpPr>
          <p:cNvPr id="19" name="Rectángulo 18"/>
          <p:cNvSpPr/>
          <p:nvPr/>
        </p:nvSpPr>
        <p:spPr>
          <a:xfrm>
            <a:off x="7478575" y="2733557"/>
            <a:ext cx="719530" cy="416069"/>
          </a:xfrm>
          <a:prstGeom prst="rect">
            <a:avLst/>
          </a:prstGeom>
          <a:solidFill>
            <a:srgbClr val="3DC4DD"/>
          </a:solidFill>
          <a:ln w="19050">
            <a:solidFill>
              <a:schemeClr val="accent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CO" sz="800" dirty="0">
                <a:solidFill>
                  <a:srgbClr val="404040"/>
                </a:solidFill>
                <a:latin typeface="Arial"/>
                <a:cs typeface="Arial"/>
              </a:rPr>
              <a:t>Provisiones</a:t>
            </a:r>
          </a:p>
          <a:p>
            <a:pPr algn="ctr"/>
            <a:r>
              <a:rPr lang="es-CO" sz="800" dirty="0" err="1">
                <a:solidFill>
                  <a:srgbClr val="404040"/>
                </a:solidFill>
                <a:latin typeface="Arial"/>
                <a:cs typeface="Arial"/>
              </a:rPr>
              <a:t>contracíclicas</a:t>
            </a:r>
            <a:endParaRPr lang="es-CO" sz="800" dirty="0">
              <a:solidFill>
                <a:srgbClr val="404040"/>
              </a:solidFill>
              <a:latin typeface="Arial"/>
              <a:cs typeface="Arial"/>
            </a:endParaRPr>
          </a:p>
        </p:txBody>
      </p:sp>
      <p:sp>
        <p:nvSpPr>
          <p:cNvPr id="20" name="CuadroTexto 19"/>
          <p:cNvSpPr txBox="1"/>
          <p:nvPr/>
        </p:nvSpPr>
        <p:spPr>
          <a:xfrm>
            <a:off x="779463" y="5826815"/>
            <a:ext cx="1491497" cy="215444"/>
          </a:xfrm>
          <a:prstGeom prst="rect">
            <a:avLst/>
          </a:prstGeom>
          <a:noFill/>
        </p:spPr>
        <p:txBody>
          <a:bodyPr wrap="square" rtlCol="0">
            <a:spAutoFit/>
          </a:bodyPr>
          <a:lstStyle/>
          <a:p>
            <a:r>
              <a:rPr lang="es-CO" sz="800" dirty="0">
                <a:latin typeface="Arial"/>
                <a:cs typeface="Arial"/>
              </a:rPr>
              <a:t>Fuentes: UBS.</a:t>
            </a:r>
          </a:p>
        </p:txBody>
      </p:sp>
    </p:spTree>
    <p:extLst>
      <p:ext uri="{BB962C8B-B14F-4D97-AF65-F5344CB8AC3E}">
        <p14:creationId xmlns:p14="http://schemas.microsoft.com/office/powerpoint/2010/main" val="87729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804918" y="2217116"/>
            <a:ext cx="7580313" cy="3237225"/>
          </a:xfrm>
          <a:prstGeom prst="rect">
            <a:avLst/>
          </a:prstGeom>
        </p:spPr>
      </p:pic>
      <p:sp>
        <p:nvSpPr>
          <p:cNvPr id="3" name="CuadroTexto 2"/>
          <p:cNvSpPr txBox="1"/>
          <p:nvPr/>
        </p:nvSpPr>
        <p:spPr>
          <a:xfrm>
            <a:off x="804918" y="5622834"/>
            <a:ext cx="1491497" cy="215444"/>
          </a:xfrm>
          <a:prstGeom prst="rect">
            <a:avLst/>
          </a:prstGeom>
          <a:noFill/>
        </p:spPr>
        <p:txBody>
          <a:bodyPr wrap="square" rtlCol="0">
            <a:spAutoFit/>
          </a:bodyPr>
          <a:lstStyle/>
          <a:p>
            <a:r>
              <a:rPr lang="es-CO" sz="800" dirty="0">
                <a:latin typeface="Arial"/>
                <a:cs typeface="Arial"/>
              </a:rPr>
              <a:t>Fuentes: SFC, UBS.</a:t>
            </a:r>
          </a:p>
        </p:txBody>
      </p:sp>
      <p:sp>
        <p:nvSpPr>
          <p:cNvPr id="11" name="CuadroTexto 10"/>
          <p:cNvSpPr txBox="1"/>
          <p:nvPr/>
        </p:nvSpPr>
        <p:spPr>
          <a:xfrm>
            <a:off x="1288990" y="1202346"/>
            <a:ext cx="6566020" cy="338554"/>
          </a:xfrm>
          <a:prstGeom prst="rect">
            <a:avLst/>
          </a:prstGeom>
          <a:noFill/>
        </p:spPr>
        <p:txBody>
          <a:bodyPr wrap="none" rtlCol="0">
            <a:spAutoFit/>
          </a:bodyPr>
          <a:lstStyle/>
          <a:p>
            <a:pPr algn="ctr"/>
            <a:r>
              <a:rPr lang="es-CO" sz="1600" b="1" dirty="0">
                <a:solidFill>
                  <a:srgbClr val="595959"/>
                </a:solidFill>
                <a:latin typeface="Arial"/>
                <a:ea typeface="Tahoma" panose="020B0604030504040204" pitchFamily="34" charset="0"/>
                <a:cs typeface="Arial"/>
              </a:rPr>
              <a:t>Densidad de APNR: Relación entre los APNR y los activos totales</a:t>
            </a:r>
            <a:endParaRPr lang="es-CO" sz="1600" dirty="0">
              <a:solidFill>
                <a:srgbClr val="595959"/>
              </a:solidFill>
              <a:latin typeface="Arial"/>
              <a:cs typeface="Arial"/>
            </a:endParaRPr>
          </a:p>
        </p:txBody>
      </p:sp>
      <p:sp>
        <p:nvSpPr>
          <p:cNvPr id="12" name="CuadroTexto 11"/>
          <p:cNvSpPr txBox="1"/>
          <p:nvPr/>
        </p:nvSpPr>
        <p:spPr>
          <a:xfrm>
            <a:off x="1430659" y="387062"/>
            <a:ext cx="6282682" cy="584775"/>
          </a:xfrm>
          <a:prstGeom prst="rect">
            <a:avLst/>
          </a:prstGeom>
          <a:noFill/>
        </p:spPr>
        <p:txBody>
          <a:bodyPr wrap="none" rtlCol="0">
            <a:spAutoFit/>
          </a:bodyPr>
          <a:lstStyle/>
          <a:p>
            <a:pPr algn="ctr"/>
            <a:r>
              <a:rPr lang="es-ES" sz="3200" dirty="0">
                <a:solidFill>
                  <a:srgbClr val="17498D"/>
                </a:solidFill>
                <a:latin typeface="Arial Black"/>
                <a:cs typeface="Arial Black"/>
              </a:rPr>
              <a:t>Comparación internacional</a:t>
            </a:r>
          </a:p>
        </p:txBody>
      </p:sp>
      <p:pic>
        <p:nvPicPr>
          <p:cNvPr id="13" name="Imagen 12" descr="MX.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9494" y="1632171"/>
            <a:ext cx="584945" cy="584945"/>
          </a:xfrm>
          <a:prstGeom prst="rect">
            <a:avLst/>
          </a:prstGeom>
        </p:spPr>
      </p:pic>
      <p:pic>
        <p:nvPicPr>
          <p:cNvPr id="14" name="Imagen 13" descr="BR.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3518155" y="1632171"/>
            <a:ext cx="584945" cy="584945"/>
          </a:xfrm>
          <a:prstGeom prst="rect">
            <a:avLst/>
          </a:prstGeom>
        </p:spPr>
      </p:pic>
      <p:pic>
        <p:nvPicPr>
          <p:cNvPr id="15" name="Imagen 14" descr="P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56021" y="1632171"/>
            <a:ext cx="584945" cy="584945"/>
          </a:xfrm>
          <a:prstGeom prst="rect">
            <a:avLst/>
          </a:prstGeom>
        </p:spPr>
      </p:pic>
      <p:pic>
        <p:nvPicPr>
          <p:cNvPr id="17" name="Imagen 16" descr="CL.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71201" y="1632171"/>
            <a:ext cx="584945" cy="584945"/>
          </a:xfrm>
          <a:prstGeom prst="rect">
            <a:avLst/>
          </a:prstGeom>
        </p:spPr>
      </p:pic>
      <p:pic>
        <p:nvPicPr>
          <p:cNvPr id="18" name="Imagen 17"/>
          <p:cNvPicPr>
            <a:picLocks noChangeAspect="1"/>
          </p:cNvPicPr>
          <p:nvPr/>
        </p:nvPicPr>
        <p:blipFill>
          <a:blip r:embed="rId7"/>
          <a:stretch>
            <a:fillRect/>
          </a:stretch>
        </p:blipFill>
        <p:spPr>
          <a:xfrm>
            <a:off x="2537399" y="1730464"/>
            <a:ext cx="584945" cy="390938"/>
          </a:xfrm>
          <a:prstGeom prst="rect">
            <a:avLst/>
          </a:prstGeom>
        </p:spPr>
      </p:pic>
      <p:pic>
        <p:nvPicPr>
          <p:cNvPr id="19" name="Imagen 18" descr="CO.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31247" y="1632171"/>
            <a:ext cx="579088" cy="579088"/>
          </a:xfrm>
          <a:prstGeom prst="rect">
            <a:avLst/>
          </a:prstGeom>
        </p:spPr>
      </p:pic>
      <p:pic>
        <p:nvPicPr>
          <p:cNvPr id="20" name="Imagen 19"/>
          <p:cNvPicPr>
            <a:picLocks noChangeAspect="1"/>
          </p:cNvPicPr>
          <p:nvPr/>
        </p:nvPicPr>
        <p:blipFill>
          <a:blip r:embed="rId9"/>
          <a:stretch>
            <a:fillRect/>
          </a:stretch>
        </p:blipFill>
        <p:spPr>
          <a:xfrm>
            <a:off x="1553093" y="1730464"/>
            <a:ext cx="584945" cy="390938"/>
          </a:xfrm>
          <a:prstGeom prst="rect">
            <a:avLst/>
          </a:prstGeom>
        </p:spPr>
      </p:pic>
      <p:sp>
        <p:nvSpPr>
          <p:cNvPr id="4" name="Rectángulo 3"/>
          <p:cNvSpPr/>
          <p:nvPr/>
        </p:nvSpPr>
        <p:spPr>
          <a:xfrm>
            <a:off x="4453217" y="3244334"/>
            <a:ext cx="237566" cy="369332"/>
          </a:xfrm>
          <a:prstGeom prst="rect">
            <a:avLst/>
          </a:prstGeom>
        </p:spPr>
        <p:txBody>
          <a:bodyPr wrap="none">
            <a:spAutoFit/>
          </a:bodyPr>
          <a:lstStyle/>
          <a:p>
            <a:r>
              <a:rPr lang="es-CO" dirty="0"/>
              <a:t> </a:t>
            </a:r>
          </a:p>
        </p:txBody>
      </p:sp>
    </p:spTree>
    <p:extLst>
      <p:ext uri="{BB962C8B-B14F-4D97-AF65-F5344CB8AC3E}">
        <p14:creationId xmlns:p14="http://schemas.microsoft.com/office/powerpoint/2010/main" val="2147772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echa derecha 1"/>
          <p:cNvSpPr/>
          <p:nvPr/>
        </p:nvSpPr>
        <p:spPr>
          <a:xfrm>
            <a:off x="779463" y="1892862"/>
            <a:ext cx="7580312" cy="948076"/>
          </a:xfrm>
          <a:prstGeom prst="right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600">
              <a:latin typeface="Arial" panose="020B0604020202020204" pitchFamily="34" charset="0"/>
              <a:cs typeface="Arial" panose="020B0604020202020204" pitchFamily="34" charset="0"/>
            </a:endParaRPr>
          </a:p>
        </p:txBody>
      </p:sp>
      <p:sp>
        <p:nvSpPr>
          <p:cNvPr id="3" name="Elipse 2"/>
          <p:cNvSpPr/>
          <p:nvPr/>
        </p:nvSpPr>
        <p:spPr>
          <a:xfrm>
            <a:off x="1514468" y="2263537"/>
            <a:ext cx="201984" cy="19139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s-CO" sz="1600" dirty="0">
              <a:latin typeface="Arial" panose="020B0604020202020204" pitchFamily="34" charset="0"/>
              <a:cs typeface="Arial" panose="020B0604020202020204" pitchFamily="34" charset="0"/>
            </a:endParaRPr>
          </a:p>
        </p:txBody>
      </p:sp>
      <p:sp>
        <p:nvSpPr>
          <p:cNvPr id="4" name="Elipse 3"/>
          <p:cNvSpPr/>
          <p:nvPr/>
        </p:nvSpPr>
        <p:spPr>
          <a:xfrm>
            <a:off x="4352884" y="2272696"/>
            <a:ext cx="201984" cy="19139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600">
              <a:latin typeface="Arial" panose="020B0604020202020204" pitchFamily="34" charset="0"/>
              <a:cs typeface="Arial" panose="020B0604020202020204" pitchFamily="34" charset="0"/>
            </a:endParaRPr>
          </a:p>
        </p:txBody>
      </p:sp>
      <p:sp>
        <p:nvSpPr>
          <p:cNvPr id="5" name="Elipse 4"/>
          <p:cNvSpPr/>
          <p:nvPr/>
        </p:nvSpPr>
        <p:spPr>
          <a:xfrm>
            <a:off x="6919014" y="2263537"/>
            <a:ext cx="201984" cy="19139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600">
              <a:latin typeface="Arial" panose="020B0604020202020204" pitchFamily="34" charset="0"/>
              <a:cs typeface="Arial" panose="020B0604020202020204" pitchFamily="34" charset="0"/>
            </a:endParaRPr>
          </a:p>
        </p:txBody>
      </p:sp>
      <p:sp>
        <p:nvSpPr>
          <p:cNvPr id="7" name="CuadroTexto 6"/>
          <p:cNvSpPr txBox="1"/>
          <p:nvPr/>
        </p:nvSpPr>
        <p:spPr>
          <a:xfrm>
            <a:off x="1276587" y="1667491"/>
            <a:ext cx="750898" cy="338554"/>
          </a:xfrm>
          <a:prstGeom prst="rect">
            <a:avLst/>
          </a:prstGeom>
          <a:noFill/>
        </p:spPr>
        <p:txBody>
          <a:bodyPr wrap="square" rtlCol="0">
            <a:spAutoFit/>
          </a:bodyPr>
          <a:lstStyle/>
          <a:p>
            <a:pPr algn="ctr"/>
            <a:r>
              <a:rPr lang="es-CO" sz="1600" b="1" dirty="0">
                <a:solidFill>
                  <a:srgbClr val="595959"/>
                </a:solidFill>
                <a:latin typeface="Arial" panose="020B0604020202020204" pitchFamily="34" charset="0"/>
                <a:cs typeface="Arial" panose="020B0604020202020204" pitchFamily="34" charset="0"/>
              </a:rPr>
              <a:t>2011</a:t>
            </a:r>
          </a:p>
        </p:txBody>
      </p:sp>
      <p:sp>
        <p:nvSpPr>
          <p:cNvPr id="8" name="CuadroTexto 7"/>
          <p:cNvSpPr txBox="1"/>
          <p:nvPr/>
        </p:nvSpPr>
        <p:spPr>
          <a:xfrm>
            <a:off x="3991122" y="1552075"/>
            <a:ext cx="918568" cy="584775"/>
          </a:xfrm>
          <a:prstGeom prst="rect">
            <a:avLst/>
          </a:prstGeom>
          <a:noFill/>
        </p:spPr>
        <p:txBody>
          <a:bodyPr wrap="square" rtlCol="0">
            <a:spAutoFit/>
          </a:bodyPr>
          <a:lstStyle/>
          <a:p>
            <a:pPr algn="ctr"/>
            <a:r>
              <a:rPr lang="es-CO" sz="1600" b="1" dirty="0">
                <a:solidFill>
                  <a:srgbClr val="595959"/>
                </a:solidFill>
                <a:latin typeface="Arial" panose="020B0604020202020204" pitchFamily="34" charset="0"/>
                <a:cs typeface="Arial" panose="020B0604020202020204" pitchFamily="34" charset="0"/>
              </a:rPr>
              <a:t>2012  </a:t>
            </a:r>
          </a:p>
          <a:p>
            <a:pPr algn="ctr"/>
            <a:r>
              <a:rPr lang="es-CO" sz="1600" b="1" dirty="0">
                <a:solidFill>
                  <a:srgbClr val="595959"/>
                </a:solidFill>
                <a:latin typeface="Arial" panose="020B0604020202020204" pitchFamily="34" charset="0"/>
                <a:cs typeface="Arial" panose="020B0604020202020204" pitchFamily="34" charset="0"/>
              </a:rPr>
              <a:t>2013</a:t>
            </a:r>
          </a:p>
        </p:txBody>
      </p:sp>
      <p:sp>
        <p:nvSpPr>
          <p:cNvPr id="9" name="CuadroTexto 8"/>
          <p:cNvSpPr txBox="1"/>
          <p:nvPr/>
        </p:nvSpPr>
        <p:spPr>
          <a:xfrm>
            <a:off x="6605192" y="1544381"/>
            <a:ext cx="828905" cy="584775"/>
          </a:xfrm>
          <a:prstGeom prst="rect">
            <a:avLst/>
          </a:prstGeom>
          <a:noFill/>
        </p:spPr>
        <p:txBody>
          <a:bodyPr wrap="square" rtlCol="0">
            <a:spAutoFit/>
          </a:bodyPr>
          <a:lstStyle/>
          <a:p>
            <a:pPr algn="ctr"/>
            <a:r>
              <a:rPr lang="es-CO" sz="1600" b="1" dirty="0">
                <a:solidFill>
                  <a:srgbClr val="595959"/>
                </a:solidFill>
                <a:latin typeface="Arial" panose="020B0604020202020204" pitchFamily="34" charset="0"/>
                <a:cs typeface="Arial" panose="020B0604020202020204" pitchFamily="34" charset="0"/>
              </a:rPr>
              <a:t>2014  2015</a:t>
            </a:r>
          </a:p>
        </p:txBody>
      </p:sp>
      <p:sp>
        <p:nvSpPr>
          <p:cNvPr id="11" name="Rectángulo redondeado 10"/>
          <p:cNvSpPr/>
          <p:nvPr/>
        </p:nvSpPr>
        <p:spPr>
          <a:xfrm>
            <a:off x="816429" y="2831670"/>
            <a:ext cx="2109651" cy="2379071"/>
          </a:xfrm>
          <a:prstGeom prst="roundRect">
            <a:avLst>
              <a:gd name="adj" fmla="val 0"/>
            </a:avLst>
          </a:prstGeom>
          <a:solidFill>
            <a:srgbClr val="17498D"/>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s-CO" sz="1600" b="1" dirty="0">
                <a:solidFill>
                  <a:schemeClr val="bg1"/>
                </a:solidFill>
                <a:latin typeface="Arial" panose="020B0604020202020204" pitchFamily="34" charset="0"/>
                <a:cs typeface="Arial" panose="020B0604020202020204" pitchFamily="34" charset="0"/>
              </a:rPr>
              <a:t>Riesgo de liquidez:</a:t>
            </a:r>
          </a:p>
          <a:p>
            <a:endParaRPr lang="es-CO" sz="1600" b="1" dirty="0">
              <a:solidFill>
                <a:schemeClr val="bg1"/>
              </a:solidFill>
              <a:latin typeface="Arial" panose="020B0604020202020204" pitchFamily="34" charset="0"/>
              <a:cs typeface="Arial" panose="020B0604020202020204" pitchFamily="34" charset="0"/>
            </a:endParaRPr>
          </a:p>
          <a:p>
            <a:pPr marL="285750" indent="-285750">
              <a:buFont typeface="Arial"/>
              <a:buChar char="•"/>
            </a:pPr>
            <a:r>
              <a:rPr lang="es-CO" sz="1600" b="1" dirty="0">
                <a:solidFill>
                  <a:schemeClr val="bg1"/>
                </a:solidFill>
                <a:latin typeface="Arial" panose="020B0604020202020204" pitchFamily="34" charset="0"/>
                <a:cs typeface="Arial" panose="020B0604020202020204" pitchFamily="34" charset="0"/>
              </a:rPr>
              <a:t>IRL</a:t>
            </a:r>
          </a:p>
          <a:p>
            <a:pPr marL="285750" indent="-285750">
              <a:buFont typeface="Arial"/>
              <a:buChar char="•"/>
            </a:pPr>
            <a:r>
              <a:rPr lang="es-CO" sz="1600" b="1" dirty="0">
                <a:solidFill>
                  <a:schemeClr val="bg1"/>
                </a:solidFill>
                <a:latin typeface="Arial" panose="020B0604020202020204" pitchFamily="34" charset="0"/>
                <a:cs typeface="Arial" panose="020B0604020202020204" pitchFamily="34" charset="0"/>
              </a:rPr>
              <a:t>Activos líquidos</a:t>
            </a:r>
          </a:p>
          <a:p>
            <a:pPr marL="285750" indent="-285750">
              <a:buFont typeface="Arial"/>
              <a:buChar char="•"/>
            </a:pPr>
            <a:r>
              <a:rPr lang="es-CO" sz="1600" b="1" dirty="0">
                <a:solidFill>
                  <a:schemeClr val="bg1"/>
                </a:solidFill>
                <a:latin typeface="Arial" panose="020B0604020202020204" pitchFamily="34" charset="0"/>
                <a:cs typeface="Arial" panose="020B0604020202020204" pitchFamily="34" charset="0"/>
              </a:rPr>
              <a:t>Medidas prudenciales y correctivas</a:t>
            </a:r>
          </a:p>
        </p:txBody>
      </p:sp>
      <p:sp>
        <p:nvSpPr>
          <p:cNvPr id="12" name="Rectángulo redondeado 11"/>
          <p:cNvSpPr/>
          <p:nvPr/>
        </p:nvSpPr>
        <p:spPr>
          <a:xfrm>
            <a:off x="5930066" y="2843560"/>
            <a:ext cx="1858674" cy="534803"/>
          </a:xfrm>
          <a:prstGeom prst="roundRect">
            <a:avLst>
              <a:gd name="adj" fmla="val 0"/>
            </a:avLst>
          </a:prstGeom>
          <a:solidFill>
            <a:srgbClr val="17498D"/>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s-CO" sz="1600" b="1" dirty="0">
                <a:solidFill>
                  <a:schemeClr val="bg1"/>
                </a:solidFill>
                <a:latin typeface="Arial" panose="020B0604020202020204" pitchFamily="34" charset="0"/>
                <a:cs typeface="Arial" panose="020B0604020202020204" pitchFamily="34" charset="0"/>
              </a:rPr>
              <a:t>Instrumentos híbridos</a:t>
            </a:r>
          </a:p>
        </p:txBody>
      </p:sp>
      <p:sp>
        <p:nvSpPr>
          <p:cNvPr id="15" name="Rectángulo redondeado 14"/>
          <p:cNvSpPr/>
          <p:nvPr/>
        </p:nvSpPr>
        <p:spPr>
          <a:xfrm>
            <a:off x="3335642" y="2840938"/>
            <a:ext cx="2184862" cy="534803"/>
          </a:xfrm>
          <a:prstGeom prst="roundRect">
            <a:avLst>
              <a:gd name="adj" fmla="val 0"/>
            </a:avLst>
          </a:prstGeom>
          <a:solidFill>
            <a:srgbClr val="17498D"/>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s-CO" sz="1600" b="1" dirty="0">
                <a:solidFill>
                  <a:schemeClr val="bg1"/>
                </a:solidFill>
                <a:latin typeface="Arial" panose="020B0604020202020204" pitchFamily="34" charset="0"/>
                <a:cs typeface="Arial" panose="020B0604020202020204" pitchFamily="34" charset="0"/>
              </a:rPr>
              <a:t>Depuración de capital</a:t>
            </a:r>
          </a:p>
        </p:txBody>
      </p:sp>
      <p:sp>
        <p:nvSpPr>
          <p:cNvPr id="16" name="Rectángulo redondeado 15"/>
          <p:cNvSpPr/>
          <p:nvPr/>
        </p:nvSpPr>
        <p:spPr>
          <a:xfrm>
            <a:off x="3335642" y="3745795"/>
            <a:ext cx="2184862" cy="534803"/>
          </a:xfrm>
          <a:prstGeom prst="roundRect">
            <a:avLst>
              <a:gd name="adj" fmla="val 0"/>
            </a:avLst>
          </a:prstGeom>
          <a:solidFill>
            <a:srgbClr val="17498D"/>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s-CO" sz="1600" b="1" dirty="0">
                <a:solidFill>
                  <a:schemeClr val="bg1"/>
                </a:solidFill>
                <a:latin typeface="Arial" panose="020B0604020202020204" pitchFamily="34" charset="0"/>
                <a:cs typeface="Arial" panose="020B0604020202020204" pitchFamily="34" charset="0"/>
              </a:rPr>
              <a:t>Criterios de pertenencia</a:t>
            </a:r>
          </a:p>
        </p:txBody>
      </p:sp>
      <p:sp>
        <p:nvSpPr>
          <p:cNvPr id="17" name="Rectángulo redondeado 16"/>
          <p:cNvSpPr/>
          <p:nvPr/>
        </p:nvSpPr>
        <p:spPr>
          <a:xfrm>
            <a:off x="3335642" y="4650653"/>
            <a:ext cx="2184862" cy="534803"/>
          </a:xfrm>
          <a:prstGeom prst="roundRect">
            <a:avLst>
              <a:gd name="adj" fmla="val 0"/>
            </a:avLst>
          </a:prstGeom>
          <a:solidFill>
            <a:srgbClr val="17498D"/>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s-CO" sz="1600" b="1" dirty="0">
                <a:solidFill>
                  <a:schemeClr val="bg1"/>
                </a:solidFill>
                <a:latin typeface="Arial" panose="020B0604020202020204" pitchFamily="34" charset="0"/>
                <a:cs typeface="Arial" panose="020B0604020202020204" pitchFamily="34" charset="0"/>
              </a:rPr>
              <a:t>Solvencia básica</a:t>
            </a:r>
          </a:p>
        </p:txBody>
      </p:sp>
      <p:sp>
        <p:nvSpPr>
          <p:cNvPr id="18" name="Rectángulo redondeado 17"/>
          <p:cNvSpPr/>
          <p:nvPr/>
        </p:nvSpPr>
        <p:spPr>
          <a:xfrm>
            <a:off x="6010076" y="3745795"/>
            <a:ext cx="1778664" cy="760093"/>
          </a:xfrm>
          <a:prstGeom prst="roundRect">
            <a:avLst>
              <a:gd name="adj" fmla="val 0"/>
            </a:avLst>
          </a:prstGeom>
          <a:solidFill>
            <a:srgbClr val="17498D"/>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s-CO" sz="1600" b="1" dirty="0">
                <a:solidFill>
                  <a:schemeClr val="bg1"/>
                </a:solidFill>
                <a:latin typeface="Arial" panose="020B0604020202020204" pitchFamily="34" charset="0"/>
                <a:cs typeface="Arial" panose="020B0604020202020204" pitchFamily="34" charset="0"/>
              </a:rPr>
              <a:t>Proceso de evaluación de capital</a:t>
            </a:r>
          </a:p>
        </p:txBody>
      </p:sp>
      <p:sp>
        <p:nvSpPr>
          <p:cNvPr id="19" name="CuadroTexto 18"/>
          <p:cNvSpPr txBox="1"/>
          <p:nvPr/>
        </p:nvSpPr>
        <p:spPr>
          <a:xfrm>
            <a:off x="2201480" y="387062"/>
            <a:ext cx="4741041" cy="584775"/>
          </a:xfrm>
          <a:prstGeom prst="rect">
            <a:avLst/>
          </a:prstGeom>
          <a:noFill/>
        </p:spPr>
        <p:txBody>
          <a:bodyPr wrap="none" rtlCol="0">
            <a:spAutoFit/>
          </a:bodyPr>
          <a:lstStyle/>
          <a:p>
            <a:pPr algn="ctr"/>
            <a:r>
              <a:rPr lang="es-ES" sz="3200" dirty="0">
                <a:solidFill>
                  <a:srgbClr val="17498D"/>
                </a:solidFill>
                <a:latin typeface="Arial Black"/>
                <a:cs typeface="Arial Black"/>
              </a:rPr>
              <a:t>Avances normativos</a:t>
            </a:r>
          </a:p>
        </p:txBody>
      </p:sp>
    </p:spTree>
    <p:extLst>
      <p:ext uri="{BB962C8B-B14F-4D97-AF65-F5344CB8AC3E}">
        <p14:creationId xmlns:p14="http://schemas.microsoft.com/office/powerpoint/2010/main" val="627861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201480" y="387062"/>
            <a:ext cx="4741041" cy="584775"/>
          </a:xfrm>
          <a:prstGeom prst="rect">
            <a:avLst/>
          </a:prstGeom>
          <a:noFill/>
        </p:spPr>
        <p:txBody>
          <a:bodyPr wrap="none" rtlCol="0">
            <a:spAutoFit/>
          </a:bodyPr>
          <a:lstStyle/>
          <a:p>
            <a:pPr algn="ctr"/>
            <a:r>
              <a:rPr lang="es-ES" sz="3200" dirty="0">
                <a:solidFill>
                  <a:srgbClr val="17498D"/>
                </a:solidFill>
                <a:latin typeface="Arial Black"/>
                <a:cs typeface="Arial Black"/>
              </a:rPr>
              <a:t>Avances normativos</a:t>
            </a:r>
          </a:p>
        </p:txBody>
      </p:sp>
      <p:sp>
        <p:nvSpPr>
          <p:cNvPr id="4" name="Marcador de contenido 3"/>
          <p:cNvSpPr txBox="1">
            <a:spLocks/>
          </p:cNvSpPr>
          <p:nvPr/>
        </p:nvSpPr>
        <p:spPr>
          <a:xfrm>
            <a:off x="779463" y="1466850"/>
            <a:ext cx="7633017" cy="469392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uClr>
                <a:srgbClr val="00B050"/>
              </a:buClr>
              <a:buSzPct val="200000"/>
              <a:buFont typeface="Wingdings" panose="05000000000000000000" pitchFamily="2" charset="2"/>
              <a:buChar char="ü"/>
            </a:pPr>
            <a:r>
              <a:rPr lang="es-CO" sz="1800" b="1" dirty="0">
                <a:solidFill>
                  <a:schemeClr val="tx1">
                    <a:lumMod val="65000"/>
                    <a:lumOff val="35000"/>
                  </a:schemeClr>
                </a:solidFill>
                <a:latin typeface="Arial"/>
                <a:cs typeface="Arial"/>
              </a:rPr>
              <a:t>Definiciones y criterios de pertenencia al patrimonio técnico:</a:t>
            </a:r>
          </a:p>
          <a:p>
            <a:pPr marL="0" indent="0" algn="just">
              <a:buFont typeface="Arial"/>
              <a:buNone/>
            </a:pPr>
            <a:endParaRPr lang="es-CO" sz="1800" b="1" dirty="0">
              <a:solidFill>
                <a:schemeClr val="tx1">
                  <a:lumMod val="65000"/>
                  <a:lumOff val="35000"/>
                </a:schemeClr>
              </a:solidFill>
              <a:latin typeface="Arial"/>
              <a:cs typeface="Arial"/>
            </a:endParaRPr>
          </a:p>
          <a:p>
            <a:pPr marL="185737" lvl="1" indent="0" algn="just">
              <a:buNone/>
            </a:pPr>
            <a:r>
              <a:rPr lang="es-CO" sz="1800" dirty="0" err="1">
                <a:solidFill>
                  <a:schemeClr val="tx1">
                    <a:lumMod val="65000"/>
                    <a:lumOff val="35000"/>
                  </a:schemeClr>
                </a:solidFill>
                <a:latin typeface="Arial"/>
                <a:cs typeface="Arial"/>
              </a:rPr>
              <a:t>Common</a:t>
            </a:r>
            <a:r>
              <a:rPr lang="es-CO" sz="1800" dirty="0">
                <a:solidFill>
                  <a:schemeClr val="tx1">
                    <a:lumMod val="65000"/>
                    <a:lumOff val="35000"/>
                  </a:schemeClr>
                </a:solidFill>
                <a:latin typeface="Arial"/>
                <a:cs typeface="Arial"/>
              </a:rPr>
              <a:t> </a:t>
            </a:r>
            <a:r>
              <a:rPr lang="es-CO" sz="1800" dirty="0" err="1">
                <a:solidFill>
                  <a:schemeClr val="tx1">
                    <a:lumMod val="65000"/>
                    <a:lumOff val="35000"/>
                  </a:schemeClr>
                </a:solidFill>
                <a:latin typeface="Arial"/>
                <a:cs typeface="Arial"/>
              </a:rPr>
              <a:t>Equity</a:t>
            </a:r>
            <a:r>
              <a:rPr lang="es-CO" sz="1800" dirty="0">
                <a:solidFill>
                  <a:schemeClr val="tx1">
                    <a:lumMod val="65000"/>
                    <a:lumOff val="35000"/>
                  </a:schemeClr>
                </a:solidFill>
                <a:latin typeface="Arial"/>
                <a:cs typeface="Arial"/>
              </a:rPr>
              <a:t> </a:t>
            </a:r>
            <a:r>
              <a:rPr lang="es-CO" sz="1800" dirty="0" err="1">
                <a:solidFill>
                  <a:schemeClr val="tx1">
                    <a:lumMod val="65000"/>
                    <a:lumOff val="35000"/>
                  </a:schemeClr>
                </a:solidFill>
                <a:latin typeface="Arial"/>
                <a:cs typeface="Arial"/>
              </a:rPr>
              <a:t>Tier</a:t>
            </a:r>
            <a:r>
              <a:rPr lang="es-CO" sz="1800" dirty="0">
                <a:solidFill>
                  <a:schemeClr val="tx1">
                    <a:lumMod val="65000"/>
                    <a:lumOff val="35000"/>
                  </a:schemeClr>
                </a:solidFill>
                <a:latin typeface="Arial"/>
                <a:cs typeface="Arial"/>
              </a:rPr>
              <a:t> 1 (CET1) 	► 	Patrimonio básico ordinario</a:t>
            </a:r>
          </a:p>
          <a:p>
            <a:pPr marL="185737" lvl="1" indent="0" algn="just">
              <a:buNone/>
            </a:pPr>
            <a:r>
              <a:rPr lang="es-CO" sz="1800" dirty="0" err="1">
                <a:solidFill>
                  <a:schemeClr val="tx1">
                    <a:lumMod val="65000"/>
                    <a:lumOff val="35000"/>
                  </a:schemeClr>
                </a:solidFill>
                <a:latin typeface="Arial"/>
                <a:cs typeface="Arial"/>
              </a:rPr>
              <a:t>Additional</a:t>
            </a:r>
            <a:r>
              <a:rPr lang="es-CO" sz="1800" dirty="0">
                <a:solidFill>
                  <a:schemeClr val="tx1">
                    <a:lumMod val="65000"/>
                    <a:lumOff val="35000"/>
                  </a:schemeClr>
                </a:solidFill>
                <a:latin typeface="Arial"/>
                <a:cs typeface="Arial"/>
              </a:rPr>
              <a:t> </a:t>
            </a:r>
            <a:r>
              <a:rPr lang="es-CO" sz="1800" dirty="0" err="1">
                <a:solidFill>
                  <a:schemeClr val="tx1">
                    <a:lumMod val="65000"/>
                    <a:lumOff val="35000"/>
                  </a:schemeClr>
                </a:solidFill>
                <a:latin typeface="Arial"/>
                <a:cs typeface="Arial"/>
              </a:rPr>
              <a:t>Tier</a:t>
            </a:r>
            <a:r>
              <a:rPr lang="es-CO" sz="1800" dirty="0">
                <a:solidFill>
                  <a:schemeClr val="tx1">
                    <a:lumMod val="65000"/>
                    <a:lumOff val="35000"/>
                  </a:schemeClr>
                </a:solidFill>
                <a:latin typeface="Arial"/>
                <a:cs typeface="Arial"/>
              </a:rPr>
              <a:t> 1 (AT1)			► 	Patrimonio básico adicional</a:t>
            </a:r>
          </a:p>
          <a:p>
            <a:pPr marL="185737" lvl="1" indent="0" algn="just">
              <a:buNone/>
            </a:pPr>
            <a:r>
              <a:rPr lang="es-CO" sz="1800" dirty="0" err="1">
                <a:solidFill>
                  <a:schemeClr val="tx1">
                    <a:lumMod val="65000"/>
                    <a:lumOff val="35000"/>
                  </a:schemeClr>
                </a:solidFill>
                <a:latin typeface="Arial"/>
                <a:cs typeface="Arial"/>
              </a:rPr>
              <a:t>Tier</a:t>
            </a:r>
            <a:r>
              <a:rPr lang="es-CO" sz="1800" dirty="0">
                <a:solidFill>
                  <a:schemeClr val="tx1">
                    <a:lumMod val="65000"/>
                    <a:lumOff val="35000"/>
                  </a:schemeClr>
                </a:solidFill>
                <a:latin typeface="Arial"/>
                <a:cs typeface="Arial"/>
              </a:rPr>
              <a:t> 2							► 	Patrimonio adicional </a:t>
            </a:r>
          </a:p>
          <a:p>
            <a:pPr marL="185737" lvl="1" indent="0" algn="just">
              <a:buNone/>
            </a:pPr>
            <a:endParaRPr lang="es-CO" sz="1800" dirty="0">
              <a:solidFill>
                <a:schemeClr val="tx1">
                  <a:lumMod val="65000"/>
                  <a:lumOff val="35000"/>
                </a:schemeClr>
              </a:solidFill>
              <a:latin typeface="Arial"/>
              <a:cs typeface="Arial"/>
            </a:endParaRPr>
          </a:p>
          <a:p>
            <a:pPr marL="185737" lvl="1" indent="0" algn="just">
              <a:buNone/>
            </a:pPr>
            <a:endParaRPr lang="es-CO" sz="1800" dirty="0">
              <a:solidFill>
                <a:schemeClr val="tx1">
                  <a:lumMod val="65000"/>
                  <a:lumOff val="35000"/>
                </a:schemeClr>
              </a:solidFill>
              <a:latin typeface="Arial"/>
              <a:cs typeface="Arial"/>
            </a:endParaRPr>
          </a:p>
          <a:p>
            <a:pPr algn="just">
              <a:buClr>
                <a:srgbClr val="00B050"/>
              </a:buClr>
              <a:buSzPct val="200000"/>
              <a:buFont typeface="Wingdings" panose="05000000000000000000" pitchFamily="2" charset="2"/>
              <a:buChar char="ü"/>
            </a:pPr>
            <a:r>
              <a:rPr lang="es-CO" sz="1800" b="1" dirty="0">
                <a:solidFill>
                  <a:schemeClr val="tx1">
                    <a:lumMod val="65000"/>
                    <a:lumOff val="35000"/>
                  </a:schemeClr>
                </a:solidFill>
                <a:latin typeface="Arial"/>
                <a:cs typeface="Arial"/>
              </a:rPr>
              <a:t>Solvencia básica: 4,5% del patrimonio básico ordinario.</a:t>
            </a:r>
          </a:p>
          <a:p>
            <a:pPr algn="just">
              <a:buClr>
                <a:srgbClr val="00B050"/>
              </a:buClr>
              <a:buSzPct val="200000"/>
              <a:buFont typeface="Wingdings" panose="05000000000000000000" pitchFamily="2" charset="2"/>
              <a:buChar char="ü"/>
            </a:pPr>
            <a:endParaRPr lang="es-CO" sz="1800" b="1" dirty="0">
              <a:solidFill>
                <a:schemeClr val="tx1">
                  <a:lumMod val="65000"/>
                  <a:lumOff val="35000"/>
                </a:schemeClr>
              </a:solidFill>
              <a:latin typeface="Arial"/>
              <a:cs typeface="Arial"/>
            </a:endParaRPr>
          </a:p>
          <a:p>
            <a:pPr algn="just">
              <a:buClr>
                <a:srgbClr val="00B050"/>
              </a:buClr>
              <a:buSzPct val="200000"/>
              <a:buFont typeface="Wingdings" panose="05000000000000000000" pitchFamily="2" charset="2"/>
              <a:buChar char="ü"/>
            </a:pPr>
            <a:r>
              <a:rPr lang="es-CO" sz="1800" b="1" dirty="0">
                <a:solidFill>
                  <a:schemeClr val="tx1">
                    <a:lumMod val="65000"/>
                    <a:lumOff val="35000"/>
                  </a:schemeClr>
                </a:solidFill>
                <a:latin typeface="Arial"/>
                <a:cs typeface="Arial"/>
              </a:rPr>
              <a:t>Criterios de pertenencia para instrumentos híbridos.</a:t>
            </a:r>
          </a:p>
          <a:p>
            <a:pPr algn="just">
              <a:buClr>
                <a:srgbClr val="00B050"/>
              </a:buClr>
              <a:buSzPct val="200000"/>
              <a:buFont typeface="Wingdings" panose="05000000000000000000" pitchFamily="2" charset="2"/>
              <a:buChar char="ü"/>
            </a:pPr>
            <a:endParaRPr lang="es-CO" sz="1800" b="1" dirty="0">
              <a:solidFill>
                <a:schemeClr val="tx1">
                  <a:lumMod val="65000"/>
                  <a:lumOff val="35000"/>
                </a:schemeClr>
              </a:solidFill>
              <a:latin typeface="Arial"/>
              <a:cs typeface="Arial"/>
            </a:endParaRPr>
          </a:p>
          <a:p>
            <a:pPr algn="just">
              <a:buClr>
                <a:srgbClr val="00B050"/>
              </a:buClr>
              <a:buSzPct val="200000"/>
              <a:buFont typeface="Wingdings" panose="05000000000000000000" pitchFamily="2" charset="2"/>
              <a:buChar char="ü"/>
            </a:pPr>
            <a:r>
              <a:rPr lang="es-CO" sz="1800" b="1" dirty="0">
                <a:solidFill>
                  <a:schemeClr val="tx1">
                    <a:lumMod val="65000"/>
                    <a:lumOff val="35000"/>
                  </a:schemeClr>
                </a:solidFill>
                <a:latin typeface="Arial"/>
                <a:cs typeface="Arial"/>
              </a:rPr>
              <a:t>Proceso de evaluación interna de capital (Pilar 2).</a:t>
            </a:r>
          </a:p>
        </p:txBody>
      </p:sp>
    </p:spTree>
    <p:extLst>
      <p:ext uri="{BB962C8B-B14F-4D97-AF65-F5344CB8AC3E}">
        <p14:creationId xmlns:p14="http://schemas.microsoft.com/office/powerpoint/2010/main" val="958951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427311" y="387062"/>
            <a:ext cx="4289379" cy="584775"/>
          </a:xfrm>
          <a:prstGeom prst="rect">
            <a:avLst/>
          </a:prstGeom>
          <a:noFill/>
        </p:spPr>
        <p:txBody>
          <a:bodyPr wrap="none" rtlCol="0">
            <a:spAutoFit/>
          </a:bodyPr>
          <a:lstStyle/>
          <a:p>
            <a:pPr algn="ctr"/>
            <a:r>
              <a:rPr lang="es-ES" sz="3200" dirty="0">
                <a:solidFill>
                  <a:srgbClr val="17498D"/>
                </a:solidFill>
                <a:latin typeface="Arial Black"/>
                <a:cs typeface="Arial Black"/>
              </a:rPr>
              <a:t>Temas pendientes</a:t>
            </a:r>
          </a:p>
        </p:txBody>
      </p:sp>
      <p:sp>
        <p:nvSpPr>
          <p:cNvPr id="4" name="Marcador de contenido 3"/>
          <p:cNvSpPr txBox="1">
            <a:spLocks/>
          </p:cNvSpPr>
          <p:nvPr/>
        </p:nvSpPr>
        <p:spPr>
          <a:xfrm>
            <a:off x="779464" y="1280160"/>
            <a:ext cx="7580312" cy="470916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uClr>
                <a:srgbClr val="C00000"/>
              </a:buClr>
              <a:buSzPct val="200000"/>
              <a:buFont typeface="Arial" panose="020B0604020202020204" pitchFamily="34" charset="0"/>
              <a:buChar char="x"/>
            </a:pPr>
            <a:r>
              <a:rPr lang="es-CO" sz="1800" b="1" dirty="0">
                <a:solidFill>
                  <a:schemeClr val="tx1">
                    <a:lumMod val="65000"/>
                    <a:lumOff val="35000"/>
                  </a:schemeClr>
                </a:solidFill>
                <a:latin typeface="Arial"/>
                <a:cs typeface="Arial"/>
              </a:rPr>
              <a:t> Colchones de CET1:</a:t>
            </a:r>
          </a:p>
          <a:p>
            <a:pPr marL="352425" lvl="1" indent="-166688" algn="just">
              <a:buFont typeface="Arial"/>
              <a:buChar char="•"/>
            </a:pPr>
            <a:r>
              <a:rPr lang="es-CO" sz="1800" dirty="0">
                <a:solidFill>
                  <a:schemeClr val="tx1">
                    <a:lumMod val="65000"/>
                    <a:lumOff val="35000"/>
                  </a:schemeClr>
                </a:solidFill>
                <a:latin typeface="Arial"/>
                <a:cs typeface="Arial"/>
              </a:rPr>
              <a:t>Colchón </a:t>
            </a:r>
            <a:r>
              <a:rPr lang="es-CO" sz="1800">
                <a:solidFill>
                  <a:schemeClr val="tx1">
                    <a:lumMod val="65000"/>
                    <a:lumOff val="35000"/>
                  </a:schemeClr>
                </a:solidFill>
                <a:latin typeface="Arial"/>
                <a:cs typeface="Arial"/>
              </a:rPr>
              <a:t>de conservación.</a:t>
            </a:r>
            <a:endParaRPr lang="es-CO" sz="1800" dirty="0">
              <a:solidFill>
                <a:schemeClr val="tx1">
                  <a:lumMod val="65000"/>
                  <a:lumOff val="35000"/>
                </a:schemeClr>
              </a:solidFill>
              <a:latin typeface="Arial"/>
              <a:cs typeface="Arial"/>
            </a:endParaRPr>
          </a:p>
          <a:p>
            <a:pPr marL="352425" lvl="1" indent="-166688" algn="just">
              <a:buFont typeface="Arial"/>
              <a:buChar char="•"/>
            </a:pPr>
            <a:r>
              <a:rPr lang="es-CO" sz="1800" dirty="0">
                <a:solidFill>
                  <a:schemeClr val="tx1">
                    <a:lumMod val="65000"/>
                    <a:lumOff val="35000"/>
                  </a:schemeClr>
                </a:solidFill>
                <a:latin typeface="Arial"/>
                <a:cs typeface="Arial"/>
              </a:rPr>
              <a:t>Colchón de importancia sistémica local.</a:t>
            </a:r>
          </a:p>
          <a:p>
            <a:pPr marL="352425" lvl="1" indent="-166688" algn="just">
              <a:buFont typeface="Arial"/>
              <a:buChar char="•"/>
            </a:pPr>
            <a:endParaRPr lang="es-CO" sz="1800" dirty="0">
              <a:solidFill>
                <a:schemeClr val="tx1">
                  <a:lumMod val="65000"/>
                  <a:lumOff val="35000"/>
                </a:schemeClr>
              </a:solidFill>
              <a:latin typeface="Arial"/>
              <a:cs typeface="Arial"/>
            </a:endParaRPr>
          </a:p>
          <a:p>
            <a:pPr algn="just">
              <a:buClr>
                <a:srgbClr val="C00000"/>
              </a:buClr>
              <a:buSzPct val="200000"/>
              <a:buFont typeface="Arial" panose="020B0604020202020204" pitchFamily="34" charset="0"/>
              <a:buChar char="x"/>
            </a:pPr>
            <a:r>
              <a:rPr lang="es-CO" sz="1800" b="1" dirty="0">
                <a:solidFill>
                  <a:schemeClr val="tx1">
                    <a:lumMod val="65000"/>
                    <a:lumOff val="35000"/>
                  </a:schemeClr>
                </a:solidFill>
                <a:latin typeface="Arial"/>
                <a:cs typeface="Arial"/>
              </a:rPr>
              <a:t> Relación de solvencia “intermedia”: 6% de la suma de</a:t>
            </a:r>
            <a:br>
              <a:rPr lang="es-CO" sz="1800" b="1" dirty="0">
                <a:solidFill>
                  <a:schemeClr val="tx1">
                    <a:lumMod val="65000"/>
                    <a:lumOff val="35000"/>
                  </a:schemeClr>
                </a:solidFill>
                <a:latin typeface="Arial"/>
                <a:cs typeface="Arial"/>
              </a:rPr>
            </a:br>
            <a:r>
              <a:rPr lang="es-CO" sz="1800" b="1" dirty="0">
                <a:solidFill>
                  <a:schemeClr val="tx1">
                    <a:lumMod val="65000"/>
                    <a:lumOff val="35000"/>
                  </a:schemeClr>
                </a:solidFill>
                <a:latin typeface="Arial"/>
                <a:cs typeface="Arial"/>
              </a:rPr>
              <a:t> CET1 y  AT1.</a:t>
            </a:r>
          </a:p>
          <a:p>
            <a:pPr algn="just">
              <a:buClr>
                <a:srgbClr val="C00000"/>
              </a:buClr>
              <a:buSzPct val="200000"/>
              <a:buFont typeface="Arial" panose="020B0604020202020204" pitchFamily="34" charset="0"/>
              <a:buChar char="x"/>
            </a:pPr>
            <a:endParaRPr lang="es-CO" sz="1800" b="1" dirty="0">
              <a:solidFill>
                <a:schemeClr val="tx1">
                  <a:lumMod val="65000"/>
                  <a:lumOff val="35000"/>
                </a:schemeClr>
              </a:solidFill>
              <a:latin typeface="Arial"/>
              <a:cs typeface="Arial"/>
            </a:endParaRPr>
          </a:p>
          <a:p>
            <a:pPr algn="just">
              <a:buClr>
                <a:srgbClr val="C00000"/>
              </a:buClr>
              <a:buSzPct val="200000"/>
              <a:buFont typeface="Arial" panose="020B0604020202020204" pitchFamily="34" charset="0"/>
              <a:buChar char="x"/>
            </a:pPr>
            <a:r>
              <a:rPr lang="es-CO" sz="1800" b="1" dirty="0">
                <a:solidFill>
                  <a:schemeClr val="tx1">
                    <a:lumMod val="65000"/>
                    <a:lumOff val="35000"/>
                  </a:schemeClr>
                </a:solidFill>
                <a:latin typeface="Arial"/>
                <a:cs typeface="Arial"/>
              </a:rPr>
              <a:t> Relación de apalancamiento. </a:t>
            </a:r>
          </a:p>
          <a:p>
            <a:pPr algn="just">
              <a:buClr>
                <a:srgbClr val="C00000"/>
              </a:buClr>
              <a:buSzPct val="300000"/>
              <a:buFont typeface="Arial" panose="020B0604020202020204" pitchFamily="34" charset="0"/>
              <a:buChar char="x"/>
            </a:pPr>
            <a:endParaRPr lang="es-CO" sz="1800" b="1" dirty="0">
              <a:solidFill>
                <a:schemeClr val="tx1">
                  <a:lumMod val="65000"/>
                  <a:lumOff val="35000"/>
                </a:schemeClr>
              </a:solidFill>
              <a:latin typeface="Arial"/>
              <a:cs typeface="Arial"/>
            </a:endParaRPr>
          </a:p>
          <a:p>
            <a:pPr algn="just">
              <a:buClr>
                <a:srgbClr val="C00000"/>
              </a:buClr>
              <a:buSzPct val="300000"/>
              <a:buFont typeface="Arial" panose="020B0604020202020204" pitchFamily="34" charset="0"/>
              <a:buChar char="x"/>
            </a:pPr>
            <a:endParaRPr lang="es-CO" sz="1800" b="1" dirty="0">
              <a:solidFill>
                <a:schemeClr val="tx1">
                  <a:lumMod val="65000"/>
                  <a:lumOff val="35000"/>
                </a:schemeClr>
              </a:solidFill>
              <a:latin typeface="Arial"/>
              <a:cs typeface="Arial"/>
            </a:endParaRPr>
          </a:p>
          <a:p>
            <a:pPr algn="just">
              <a:buClr>
                <a:srgbClr val="FFC000"/>
              </a:buClr>
              <a:buSzPct val="200000"/>
              <a:buFont typeface="Wingdings" panose="05000000000000000000" pitchFamily="2" charset="2"/>
              <a:buChar char="Ø"/>
            </a:pPr>
            <a:r>
              <a:rPr lang="es-CO" sz="1800" b="1" dirty="0">
                <a:solidFill>
                  <a:schemeClr val="tx1">
                    <a:lumMod val="65000"/>
                    <a:lumOff val="35000"/>
                  </a:schemeClr>
                </a:solidFill>
                <a:latin typeface="Arial"/>
                <a:cs typeface="Arial"/>
              </a:rPr>
              <a:t>Requisitos de capital por riesgo de crédito:</a:t>
            </a:r>
          </a:p>
          <a:p>
            <a:pPr marL="471487" lvl="1" algn="just">
              <a:buSzPct val="100000"/>
              <a:buFont typeface="Arial" panose="020B0604020202020204" pitchFamily="34" charset="0"/>
              <a:buChar char="•"/>
            </a:pPr>
            <a:r>
              <a:rPr lang="es-CO" sz="1800" dirty="0">
                <a:solidFill>
                  <a:schemeClr val="tx1">
                    <a:lumMod val="65000"/>
                    <a:lumOff val="35000"/>
                  </a:schemeClr>
                </a:solidFill>
                <a:latin typeface="Arial"/>
                <a:cs typeface="Arial"/>
              </a:rPr>
              <a:t>Se utiliza la metodología de Basilea I.</a:t>
            </a:r>
          </a:p>
          <a:p>
            <a:pPr algn="just">
              <a:buClr>
                <a:srgbClr val="C00000"/>
              </a:buClr>
              <a:buSzPct val="300000"/>
              <a:buFont typeface="Arial" panose="020B0604020202020204" pitchFamily="34" charset="0"/>
              <a:buChar char="x"/>
            </a:pPr>
            <a:endParaRPr lang="es-CO" sz="1800" b="1" dirty="0">
              <a:solidFill>
                <a:schemeClr val="tx1">
                  <a:lumMod val="65000"/>
                  <a:lumOff val="35000"/>
                </a:schemeClr>
              </a:solidFill>
              <a:latin typeface="Arial"/>
              <a:cs typeface="Arial"/>
            </a:endParaRPr>
          </a:p>
          <a:p>
            <a:pPr marL="352425" lvl="1" indent="-166688" algn="just">
              <a:buFont typeface="Arial"/>
              <a:buChar char="•"/>
            </a:pPr>
            <a:endParaRPr lang="es-CO" sz="1800" dirty="0">
              <a:solidFill>
                <a:schemeClr val="tx1">
                  <a:lumMod val="65000"/>
                  <a:lumOff val="35000"/>
                </a:schemeClr>
              </a:solidFill>
              <a:latin typeface="Arial"/>
              <a:cs typeface="Arial"/>
            </a:endParaRPr>
          </a:p>
          <a:p>
            <a:pPr marL="185737" lvl="1" indent="0" algn="just">
              <a:buNone/>
            </a:pPr>
            <a:endParaRPr lang="es-CO" sz="1800" b="1" dirty="0">
              <a:solidFill>
                <a:schemeClr val="tx1">
                  <a:lumMod val="65000"/>
                  <a:lumOff val="35000"/>
                </a:schemeClr>
              </a:solidFill>
              <a:latin typeface="Arial"/>
              <a:cs typeface="Arial"/>
            </a:endParaRPr>
          </a:p>
        </p:txBody>
      </p:sp>
    </p:spTree>
    <p:extLst>
      <p:ext uri="{BB962C8B-B14F-4D97-AF65-F5344CB8AC3E}">
        <p14:creationId xmlns:p14="http://schemas.microsoft.com/office/powerpoint/2010/main" val="732629486"/>
      </p:ext>
    </p:extLst>
  </p:cSld>
  <p:clrMapOvr>
    <a:masterClrMapping/>
  </p:clrMapOvr>
</p:sld>
</file>

<file path=ppt/theme/theme1.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896</TotalTime>
  <Words>619</Words>
  <Application>Microsoft Office PowerPoint</Application>
  <PresentationFormat>Presentación en pantalla (4:3)</PresentationFormat>
  <Paragraphs>168</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Pedro Felipe Lega Gutierrez</cp:lastModifiedBy>
  <cp:revision>95</cp:revision>
  <dcterms:created xsi:type="dcterms:W3CDTF">2017-10-24T14:55:25Z</dcterms:created>
  <dcterms:modified xsi:type="dcterms:W3CDTF">2018-02-01T23:05:57Z</dcterms:modified>
</cp:coreProperties>
</file>