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25"/>
  </p:notesMasterIdLst>
  <p:handoutMasterIdLst>
    <p:handoutMasterId r:id="rId26"/>
  </p:handoutMasterIdLst>
  <p:sldIdLst>
    <p:sldId id="259" r:id="rId2"/>
    <p:sldId id="399" r:id="rId3"/>
    <p:sldId id="453" r:id="rId4"/>
    <p:sldId id="369" r:id="rId5"/>
    <p:sldId id="429" r:id="rId6"/>
    <p:sldId id="430" r:id="rId7"/>
    <p:sldId id="431" r:id="rId8"/>
    <p:sldId id="432" r:id="rId9"/>
    <p:sldId id="433" r:id="rId10"/>
    <p:sldId id="434" r:id="rId11"/>
    <p:sldId id="439" r:id="rId12"/>
    <p:sldId id="440" r:id="rId13"/>
    <p:sldId id="446" r:id="rId14"/>
    <p:sldId id="451" r:id="rId15"/>
    <p:sldId id="452" r:id="rId16"/>
    <p:sldId id="447" r:id="rId17"/>
    <p:sldId id="448" r:id="rId18"/>
    <p:sldId id="454" r:id="rId19"/>
    <p:sldId id="455" r:id="rId20"/>
    <p:sldId id="441" r:id="rId21"/>
    <p:sldId id="442" r:id="rId22"/>
    <p:sldId id="443" r:id="rId23"/>
    <p:sldId id="444" r:id="rId24"/>
  </p:sldIdLst>
  <p:sldSz cx="9144000" cy="6858000" type="screen4x3"/>
  <p:notesSz cx="6799263" cy="99298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Myriad Pro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Myriad Pro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Myriad Pro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Myriad Pro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Myriad Pro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Myriad Pro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Myriad Pro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Myriad Pro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Myriad Pro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969"/>
    <a:srgbClr val="AD2144"/>
    <a:srgbClr val="F8F3E8"/>
    <a:srgbClr val="9DB6D7"/>
    <a:srgbClr val="3D7D57"/>
    <a:srgbClr val="D2B206"/>
    <a:srgbClr val="CE5101"/>
    <a:srgbClr val="EEE4CC"/>
    <a:srgbClr val="D4D0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26" autoAdjust="0"/>
    <p:restoredTop sz="94572" autoAdjust="0"/>
  </p:normalViewPr>
  <p:slideViewPr>
    <p:cSldViewPr>
      <p:cViewPr>
        <p:scale>
          <a:sx n="100" d="100"/>
          <a:sy n="100" d="100"/>
        </p:scale>
        <p:origin x="-186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008" y="-102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7088" cy="49545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2" tIns="47786" rIns="95572" bIns="47786" numCol="1" anchor="t" anchorCtr="0" compatLnSpc="1">
            <a:prstTxWarp prst="textNoShape">
              <a:avLst/>
            </a:prstTxWarp>
          </a:bodyPr>
          <a:lstStyle>
            <a:lvl1pPr defTabSz="95577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587" y="3"/>
            <a:ext cx="2947088" cy="49545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2" tIns="47786" rIns="95572" bIns="47786" numCol="1" anchor="t" anchorCtr="0" compatLnSpc="1">
            <a:prstTxWarp prst="textNoShape">
              <a:avLst/>
            </a:prstTxWarp>
          </a:bodyPr>
          <a:lstStyle>
            <a:lvl1pPr algn="r" defTabSz="95577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770"/>
            <a:ext cx="2947088" cy="49545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2" tIns="47786" rIns="95572" bIns="47786" numCol="1" anchor="b" anchorCtr="0" compatLnSpc="1">
            <a:prstTxWarp prst="textNoShape">
              <a:avLst/>
            </a:prstTxWarp>
          </a:bodyPr>
          <a:lstStyle>
            <a:lvl1pPr defTabSz="95577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587" y="9432770"/>
            <a:ext cx="2947088" cy="49545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2" tIns="47786" rIns="95572" bIns="47786" numCol="1" anchor="b" anchorCtr="0" compatLnSpc="1">
            <a:prstTxWarp prst="textNoShape">
              <a:avLst/>
            </a:prstTxWarp>
          </a:bodyPr>
          <a:lstStyle>
            <a:lvl1pPr algn="r" defTabSz="95577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9294543-8DF0-46D9-AF6B-31FDEFEC076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94015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7088" cy="49545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2" tIns="47786" rIns="95572" bIns="47786" numCol="1" anchor="t" anchorCtr="0" compatLnSpc="1">
            <a:prstTxWarp prst="textNoShape">
              <a:avLst/>
            </a:prstTxWarp>
          </a:bodyPr>
          <a:lstStyle>
            <a:lvl1pPr defTabSz="95577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587" y="3"/>
            <a:ext cx="2947088" cy="49545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2" tIns="47786" rIns="95572" bIns="47786" numCol="1" anchor="t" anchorCtr="0" compatLnSpc="1">
            <a:prstTxWarp prst="textNoShape">
              <a:avLst/>
            </a:prstTxWarp>
          </a:bodyPr>
          <a:lstStyle>
            <a:lvl1pPr algn="r" defTabSz="95577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10" y="4716388"/>
            <a:ext cx="5440046" cy="44686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2" tIns="47786" rIns="95572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 smtClean="0"/>
              <a:t>Haga clic para modificar el estilo de texto del patrón</a:t>
            </a:r>
          </a:p>
          <a:p>
            <a:pPr lvl="1"/>
            <a:r>
              <a:rPr lang="es-ES" altLang="es-ES" noProof="0" smtClean="0"/>
              <a:t>Segundo nivel</a:t>
            </a:r>
          </a:p>
          <a:p>
            <a:pPr lvl="2"/>
            <a:r>
              <a:rPr lang="es-ES" altLang="es-ES" noProof="0" smtClean="0"/>
              <a:t>Tercer nivel</a:t>
            </a:r>
          </a:p>
          <a:p>
            <a:pPr lvl="3"/>
            <a:r>
              <a:rPr lang="es-ES" altLang="es-ES" noProof="0" smtClean="0"/>
              <a:t>Cuarto nivel</a:t>
            </a:r>
          </a:p>
          <a:p>
            <a:pPr lvl="4"/>
            <a:r>
              <a:rPr lang="es-ES" altLang="es-ES" noProof="0" smtClean="0"/>
              <a:t>Quinto nivel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770"/>
            <a:ext cx="2947088" cy="49545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2" tIns="47786" rIns="95572" bIns="47786" numCol="1" anchor="b" anchorCtr="0" compatLnSpc="1">
            <a:prstTxWarp prst="textNoShape">
              <a:avLst/>
            </a:prstTxWarp>
          </a:bodyPr>
          <a:lstStyle>
            <a:lvl1pPr defTabSz="95577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587" y="9432770"/>
            <a:ext cx="2947088" cy="49545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572" tIns="47786" rIns="95572" bIns="47786" numCol="1" anchor="b" anchorCtr="0" compatLnSpc="1">
            <a:prstTxWarp prst="textNoShape">
              <a:avLst/>
            </a:prstTxWarp>
          </a:bodyPr>
          <a:lstStyle>
            <a:lvl1pPr algn="r" defTabSz="955771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66E00CF-68C0-4EA3-92E9-F6CC9006D3C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3640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17538" y="6165850"/>
            <a:ext cx="5184775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s-ES" altLang="es-ES" smtClean="0">
                <a:solidFill>
                  <a:schemeClr val="tx1"/>
                </a:solidFill>
              </a:rPr>
              <a:t>DEPARTAMENTO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27063" y="2582863"/>
            <a:ext cx="7991475" cy="1587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ES" sz="2800" b="1" smtClean="0"/>
              <a:t>Título del Power Point Myriad Pro Semibold 28pt</a:t>
            </a:r>
          </a:p>
          <a:p>
            <a:pPr eaLnBrk="1" hangingPunct="1">
              <a:defRPr/>
            </a:pPr>
            <a:r>
              <a:rPr lang="es-ES" altLang="es-ES" sz="2800" smtClean="0"/>
              <a:t>Autor Myriad Pro light 28 pt</a:t>
            </a:r>
          </a:p>
          <a:p>
            <a:pPr eaLnBrk="1" hangingPunct="1">
              <a:spcBef>
                <a:spcPct val="50000"/>
              </a:spcBef>
              <a:defRPr/>
            </a:pPr>
            <a:endParaRPr lang="es-ES" altLang="es-ES" sz="280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92138" y="360363"/>
            <a:ext cx="4789487" cy="641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ES" smtClean="0"/>
              <a:t>LUGAR DE LA PRESENTACIÓN MYRIAD PRO 18PT</a:t>
            </a:r>
            <a:br>
              <a:rPr lang="es-ES" altLang="es-ES" smtClean="0"/>
            </a:br>
            <a:r>
              <a:rPr lang="es-ES" altLang="es-ES" smtClean="0"/>
              <a:t>FECHA DE LA PRESENTACIÓN MYRIAD PRO 18PT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110B5-738A-4F8B-A30A-6F3DFAC08B7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33375"/>
            <a:ext cx="2057400" cy="57927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33375"/>
            <a:ext cx="6019800" cy="579278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2C3A5-F306-40BA-8604-E8BA6E2E2BF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5032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CBF04-D790-4339-B27E-370C311EECB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34A4C-D010-4DF5-956D-4FF02CCE19F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E4CC9-9DF1-4BE7-816F-CAA9FB0082A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953E7-FF54-4B3E-9358-710F3C568C7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7A972-5E15-41F3-BA73-394F9E14E90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13038-A832-4692-88F6-66DDF115E76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2FCBD-F73C-4B9B-9A57-6A6EF3FD766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8F005-46C4-47F4-AC46-354FEC7BD49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F99D3-F379-474E-9A04-3F7AECFF92F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229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34396F2-F6AC-4B9E-BDEB-31E85D39AD2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1" r:id="rId1"/>
    <p:sldLayoutId id="2147484220" r:id="rId2"/>
    <p:sldLayoutId id="2147484221" r:id="rId3"/>
    <p:sldLayoutId id="2147484222" r:id="rId4"/>
    <p:sldLayoutId id="2147484223" r:id="rId5"/>
    <p:sldLayoutId id="2147484224" r:id="rId6"/>
    <p:sldLayoutId id="2147484225" r:id="rId7"/>
    <p:sldLayoutId id="2147484226" r:id="rId8"/>
    <p:sldLayoutId id="2147484227" r:id="rId9"/>
    <p:sldLayoutId id="2147484228" r:id="rId10"/>
    <p:sldLayoutId id="2147484229" r:id="rId11"/>
    <p:sldLayoutId id="214748423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Myriad Pro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Myriad Pro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Myriad Pro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Myriad Pro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Myriad Pro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Myriad Pro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Myriad Pro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Myriad Pro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684213" y="2060575"/>
            <a:ext cx="7920037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s-ES" altLang="es-ES" sz="2800" dirty="0" smtClean="0"/>
              <a:t>Retos de la supervisión del </a:t>
            </a:r>
            <a:r>
              <a:rPr lang="es-ES" altLang="es-ES" sz="2800" dirty="0" err="1" smtClean="0"/>
              <a:t>Crowdfunding</a:t>
            </a:r>
            <a:r>
              <a:rPr lang="es-ES" altLang="es-ES" sz="2800" dirty="0" smtClean="0"/>
              <a:t>:</a:t>
            </a:r>
          </a:p>
          <a:p>
            <a:r>
              <a:rPr lang="es-ES" altLang="es-ES" sz="2800" dirty="0" smtClean="0"/>
              <a:t>el caso europeo y español</a:t>
            </a:r>
            <a:endParaRPr lang="es-ES" altLang="es-ES" sz="2800" dirty="0"/>
          </a:p>
        </p:txBody>
      </p:sp>
      <p:sp>
        <p:nvSpPr>
          <p:cNvPr id="9221" name="Rectangle 9"/>
          <p:cNvSpPr>
            <a:spLocks noChangeArrowheads="1"/>
          </p:cNvSpPr>
          <p:nvPr/>
        </p:nvSpPr>
        <p:spPr bwMode="auto">
          <a:xfrm>
            <a:off x="755650" y="476250"/>
            <a:ext cx="63373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altLang="es-ES" dirty="0" smtClean="0">
                <a:solidFill>
                  <a:srgbClr val="333333"/>
                </a:solidFill>
              </a:rPr>
              <a:t>Bogotá, septiembre 2017</a:t>
            </a:r>
            <a:endParaRPr lang="es-ES" altLang="es-ES" dirty="0">
              <a:solidFill>
                <a:srgbClr val="333333"/>
              </a:solidFill>
              <a:latin typeface="Myriad Pro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430213" y="1268413"/>
            <a:ext cx="8245475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 altLang="es-ES" sz="2100" b="1" i="1" u="sng">
              <a:solidFill>
                <a:schemeClr val="tx1"/>
              </a:solidFill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84213" y="293688"/>
            <a:ext cx="6835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s-ES" altLang="es-ES" dirty="0"/>
          </a:p>
        </p:txBody>
      </p:sp>
      <p:sp>
        <p:nvSpPr>
          <p:cNvPr id="21509" name="2 CuadroTexto"/>
          <p:cNvSpPr txBox="1">
            <a:spLocks noChangeArrowheads="1"/>
          </p:cNvSpPr>
          <p:nvPr/>
        </p:nvSpPr>
        <p:spPr bwMode="auto">
          <a:xfrm>
            <a:off x="611560" y="1700808"/>
            <a:ext cx="8280920" cy="4416594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Myriad Pro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Myriad Pro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Myriad Pro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Myriad Pro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1"/>
                </a:solidFill>
                <a:latin typeface="+mn-lt"/>
              </a:rPr>
              <a:t>Marco regulatorio: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600" dirty="0"/>
              <a:t>Límites proyectos: </a:t>
            </a:r>
          </a:p>
          <a:p>
            <a:pPr marL="1485900" lvl="2" indent="-342900" eaLnBrk="1" hangingPunct="1">
              <a:spcBef>
                <a:spcPct val="0"/>
              </a:spcBef>
              <a:spcAft>
                <a:spcPts val="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400" dirty="0"/>
              <a:t>Máximo 5 millones </a:t>
            </a:r>
            <a:r>
              <a:rPr lang="es-ES" altLang="es-ES" sz="1400" dirty="0" smtClean="0"/>
              <a:t>€ (limite folletos)</a:t>
            </a:r>
            <a:endParaRPr lang="es-ES" altLang="es-ES" sz="1400" dirty="0"/>
          </a:p>
          <a:p>
            <a:pPr marL="1485900" lvl="2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400" dirty="0"/>
              <a:t>España: 2 – 5 millones €, 90% objetivo financiación, superar hasta un 25%, un proyecto por plataforma </a:t>
            </a:r>
            <a:endParaRPr lang="es-ES" altLang="es-ES" sz="1800" dirty="0" smtClean="0">
              <a:solidFill>
                <a:schemeClr val="tx1"/>
              </a:solidFill>
              <a:latin typeface="+mn-lt"/>
            </a:endParaRP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600" dirty="0" smtClean="0">
                <a:latin typeface="+mn-lt"/>
              </a:rPr>
              <a:t>Límites de Inversión:</a:t>
            </a:r>
          </a:p>
          <a:p>
            <a:pPr marL="1485900" lvl="2" indent="-342900" eaLnBrk="1" hangingPunct="1">
              <a:spcBef>
                <a:spcPct val="0"/>
              </a:spcBef>
              <a:spcAft>
                <a:spcPts val="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400" dirty="0" smtClean="0">
                <a:latin typeface="+mn-lt"/>
              </a:rPr>
              <a:t>En general: 1.000 – 5.000 €</a:t>
            </a:r>
          </a:p>
          <a:p>
            <a:pPr marL="1485900" lvl="2" indent="-342900" eaLnBrk="1" hangingPunct="1">
              <a:spcBef>
                <a:spcPct val="0"/>
              </a:spcBef>
              <a:spcAft>
                <a:spcPts val="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400" dirty="0" smtClean="0">
                <a:latin typeface="+mn-lt"/>
              </a:rPr>
              <a:t>UK: 10% activos</a:t>
            </a:r>
          </a:p>
          <a:p>
            <a:pPr marL="1485900" lvl="2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400" dirty="0" smtClean="0">
                <a:latin typeface="+mn-lt"/>
              </a:rPr>
              <a:t>España: 3.000 – 10.000 € no acreditados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600" dirty="0" smtClean="0">
                <a:solidFill>
                  <a:schemeClr val="tx1"/>
                </a:solidFill>
                <a:latin typeface="+mn-lt"/>
              </a:rPr>
              <a:t>Obligaciones información:  riesgos, proyecto, promotor,…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600" dirty="0" err="1" smtClean="0">
                <a:latin typeface="+mn-lt"/>
              </a:rPr>
              <a:t>Due</a:t>
            </a:r>
            <a:r>
              <a:rPr lang="es-ES" altLang="es-ES" sz="1600" dirty="0" smtClean="0">
                <a:latin typeface="+mn-lt"/>
              </a:rPr>
              <a:t> </a:t>
            </a:r>
            <a:r>
              <a:rPr lang="es-ES" altLang="es-ES" sz="1600" dirty="0" err="1" smtClean="0">
                <a:latin typeface="+mn-lt"/>
              </a:rPr>
              <a:t>diligence</a:t>
            </a:r>
            <a:r>
              <a:rPr lang="es-ES" altLang="es-ES" sz="1600" dirty="0" smtClean="0">
                <a:latin typeface="+mn-lt"/>
              </a:rPr>
              <a:t>: Francia, Lituania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600" dirty="0" smtClean="0">
                <a:solidFill>
                  <a:schemeClr val="tx1"/>
                </a:solidFill>
                <a:latin typeface="+mn-lt"/>
              </a:rPr>
              <a:t>Conflictos de interés: </a:t>
            </a:r>
            <a:r>
              <a:rPr lang="es-ES" altLang="es-ES" sz="1600" dirty="0">
                <a:latin typeface="+mn-lt"/>
              </a:rPr>
              <a:t> </a:t>
            </a:r>
            <a:r>
              <a:rPr lang="es-ES" altLang="es-ES" sz="1600" dirty="0" smtClean="0">
                <a:latin typeface="+mn-lt"/>
              </a:rPr>
              <a:t>   </a:t>
            </a:r>
            <a:r>
              <a:rPr lang="es-ES" altLang="es-ES" sz="1600" dirty="0" smtClean="0">
                <a:solidFill>
                  <a:schemeClr val="tx1"/>
                </a:solidFill>
                <a:latin typeface="+mn-lt"/>
              </a:rPr>
              <a:t>normas de conducta </a:t>
            </a:r>
            <a:r>
              <a:rPr lang="es-ES" altLang="es-ES" sz="1600" dirty="0" err="1" smtClean="0">
                <a:solidFill>
                  <a:schemeClr val="tx1"/>
                </a:solidFill>
                <a:latin typeface="+mn-lt"/>
              </a:rPr>
              <a:t>MiFID</a:t>
            </a:r>
            <a:endParaRPr lang="es-ES" altLang="es-ES" sz="1600" dirty="0" smtClean="0">
              <a:solidFill>
                <a:schemeClr val="tx1"/>
              </a:solidFill>
              <a:latin typeface="+mn-lt"/>
            </a:endParaRPr>
          </a:p>
          <a:p>
            <a:pPr lvl="3" indent="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buNone/>
              <a:tabLst>
                <a:tab pos="450850" algn="l"/>
              </a:tabLst>
              <a:defRPr/>
            </a:pPr>
            <a:r>
              <a:rPr lang="es-ES" altLang="es-ES" sz="900" dirty="0">
                <a:latin typeface="+mn-lt"/>
              </a:rPr>
              <a:t>	</a:t>
            </a:r>
            <a:r>
              <a:rPr lang="es-ES" altLang="es-ES" sz="900" dirty="0" smtClean="0">
                <a:latin typeface="+mn-lt"/>
              </a:rPr>
              <a:t>	              </a:t>
            </a:r>
            <a:r>
              <a:rPr lang="es-ES" altLang="es-ES" dirty="0" smtClean="0">
                <a:latin typeface="+mn-lt"/>
              </a:rPr>
              <a:t>España: </a:t>
            </a:r>
            <a:r>
              <a:rPr lang="es-ES" altLang="es-ES" dirty="0" err="1" smtClean="0">
                <a:latin typeface="+mn-lt"/>
              </a:rPr>
              <a:t>lim</a:t>
            </a:r>
            <a:r>
              <a:rPr lang="es-ES" altLang="es-ES" dirty="0" smtClean="0">
                <a:latin typeface="+mn-lt"/>
              </a:rPr>
              <a:t> 10%  participación PFP, socios, administradores</a:t>
            </a:r>
          </a:p>
          <a:p>
            <a:pPr marL="342900" lvl="3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buChar char="•"/>
              <a:tabLst>
                <a:tab pos="450850" algn="l"/>
              </a:tabLst>
              <a:defRPr/>
            </a:pPr>
            <a:endParaRPr lang="es-ES" altLang="es-ES" sz="500" dirty="0" smtClean="0">
              <a:latin typeface="+mn-lt"/>
            </a:endParaRPr>
          </a:p>
          <a:p>
            <a:pPr marL="342900" lvl="3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buChar char="•"/>
              <a:tabLst>
                <a:tab pos="450850" algn="l"/>
              </a:tabLst>
              <a:defRPr/>
            </a:pPr>
            <a:r>
              <a:rPr lang="es-ES" altLang="es-ES" sz="1800" dirty="0" smtClean="0">
                <a:latin typeface="+mn-lt"/>
              </a:rPr>
              <a:t>Percepción </a:t>
            </a:r>
            <a:r>
              <a:rPr lang="es-ES" altLang="es-ES" sz="1800" dirty="0">
                <a:latin typeface="+mn-lt"/>
              </a:rPr>
              <a:t>de la </a:t>
            </a:r>
            <a:r>
              <a:rPr lang="es-ES" altLang="es-ES" sz="1800" dirty="0" smtClean="0">
                <a:latin typeface="+mn-lt"/>
              </a:rPr>
              <a:t>industria</a:t>
            </a:r>
            <a:r>
              <a:rPr lang="es-ES" altLang="es-ES" sz="1200" dirty="0" smtClean="0">
                <a:latin typeface="+mn-lt"/>
              </a:rPr>
              <a:t>**</a:t>
            </a:r>
            <a:endParaRPr lang="es-ES" altLang="es-ES" sz="1800" dirty="0">
              <a:latin typeface="+mn-lt"/>
            </a:endParaRPr>
          </a:p>
        </p:txBody>
      </p:sp>
      <p:sp>
        <p:nvSpPr>
          <p:cNvPr id="25606" name="AutoShape 9" descr="data:image/jpeg;base64,/9j/4AAQSkZJRgABAQAAAQABAAD/2wCEAAkGBxMTEhQUExQWFhQXGBwZGRgXGBwcHRodGB0XHBgbHhcaHCggGBolHBcdITEhJiosLi4uHB8zODMsNygtLisBCgoKDg0OGxAQGzQkICYsLywsLC8sLCwsLC8sLCwsLCw0LCwsLCwsLCwsLCwsLCwsLCwsLCwsLCwsLCwsLCwsLP/AABEIAN4A4wMBIgACEQEDEQH/xAAcAAABBAMBAAAAAAAAAAAAAAAGAAQFBwECAwj/xABBEAABAgQDBQUGBQIEBgMAAAABAhEAAwQhBTFBBhJRYXETIoGRoQcyscHR8BRCUmLxI+EzcoKiFTRDkrLCJFNj/8QAGgEAAgMBAQAAAAAAAAAAAAAAAwQAAgUBBv/EACwRAAICAQQCAgEDBAMBAAAAAAECAAMRBBIhMRNBIlFhIzKBBRSRwXGhsUL/2gAMAwEAAhEDEQA/ALxhQoUSSKFChRJIoUKMRJJmMRgqgTxnbeUhRlUyTUz8t1BZCT++azBuAc8o6qljgSZxCwmI6oxuQgtvgqy3U94+mXjAFi1XUTP+anHvXFPI7qRce+r3la5sOUdBRTU7jFMpClBJShL2Ykly5fuxdVTnc3U4wfAIEJ67aMpCimUqyVHvftyDDU9YF6/EcTWDuTkyXsAJQccXUSWvbKH/AOGqAogTCU5utKXJLgsAcmjWmo5xAdaSb/kzbxsXvzflCdtu1v0z/wBRyisYy4gtOwnFVk9pWrIdiyyP9oCRHMbJVijeqXbUzl35gaHhB2jDVht5bnkkAcPu8dF4OgjvFZD3uRlyGkXGpuPvH8Qp2epXx2QqQlxUqChxUvwuDHKZguJyvcnTDraaq3O5ixZWBSXfdezd43DcHyjf/g8oBgOYvcdMnEXXVXKOeZ0umMESs5W0uLyDeZNVb8yQsDqWN/GJLD/avUptOky5g/a6T5XEG4wiW2TWZnN/CIzE9kZE73khxqLHLiCDF11gY4dBj8TmyoxxhHtPopvdmFUhX/6Du/8Acl/VoMaOslzU70taVpOqSCPSKTxnYGbLcyTvftJuPHIwOSZtTRr3kmbIUOoHiPdVDfhpsH6bY/Bgm04/+Z6XhRUOzvtXWkhNWjfT/wDbLz1uZeRHMGLPwnF5NSgTJMxK0nhmORGYPWF3qZOxF2rZe5IQoxCgcpMwoUKJJFChQokkUKFCiSRQoUKJJFGIRjBMSSZJiK2gx+RRyu0nr3RoM1KPBKcyYidttspdEgJA7SoX7koZ9VNdKfjAdgGFTamaautVvTDdIPuyxcgAZBufCD1U7vkepV2CjmPJ9TWYke+VU1KTaWgtMWP3q0HIRKUlNKkDsaVCd4O9u6ni7e8q+XnG8ycZhKJbpRlvanTu/pHPMw5lUglyyAGUMiMhz6abpg1jrWhIiqlrbAJHycM3ZpUole975Or3T/2lx5RKzQkd9bBQ7rOcy+Q1LZRpNxFCUi12AA+PQHhDSVhq5qkrnO4slsknTqNIwVBdzt5zz+JtthVBbjE7T500sQyXIYe8o314EC+sbBM8KZLFIADlLOS8TuHAAbu6AUn+CCdI7TbEPpl1y+EMjTtnmLjVL6Eh1SaqxPZ+RPjnGokzmuQM2ZLD0MTMytSLOD4/SM/i0EG4bN4u1DAZE4NTzjEhvwq/1ueQjEzDZtmWxfUA87BtXaJdFQlgXF8v5hwskizZQJUbbkiXNxzB9PbIzAVo+R8siH1jqa4J94EHUN5XeJCbJN+PEQ27PxI4xzeOsS4O6JgryzHPmIbVdAhYZW71N+uesOFU6SkHVn++McJ0pdrAjnY/SCAHudBweDBzENjKZZO9LSl7uixHiLRATNk51Irt6OoUCnPnxBA94aMYNzVgFlDd6hvXKMTJ6Xfi7sR5gZZHODC1wvB/3Dd9jMZ7L7fCYsSKxIk1GQP5FnkfynkYPEqirdpMBROSWAc3Ggy8fCGGx+3K6OYKasJVKPuTDmgWsT+ZHPMRRLNxwRgwNum43J/iXFGY5SZyVgKSQUkOCLgg5EGOkEiUzChQokkUKFCiSRRiMxiJJFAvtvtUmjQEoG/UTLS5f/srggesEsxTRWEukQvEayfMJaWtt5anZKUJNrWS5NoJSoZsGVdtozIvCsBmGYqpqllS1MozFeoGYZrAQUypapx7oKUDJPH9x49IbSZqqtTtuSUkhCdTn3jz15RNKr5UmUDyADw69mBFMbuY6RJEtN7AffxMR9RVrmHs5aXJsT4+kMkVE2cogOBx0BPDygjw6lTLDJAJe5483hG1hYMZjdKiv5YjSgwdKO8e8o2L6dBpD8TAk2txHHn1jpOnBngYxPFt1gn3lEJA65QSqoAcQdlrOeYSKq3O6gby+HAc+AjCcHKrzZij+1JZI8rmFQFMlABLq/MTmT9I6LrzpEKsepAVWYOASGbdI57yn+MD+N7Pz0d+QrfA/Ic+NtD8YKqepChzjmqbuG+R9IqC6nE7lTzK5w3HZiHCzqX3tPA5RN4ftDmHcjiW9coldodn5NUDfcm6LGfLe/UIrCcidST1Sp4YgndVoofqSdXBhpNrjaBiUsz+/wCpa0nF5a2+vwOsOCAbA+Ob+t4rSlxK4zHBj9sIJMOxcOL5uLjPXOAvoXHYlk1qQmDAM6R9cuMbdmdW/tw5wy/HIItnnwDPnnDszklObN4RnnKttMeBJAInKbThr3HT0t84h6vBPzIKkkZMXHlrE8FOzG5H8esazVKzIB8vGLEDEursDxAPFqafKKlMVIId0Pbj3GuNbZQJ7QU3bS+0SAQBYp13GGViNdIs3F0qUjdBDg2Ad/5Z/OK8xorlr7hBlEkk2uDnvc4C6MTlY8mGIckDE6ezjbRVItMieSadfuk/9MnUfsJzGmcXfKmAgEXBuCMr84861NGFJNiE38M/TWDL2X7WmWsUVQpx/wBFf/o/A6eUNVWeZORhh2P9xTU0j96dS24zGojMdiMzChQokkxGDGYicZxVEohBUyl5BnsM+kdAycCcY7Rkx1MXvFtBnz5dIrXF0qM2clBP9eaVn/Ilkgf6inyEGFXjMqXKJKwA3j6RA4SEkmYfzZPpw6Q1Sm05irvum9OsSkd4ZDIEXb7aImUlc9QDKCPyu7sW1/TEjiSAs9nxIJ0zyD6WLnwicTKSkJR+13txt4OIpqGAGcy+nXnE70EppaWBDacQNI6InsbaFvvkzRH1FQyCEkhsj+kwKK2nKd4LsriTb74RlrqK/KFmmdO5rJhNjeKpQhXqOrcIrrEcf3JyJqvyTAdcn4GI7aTaOWxG8SSPy3y5aQG1yqmoPclLbPI8M42/LWowTM0VWnkiXtJxkKLvaHv/ABKKk2WxhaU9lPdMxPukjMHKC6mxMWZyeD5/WCNfSq7mOJTwWk4AhjJxNi4h/iFdvyd8ZpIPkYFKCpQoFRNg9uPTnGcQxfdCQgHcJ7znQZDmTw4QJ7qmwyyLU4JDcSUk16t7XOFtHSIrJRlLICgN5ChmhWhPAHIiIiir98kizEi3Gx+cPhVMSVNz9G6wVgbMFZxHCsQwlf0UxUqYqTO7sxCmIPxB1GsTM3EkoZrnRrvb6mNtuMI/EyhUSU/1ZaS6W99AuRzUGceWsQGC1CVS7l1tn5sOQgrNZ4z9wW2s2An7hhhtad3eUTvG404CwPCJumxB1hnAGd/R+JzgNpK8bm6SbWvpbTyiSp1BNmBL2L/E+MedFe9zhuZu+UJ8dvEOBVg8f5OvpDSfiBBJJtzSSLcGMQNPixBYseOmV+ojeqxIFim7XYXZ2BL+PjHGs2ttPcsqgjdJGorEkEpYKzsczkXHQQG47JI3inIk2IyId79Lw9mVRULp7qcyWzIL5aXziAmTj3khRzYOf1AgZtbO7QO0WcFe43XWpUk9SOoqxW8UqyVd3uALtb4RmuozZQYKGRGjHPLkIY19IZawQpy6g+gKRl45eUPaCqUqWMwSLux+POB3G6p1cnmDW+kZVepcns92kNZT98/1pfdmDjwUORHq8Fgig9kcRVSVUuaD3FdyYnTdJDnw97zi+ZKwQCLg3HjGglq2crEL6ijZ9GdIUKFF8wE0Uq0VtthhRrlhUpZRNQSEKuUlIzSQOd3GUG20dYJUhanYkbo8YGMPqQhOhOt/TlzglSMXyPU47KEORyZAV2BFIlU/aFanC58w6t7qE8E7w3ugETlCkKWmVLuRmrgOPLOIDHMZZRa6nu2pNhBRgUgU8glV5i7qPB9PCG3yBE44lUKE78w2BNuQGXwERdbjAK1EZMAkHIM/PL+8R+0WPFXdSe7byz0gXrsQ7pVdyzefDxjB12qyRWv8zb0GjK/NpNYjj273lW1Zshp1z9IAaaVVV85QQpkgkBQGY+eUMcbxdUxXZpfeVY8n5eMWnsHh6ZMpCQG49epzgHKJuI5jxIyVE4YB7NJaN1Ux1qF+8X5GD2Vs9KCe6kAtw8urRIUSQQD5w8KYPSWbLHnMzbLWziVBtpsqpJ7VEveIBdIGYPvAcwziAwTVoDp70tNiPzC+QfOPSC5CVZiAjbD2cIqApdMoSZxZ3B3FszOBcG2Y9YOtYtPz6ll1OxSB3Kspto3JNxLa0v8AMeDkWF4fScTmTEpJUA+YSCzEljZvWBzHcLXSzRLnpKF3cKNiP2qIAUnVxEphdeFSwxUN0McgnqAC6j/EH2YOIubCRkwgwmq7M7jEpB7xIuQ5bJykA+HznZy+5vqIDvct68MoryqxYIbdKlJc8Gf/ACgnTQ5MIkMLr1T0f1FASk3IAvMbJIUWcWubgZQ3prD1FtRWp+Qh1hNRbfJscnGYyduBz6AQA7X4b+En9vK/wFqLt+Reo6F7eMEVHiKWUp3BGoAZrWLNwyyjav3J0hMpQff3gR1XxBzyvyh7mIZXPMGqfEAsJWksrJre79mCvDsQlJSCWbhmUm+ZcOPqIqHEpU2nmqlhROYSRqD87Q+o6OYtI31lGjat84xtbSEcOnH3NzRKLkKHsdfmWpS1CagKWhJCAWTo4ALE3dunCIyZWLStjbRriwHd8s8uEM6atVLQEAghO66t5zdmDNYfbxmsJWsFu6lPeu3FgWOdm01gQHlUg8Hid3+MkEZ9f8RxiNcncIBZk7pYvcgNzIa7xEpTvLc2NyAPAtyHxvHKaq5GYFn1JYZtZzfyh9NILkcMybixyzYs5aF7LWpcDsR/T2K+nIU4JjPEKZRUkHLvaNxD8/7xwkpO4oN7u8Q3V7eDxJFQUU3yN8+Z3g4cC/8AEbIpipKruH3iLuCwYhtSTlDOoX+4GRM3TFam2tG8gOLGLe9neLdtTBCi65bJPT8p+XhFOSgpIUj5a3vBb7OMSMurCDYTAUnrcpPmCPGEKWNT7TNPUViyvKy4nhRpCjSwZi5ld+1nEFBCZSPfCSsdcgPQxVkrbRYTuqDEZi/rBV7RMT3q+ckZI3U+SQT6n0gZTKQoutIPMiHtMTjEFqcLgyJpdp1fiErIcJL/ABAPg8WFM2pCpd1XZ+D5gxXuNS0gMhIERppFJlb61G7sHtbpHdQSo5g9OouYH1CrGMfQDe738NB8vCBquxlUwkJ/nhDaTQKmKDOX10g72W2QDgrt1zuHFuUefIrrOTyZ6gb9vHAgxs/QpKiVKZZyJ0MWRhOL7qE7xDtprzbWGu0mx5ZKpQUSkZpvbhzLwIy6wylbsxw3ukhvA3tFHc2df4nAqnqXBheMv7qs+NvSCylqnzinNnMVSVIAL3YvkCeB4xZ2FzASA58MifHlAqVtDdYHqKXhMQhQXDjWN0mOAmJAzytHNFT3tGh/eK2AEzwuRGm0uzlPWyuyqJYUM0nJSDxSrNJiidpNkJuHTT2u9NkK/wAOYNToggGy+HFn5R6ImzgEk8ojsQppdRKVKmpBSsMpOoBy6HLpDZlQe55pxSpSpQ7UKGiU23yRkSWYC+UZkzjYr3UkpZIAYMH52zMLbzZ6ZR1Zlr3jKv2S1N3kg5Ei28Mj5xFKnnS7/flDGnXPMDc/G2FGHVu+yBZPPTK3IO3S8E0qrQkJbMNrqANdLqfziuKKsVLysdCMx9flEnS4gbXv/HyhigW7yW69RfUioIAvfuTO0GFdsAUB17xAL8A/j1gWoMWKFdnNGRu4y+ggwwys3myfjyyLA9TDDaDZ9M51Sx/UTwyNnI53PrFNXdsIUjv3C6BCwJU8icETEKIUlScuAy9Mx/GkSayAkC1wQHZznr4ekCWGqSFGXMSUnUuzc7RLS1p3Akb7ZvY8+Fv7xkavLEFTN3TIMEP3HInd3oXz0DjutlG43t1jkAwHxsC2Z1hvSgKdKSeL3v5CwziXkSUgcWLgly7H70hdSP2sYXYKjuT6nOjnjcZQ3gdeBTnfj4iJuSoAMLFnfg5fI6ZQzYOSpiLPnnmDz8W8YzMmsGADk3vq2bMHFuV41KR403E8TI1NqvZsHcbLlneKhxLFs+RGmkbUVQUKSse8hQNszum0YlVAAKSC5fn5NbOOVOnN+OfIkQrrG3IGX7jWiXa21pf1PUBaEqGSgFDxDxiIDZHFh+DkBRG8E7p6pJHyjEGFnECaTnqUjtpWf/Mnq4zV/wDk0caeY4HIQy2qP/yF85ij5kxmmV3eca2mXCZMytc+WwIlKC5n7Rn9OrQ/q6QLSlKRaz87W+Pxjj+F3JYcd5Rc8biJzCaZy9vLS7eEee12oZrSc9T0Gh0ypSBjkzlgUjcZIGltfswZ4fJWpThNxYtnne7MzxH0VAPzZjQc9AM2gsw191v569YyWdt+71Ne3atY2zs81KXQwAbe3racf7QMbU0aJ6FdpLTvN71h6gwXzJailYueJdj4HxgG2joqhJUZZ3kjMKIuf2nLTWDMCdpU+4lVhiZV+ISDTTkrlKUN0uxLgtmH1BvF0bL49vS0GxBSFdHDi3zikseqpgLLQpN7PwPOCbYnF9+UmWSCqW45t+U9NI2L7MUbhycTLWo+fa0uj/jKSAPV+eTx3kVKlLYWD5q5ZMLb0V0nEVAHOx4/CJehxVVt5RPx04cjGZo7fIc2nnOI7qKdgOweofipZhvbxOv3kI5yavdKk2OvJI5nlEDSzFLe7J18eWsSiVhmsAPP4ZxvNXxxMRH5wZA7fbMmuo5iUh5yVb0s2HeAy6HLyjzokqQopUCFBwQcwRmDHqVGLykOkEqAN2dTPxIHzisfbHsgljX04Nz/AFgOeUy3kfAxag7eDLPgyru1eOkupb6xHCbHRK40wwgDV6hBRYg1geH1ggwXFyFgPbK/Mptx4F+QgClzWh7T1bEXNi+v1hXU0+UYhtNZ4GJxDjFcClVAJCilSQwIFyHU5I6B4Dq7DKmSe8CRxF8umUS9JjBsTkNMzk2uX3lEr/xpCtG1vZ7AN0+kZVunerrkTR0+rWw88GCFBWsc25Dg99LQQ01ekjS2VgNSc9MhpEViFPImlwNwuSWzbg3ERHCXMQRukHgR8SNLF4tQqld/U5qrTv2QzTVEqfXQ2ds8syWtG34mzOokZDhx1u/nAgjEFILEZjNgWfq7ZZRJU1ZlvXyu1+v3xjt1irVsHOYDT6Qvd5CcYhFVTd5KTYcufle2kN0zBuga8eN4iJtewvmDfi7cdY2p6wnMxksGXrqbKqoPPZhPTY2uWkJSoAB9OJJPqYzEMCTwjMc8kZ8X4kRtMT2630mLT5KV8hHbAqYzFAH3RcnkLw426ptyqqU8JyvUk/AxIbKU3c32z+GsexOAvHsTx+trAsGOjOc5PaTmYG+R14HpBlh1GEgBg/ABuLdQxgVwlJNQTbPUeBgyprEHMZMTfg8eL1JO8oZ6rS4NQYfUfSqMBiRd8x6emkP5bpDkKPhbo2uvlHMA5a/fLMRul7ZBuD2GjQJUByDO2EkTFXXTwAEoAB4nTwyPKB/EqCum+6qSgF2BKiRy925fWCyXLBJJdtC9z04CNKmancISbuwD3sWfnHQjoC3YghZg4AlIba4PUS070zdUkZlL663A4wJYNXmRNSsZZHmDF/4rgi56FOQAdCNM9DeKw2i9nsxDqlkM2RBHq8O6TUqa9r8QWpqLNvU8/UmqWo3glQLux+xEtTzLuAQx/kZ8Hit8ErVSVdlNyNgXyiwcJnpUQ4BcaW+3hTUUBGyP+RD12My/+iElLXJSm9iBYk+nKJHAJC6tTuUyAXJfvKOoHBPOBjGKU7rgWsS2oB15ZwfbOViESwANMm+7RtaS9ra+Zh62la3yOoRyaZKU7qUgJyYRB4hRCXvAgGRMspJySTn/AKT6ROSpzwpyAoEEODnBxwYuxBE8mbd7OGhq1yr9me9LJ1QcvEZRBylRfntm2fEygMzNdOreB4yzZQPP6R5+lmG6rOcSwORHiExsZREZkiCHZnBJ1asSpMsqb3lXCU81K06ZwyzALmBJOZAypihzuwbU8OcHmzPs7q6plznkSz+pJKy+oR+V7XUR0i0djPZ9TUIC1NNqNVkWTmWQkvujnnBdUEJSS2j3jMvcsOIxThDmAeDey+gl/wCJLVPVl/VVY8O4lhE9WYHh8pG7+HkJAGQloHXSGuIbQol3UW1YeAA9YEJuNGYormWv7unjGTfay1gD7mnTp2sO89Rlt7sfRqkKqKUBC5YcpHuLD3sclC5DRVyV7ts4PdrtrFhJkyXKlhiEgkJTwbUxXKnFiCOogiAlRmM14UxzPmlo701QLQ0J0jlLW1uEWKAiVvGLAywlTVEBrQokMH2amz5KZqSGU/8AtUU/KFCvg/EY88lva/R7ldOIH+IlMwcywB/8Yb4DOamSH0eDP214d/y9Q2qpSvEFSfgRFW0NSUJKf0l/DMGPVqd1IP8AE83rR8Vf+JPYdPKVK/U5tx+3ggpakjvHQOznKBHDF7yyrMbzeYfxgqkzEpHhc6tb5gR5T+o1YsyO5u/023bVzJ2kqGGhdz98+UOpKyb2S7Ne5y+sDC6vdZsh4Pl4PElJxLf91VizglrjMOLA5ekKVj7jzHIyJJKqjvM5D2z1vnwhwirBmJDhnsRclhz5vEcqoSTqbu/RntreNPxA3t6zi2fq2kXZyvA5EoEQ8/iFKWHA8IbYzTImoaxtEbJqSrJQByu12+eYiTpZwuGdgx0ueEcWvcMZixXZ8pXGN7JjdyDF7t5ktmHiCw+YummdnMJ3dCWI6GLwm4emY7XLZXb7tA7jGxiZu8lmIyfwOd39IfqqdGx2Iu+qVx8uDI+imCYhiD3g1iMi79Yf4FPWAUL96XYi9+HUNAVu1NCrcmJWuUMlAZdW+7wYU+Jyp6UTETEJmJFwWuNASz70OU6c1ndmJai5XG3ENaOpPhEiFuIBRtDIlpdayTwSw/3E5RGztr59QTLpUE6MnLxWYcI3dTNAIPMm/aBM7anmUksjtJw3L5AFnPhAjgXsSkAA1M6ZMOoQyE+bFXwgy2c2cVLPbVCt+dwHup6QTfiAnMxOfUi2YOAYHn2UYXu7okqH7hMXvDxJgkwbDJFHJEqSlKEDhqeJOp5xpVYsA/jEJiWMkvdo5gnuEVoQVmKJSLaawNYttQwKQ18+msD2IYuS7n1gXxXESQbuIuiiCtc4zN8TxYzVO4ZN+p08rxF0U6bUL3Jb8CrTwiGXNVPm7iH5tFq7G4EmQgFiSc7Zfbxh60gP1kz1OjbbpgTJXZLZeVToClAb2p563zjfaKho6hJTMlpUwZ7bw4EHMG8NMXxFSliVLLak/p4+Mdp89MmXY9fiXiipaeehACysN9kyk9ocKNLPmSyXAYpP6knI/KImXcPBR7RMRROnI3W3kpIU3W1tDERgmHKnTZUkBzMWlPmQ/o8ODgQ2dxP0AZ6N9nmEhGG0gUO8ZQUf9ZKv/aFBRIpwlKUpHdSAkdAGHwhQyJlFyZC7eYT+Jop0tIde7vo/zIuPPLxjzmtYSpyLK7p9W+kerSI86e0vADTVU1ADIX/Vl+JuPBVvKH9E/aGV2iysp/iDdBWdmopJs7h+I/tE8jFQ3Mkv4cIDZit5IOREdqOpKhnpf4Qhr6flulv6fbhCh7hdNrnTfoRcw0NeqXdJ+zy8hHGjVupDl3Afn4cI0qE7xfeZ9dcrNCP9mQMx2vWKDtJj+VtAreuXADBizOXfL48IdSMccBTqJToMueTQO1tLZhnx4/QxpTLUl7ZcbN9iBNp/qPrqqsfiHuH4rvrS5AJOQJ5PnBbS1SAq5DufEfWwvziqMImhB3gctPX6RNDF1DNRPW/rDmn0oHJExtbrV3YQ8S1E4skBxbleOyMWScwP79Yq2Xjha5+MdUY8NT4xprVxMZ7hnMtNapMwd5IIaIKp2boVKdSB1FvhAadqOen8RxXtKVE38eJgwpEXbVY6hfMwDD0X7NzzJPzh7T4nJlBpaUpHK0AZxsHNR5RGz8SL2Nr2+EFFIxAtqS0spe0mYe0Np20Dghx4RWczElcflYxk4sfvnpFWrAl67MwyrMZD5xA1+Lqux9YhqirJIL9XiLqq5IzMB2cxsPxxJSqxHh1PTrENUzlTViVLuTroAYi5tcuYoJR0tB9sfs/2QClNvk5qgbnA4hUXkbpI7JbPpk2IvqojWDWoIloscvKI+VlcXzMRG0eMd3dSWP3ePPWnLlh6nqSB4lX8TnTYogKmqJuSR5aQNbTbRECx4sHz5xF4ljG6ndS5U59ecaUeCduN6YS7WYt0z0htbMqM+4tXWQ5I6EF+0KlKJuTrFoexDB+1re2UO7ITvf6lgpT5Bz4QA4pgK6dY3jvJNwRy0Ij0Z7LNn/wlCjeDTJv9RfEbw7qT0T8YYKcgxbznYce4ZCFC3YUXikzAb7S9nfxVMVIDzZLqTxI/OnxA8xBlGqxFkcoQRLK205nkarlhK+SrjrqIaTpLXGubRZ3tX2TNPN7WWP6UxRUG/KvNSehzHjAQKZxlD9qC5cxPUWeG3cPcZ000qAHDT4Q8lkvy8/pHFVKUuQ7hrR0IJY5E8DChfxnaZZafMN4m/aADM9OusbmsQndUVM9r6eXWOVRRE2Gets+sRFVTG7j6GFrVG8GN0j9MpmTgrkKymJMd0KcX8D92gJXLI0jtT1kxGRLcIZSwCIPps9GFy5pjSZMPGIGXjavzJfpDuViss6t1huu1PuKNprB6kkZvOMpntDBVdL/UIXbp0UD4wbyLB+E+xHkytjdM4nKI78SkcI5KxZrJuY7vE7/bk/tElJk1s8obT8QQjMjpDMUVROORAMSVBscpXvPFNzE8CXFdSD5nn8SJnYotbhCfGO+HYBNnF1lhBrhey6EMSm4gkpKNA0EVKwouA/YJB4Js2iXkkcyzn1yguopSUAKPrpDabOSBEJXYw1gWgLLnidBOcx9jGJBBZLM1oAtosTJyzOkdMZxclzwtw/mICmBmLdQzMYr6VhaWxxN7TapXUK5nfC6RSlOb63yH2YL8MkFJBUu2lh5twiNppYSASwAjYVK5i0okpK1qLJAGukN6bSM532cD6iut/qIH6enhls/s2ayql77KkylCYojUggpS3M+gMXOgWiC2NwH8JTplkhUw96YoaqPyGQ6RPQRsZ4gkztGZmFChRWWijEZhRJJH41hcupkrlTUulQY8RwI4EGPOmP4PNoahVPNdheWrRaTkrroRoY9NEQP7YbLSq+T2cyyheWsZoV8xxEGpt2HHqBvq8i4nncOX+/GNDLOadNGh7i2GTqOaqTUJKSMlAd1Y0UlWo+Ec94G45QbUUrYuR/EW0uos0789TCElQtb4RqqnBDqDnj93johfTPP5GOu7r0hWpWK7X7jd7ILPJVI9WH7wLgNxhucFGjdIKKZAIYtf+8dvwSdPKK7GSXN62jDcQQXs6s5iOCtl1nIRYEiUzCza+MOZckAddYLvHsRbY46aVorZaaNDG6Nll6uIsxkhtfs3eOqaVwPv7MFXZBu1g4zK7kbHl7kwRYbsxKSLpciClNInMkOPGNitKBeDblHUC+9+zGNNh6Q9maHG6A0a1VUgCxfyiIqK4ZuG+3iwYtAFAvcmV1IGUNKjEWgfXWk/zDWfPJzMGCwRs9CSddiZILG0D9VWG7njaNauuSkXPlnESQqYXNhwjhxniGqViMt1N94zSBoIkSNxlDMRinlhIaEUbymFxr/MQVid3GxwFnWWhUwFajuJ0A+nCLf9lWxZkI/Ezh/UWSZaSPdScixyUfQQx9nexJXuVNSnupYypag3RRB04Ra6RCeotH7FmjRSa+TEBGYzChSMRQoUKJJFChQokkUYjMKJJIXaXZ2TWStyYLj3VjNJ4g8OI1iiNqtlJ9HMZQsT3VB91fQ/lPIx6QMNcQoJc6WqXNSlaDmFC39oPTeazg8iRgrDDTy72hT7w++sdU1KSXBY84sfav2cTJW9MpnmS8+zPvJ6fqHrFcVWH3LDdIzBt5jMGGrKksUuklelZTmtsj6jmVUhrK8jlHdFeQ5PheBuYhizEGNJU9b52jz5FgJ55/M2m0lZUYWFwxNy/wDa/GHUjExlbgPtoDxiKwLhxyjsnGJdt50mLiyz2MxB9OqtCk4lu89T0EbJxseejm8D8jEJam74fK5yhHdsxB4lJH3pDVVynhuIpqdFaeUGZPqxk5OBxvdzeGhxJRcHPR3y0iOG6zM2o+9f7xolSQbEjXh8YeRlPRmbYliHBEfTK4+X2YbTlkvwHzDwxVXp3iQ6ukc502YsNkOAt/MFDAQJU+46qJyUXUoA/WIudiClWR5mOiKAnS335w5l0TXi4OZwbE59xjSUZJdVzziR7K9ocJQBlnEzgGzNRWKAly+691GyB1OvQQVMKMmWRLbzwOJBS6YrISgHNsn8ANTFt7CezsS92dVAb1imUdDxXxPKCPZPYuRRgK/xJv6yMv8AKNOucFO7Cd+qJ+KdTTpqWofHv7iSmNoUKEoSKFChRJIoUKFEkihQoUSSKFChRJIoxGYUSSatEBtDsnTVYeYhl6LTZQ8dehggjDR1WKnInQSOpS2PezOpluZbT5fksf6cj4QB1uFLllikhQzSsbpHnnHqVoaV+FyZw3ZstKx+4A/xBGdLB+oufzG69a6jBnkubSkKL93kfoYx+F5Xb70j0Livsyopr7u/L5AuPI5QI4p7I5iXMqoQRwWkg+YeBGpc/EwDfI8GVGKbUFmjmaaYYL8VwGZIIEwoJP6SfmkRGqlgaX+3vAirL3LqXHxBkKiimPmcns8PkYcoh/etmSfifGHRmEOMn5/d47SpZKjfPn/aILCOhKNQzHkxSaMJyA5fMdYciW+TD0P8wVYTsLU1CQ0yUkG994n/AMYKcP8AZPLDdtPUriEJCR5l4KrOTzAmhfcq+WXbLyziWwvZWrqT/SlEJe6ld1Pmfk8XThex9HIbckpJH5l94/7svCJxKQMoYFwUfGUOnrPYzK+2f9mEqWyqhXaqH5RZHjqr4QfU9OlCQlCQlIyADDyEdBGYEzs3ZhPWIozChRSSKFChRJIoUKFEkihQoUSSf//Z"/>
          <p:cNvSpPr>
            <a:spLocks noChangeAspect="1" noChangeArrowheads="1"/>
          </p:cNvSpPr>
          <p:nvPr/>
        </p:nvSpPr>
        <p:spPr bwMode="auto">
          <a:xfrm>
            <a:off x="141288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 altLang="es-ES"/>
          </a:p>
        </p:txBody>
      </p:sp>
      <p:sp>
        <p:nvSpPr>
          <p:cNvPr id="2" name="1 CuadroTexto"/>
          <p:cNvSpPr txBox="1"/>
          <p:nvPr/>
        </p:nvSpPr>
        <p:spPr>
          <a:xfrm>
            <a:off x="394683" y="1268760"/>
            <a:ext cx="4797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chemeClr val="accent2"/>
                </a:solidFill>
              </a:rPr>
              <a:t>Desarrollos regulatorios en Europa*</a:t>
            </a:r>
            <a:endParaRPr lang="es-ES" sz="2400" dirty="0">
              <a:solidFill>
                <a:schemeClr val="accent2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017953" y="5517232"/>
            <a:ext cx="17781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168400" algn="l"/>
              </a:tabLst>
            </a:pPr>
            <a:r>
              <a:rPr lang="es-ES" sz="1400" dirty="0" smtClean="0"/>
              <a:t>Adecuado	38%</a:t>
            </a:r>
          </a:p>
          <a:p>
            <a:pPr>
              <a:tabLst>
                <a:tab pos="1168400" algn="l"/>
              </a:tabLst>
            </a:pPr>
            <a:r>
              <a:rPr lang="es-ES" sz="1400" dirty="0" smtClean="0"/>
              <a:t>Excesivo	28%</a:t>
            </a:r>
          </a:p>
          <a:p>
            <a:pPr>
              <a:tabLst>
                <a:tab pos="1168400" algn="l"/>
              </a:tabLst>
            </a:pPr>
            <a:r>
              <a:rPr lang="es-ES" sz="1400" dirty="0" smtClean="0"/>
              <a:t>Insuficiente	10%</a:t>
            </a:r>
            <a:endParaRPr lang="es-ES" sz="1400" dirty="0"/>
          </a:p>
        </p:txBody>
      </p:sp>
      <p:sp>
        <p:nvSpPr>
          <p:cNvPr id="4" name="3 Abrir llave"/>
          <p:cNvSpPr/>
          <p:nvPr/>
        </p:nvSpPr>
        <p:spPr bwMode="auto">
          <a:xfrm>
            <a:off x="3836798" y="5589240"/>
            <a:ext cx="87130" cy="610466"/>
          </a:xfrm>
          <a:prstGeom prst="leftBrace">
            <a:avLst/>
          </a:prstGeom>
          <a:noFill/>
          <a:ln w="254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42088" y="6209735"/>
            <a:ext cx="2133600" cy="476250"/>
          </a:xfrm>
        </p:spPr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10</a:t>
            </a:fld>
            <a:endParaRPr lang="es-ES" alt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539899" y="6494472"/>
            <a:ext cx="66812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85725" indent="-85725">
              <a:defRPr sz="1200"/>
            </a:lvl1pPr>
          </a:lstStyle>
          <a:p>
            <a:r>
              <a:rPr lang="es-ES" dirty="0" smtClean="0"/>
              <a:t>** </a:t>
            </a:r>
            <a:r>
              <a:rPr lang="es-ES" dirty="0"/>
              <a:t>Cambridge Centre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Alternative</a:t>
            </a:r>
            <a:r>
              <a:rPr lang="es-ES" dirty="0"/>
              <a:t> </a:t>
            </a:r>
            <a:r>
              <a:rPr lang="es-ES" dirty="0" err="1"/>
              <a:t>Finance</a:t>
            </a:r>
            <a:r>
              <a:rPr lang="es-ES" dirty="0"/>
              <a:t>: 2nd </a:t>
            </a:r>
            <a:r>
              <a:rPr lang="es-ES" dirty="0" err="1"/>
              <a:t>report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alternative</a:t>
            </a:r>
            <a:r>
              <a:rPr lang="es-ES" dirty="0"/>
              <a:t> </a:t>
            </a:r>
            <a:r>
              <a:rPr lang="es-ES" dirty="0" err="1"/>
              <a:t>finance</a:t>
            </a:r>
            <a:r>
              <a:rPr lang="es-ES" dirty="0"/>
              <a:t> </a:t>
            </a:r>
            <a:r>
              <a:rPr lang="es-ES" dirty="0" err="1"/>
              <a:t>industry</a:t>
            </a:r>
            <a:r>
              <a:rPr lang="es-ES" dirty="0"/>
              <a:t> (sept. 2016)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39552" y="6237312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85725" indent="-85725">
              <a:defRPr sz="1200"/>
            </a:lvl1pPr>
          </a:lstStyle>
          <a:p>
            <a:r>
              <a:rPr lang="es-ES" dirty="0"/>
              <a:t>* Note to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expert</a:t>
            </a:r>
            <a:r>
              <a:rPr lang="es-ES" dirty="0"/>
              <a:t> </a:t>
            </a:r>
            <a:r>
              <a:rPr lang="es-ES" dirty="0" err="1"/>
              <a:t>group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Securities</a:t>
            </a:r>
            <a:r>
              <a:rPr lang="es-ES" dirty="0"/>
              <a:t> </a:t>
            </a:r>
            <a:r>
              <a:rPr lang="es-ES" dirty="0" err="1" smtClean="0"/>
              <a:t>Committee</a:t>
            </a:r>
            <a:r>
              <a:rPr lang="es-ES" dirty="0" smtClean="0"/>
              <a:t>. </a:t>
            </a:r>
            <a:r>
              <a:rPr lang="es-ES" dirty="0" err="1" smtClean="0"/>
              <a:t>Update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crowdfunding</a:t>
            </a:r>
            <a:r>
              <a:rPr lang="es-ES" dirty="0" smtClean="0"/>
              <a:t> 2017 </a:t>
            </a:r>
            <a:r>
              <a:rPr lang="es-ES" dirty="0"/>
              <a:t>(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Commission</a:t>
            </a:r>
            <a:r>
              <a:rPr lang="es-E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0633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400" dirty="0" smtClean="0"/>
              <a:t>Retos desarrollo de la industria en Europa*</a:t>
            </a:r>
          </a:p>
          <a:p>
            <a:pPr marL="0" indent="0">
              <a:buNone/>
            </a:pPr>
            <a:endParaRPr lang="es-ES" sz="1400" dirty="0" smtClean="0"/>
          </a:p>
          <a:p>
            <a:pPr lvl="1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2000" dirty="0" smtClean="0"/>
              <a:t>Identificar riesgos: Inversor, Promotor</a:t>
            </a:r>
          </a:p>
          <a:p>
            <a:pPr lvl="1"/>
            <a:endParaRPr lang="es-ES" sz="1100" dirty="0" smtClean="0"/>
          </a:p>
          <a:p>
            <a:pPr marL="1524000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/>
              <a:t>Contraparte </a:t>
            </a:r>
            <a:r>
              <a:rPr lang="es-ES" sz="1800" dirty="0" smtClean="0"/>
              <a:t>(proyecto no realista, insolvencia: capital</a:t>
            </a:r>
            <a:r>
              <a:rPr lang="es-ES" sz="1800" dirty="0"/>
              <a:t>, rendimiento)</a:t>
            </a:r>
          </a:p>
          <a:p>
            <a:pPr marL="1524000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/>
              <a:t>Liquidez (dificultades de salida)</a:t>
            </a:r>
          </a:p>
          <a:p>
            <a:pPr marL="1524000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/>
              <a:t>Fraude (promotor, </a:t>
            </a:r>
            <a:r>
              <a:rPr lang="es-ES" sz="1800" dirty="0" smtClean="0"/>
              <a:t>plataforma, robo de datos personales)</a:t>
            </a:r>
            <a:endParaRPr lang="es-ES" sz="1800" dirty="0"/>
          </a:p>
          <a:p>
            <a:pPr marL="1524000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/>
              <a:t>Falta de transparencia/Información engañosa</a:t>
            </a:r>
          </a:p>
          <a:p>
            <a:pPr marL="1524000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/>
              <a:t>Legales</a:t>
            </a:r>
          </a:p>
          <a:p>
            <a:pPr marL="1524000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/>
              <a:t>Operacionales</a:t>
            </a:r>
          </a:p>
          <a:p>
            <a:pPr lvl="1"/>
            <a:endParaRPr lang="es-ES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39552" y="6237312"/>
            <a:ext cx="7344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85725" indent="-85725">
              <a:defRPr sz="1200"/>
            </a:lvl1pPr>
          </a:lstStyle>
          <a:p>
            <a:r>
              <a:rPr lang="es-ES" dirty="0"/>
              <a:t>* </a:t>
            </a:r>
            <a:r>
              <a:rPr lang="es-ES" dirty="0" err="1" smtClean="0"/>
              <a:t>Opinion</a:t>
            </a:r>
            <a:r>
              <a:rPr lang="es-ES" dirty="0" smtClean="0"/>
              <a:t> </a:t>
            </a:r>
            <a:r>
              <a:rPr lang="es-ES" dirty="0" err="1" smtClean="0"/>
              <a:t>if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European</a:t>
            </a:r>
            <a:r>
              <a:rPr lang="es-ES" dirty="0" smtClean="0"/>
              <a:t> </a:t>
            </a:r>
            <a:r>
              <a:rPr lang="es-ES" dirty="0" err="1"/>
              <a:t>Banking</a:t>
            </a:r>
            <a:r>
              <a:rPr lang="es-ES" dirty="0"/>
              <a:t> </a:t>
            </a:r>
            <a:r>
              <a:rPr lang="es-ES" dirty="0" err="1" smtClean="0"/>
              <a:t>Authority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lending-based</a:t>
            </a:r>
            <a:r>
              <a:rPr lang="es-ES" dirty="0" smtClean="0"/>
              <a:t> </a:t>
            </a:r>
            <a:r>
              <a:rPr lang="es-ES" dirty="0" err="1" smtClean="0"/>
              <a:t>crowdfunding</a:t>
            </a:r>
            <a:r>
              <a:rPr lang="es-ES" dirty="0" smtClean="0"/>
              <a:t> (</a:t>
            </a:r>
            <a:r>
              <a:rPr lang="es-ES" dirty="0" err="1" smtClean="0"/>
              <a:t>February</a:t>
            </a:r>
            <a:r>
              <a:rPr lang="es-ES" dirty="0" smtClean="0"/>
              <a:t> 2015)</a:t>
            </a:r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11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168489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41987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 smtClean="0"/>
              <a:t>Retos desarrollo de la industria en Europa*</a:t>
            </a:r>
            <a:endParaRPr lang="es-ES" sz="2400" dirty="0"/>
          </a:p>
          <a:p>
            <a:pPr marL="895350" lvl="2">
              <a:spcBef>
                <a:spcPts val="0"/>
              </a:spcBef>
              <a:spcAft>
                <a:spcPts val="1200"/>
              </a:spcAft>
              <a:buClr>
                <a:srgbClr val="AD2144"/>
              </a:buClr>
            </a:pPr>
            <a:r>
              <a:rPr lang="es-ES" sz="2000" dirty="0" smtClean="0"/>
              <a:t>Medidas mitigar riesgos: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/>
              <a:t>Autorización </a:t>
            </a:r>
            <a:r>
              <a:rPr lang="es-ES" sz="1800" dirty="0" smtClean="0"/>
              <a:t>administrativa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Obligaciones de información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Categorías clientes/limites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Exigencias promotores/solvencia/</a:t>
            </a:r>
            <a:r>
              <a:rPr lang="es-ES" sz="1800" dirty="0" err="1" smtClean="0"/>
              <a:t>due</a:t>
            </a:r>
            <a:r>
              <a:rPr lang="es-ES" sz="1800" dirty="0" smtClean="0"/>
              <a:t> </a:t>
            </a:r>
            <a:r>
              <a:rPr lang="es-ES" sz="1800" dirty="0" err="1" smtClean="0"/>
              <a:t>dilligence</a:t>
            </a:r>
            <a:endParaRPr lang="es-ES" sz="1800" dirty="0" smtClean="0"/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Conflictos de Interés/RIC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Mecanismos atención reclamaciones clientes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Entidad de pagos/segregación fondos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Mecanismos de salida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39552" y="6237312"/>
            <a:ext cx="7344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85725" indent="-85725">
              <a:defRPr sz="1200"/>
            </a:lvl1pPr>
          </a:lstStyle>
          <a:p>
            <a:r>
              <a:rPr lang="es-ES" dirty="0"/>
              <a:t>* </a:t>
            </a:r>
            <a:r>
              <a:rPr lang="es-ES" dirty="0" err="1" smtClean="0"/>
              <a:t>Opinion</a:t>
            </a:r>
            <a:r>
              <a:rPr lang="es-ES" dirty="0" smtClean="0"/>
              <a:t> </a:t>
            </a:r>
            <a:r>
              <a:rPr lang="es-ES" dirty="0" err="1" smtClean="0"/>
              <a:t>if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European</a:t>
            </a:r>
            <a:r>
              <a:rPr lang="es-ES" dirty="0" smtClean="0"/>
              <a:t> </a:t>
            </a:r>
            <a:r>
              <a:rPr lang="es-ES" dirty="0" err="1"/>
              <a:t>Banking</a:t>
            </a:r>
            <a:r>
              <a:rPr lang="es-ES" dirty="0"/>
              <a:t> </a:t>
            </a:r>
            <a:r>
              <a:rPr lang="es-ES" dirty="0" err="1" smtClean="0"/>
              <a:t>Authority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lending-based</a:t>
            </a:r>
            <a:r>
              <a:rPr lang="es-ES" dirty="0" smtClean="0"/>
              <a:t> </a:t>
            </a:r>
            <a:r>
              <a:rPr lang="es-ES" dirty="0" err="1" smtClean="0"/>
              <a:t>crowdfunding</a:t>
            </a:r>
            <a:r>
              <a:rPr lang="es-ES" dirty="0"/>
              <a:t> (</a:t>
            </a:r>
            <a:r>
              <a:rPr lang="es-ES" dirty="0" err="1"/>
              <a:t>February</a:t>
            </a:r>
            <a:r>
              <a:rPr lang="es-ES" dirty="0"/>
              <a:t> 2015</a:t>
            </a:r>
            <a:r>
              <a:rPr lang="es-ES" dirty="0" smtClean="0"/>
              <a:t>)</a:t>
            </a:r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12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46542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50405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 smtClean="0"/>
              <a:t>Retos desarrollo de la industria en Europa*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323528" y="1844824"/>
            <a:ext cx="2354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95350" lvl="2" indent="-228600" eaLnBrk="0" hangingPunct="0">
              <a:spcBef>
                <a:spcPts val="0"/>
              </a:spcBef>
              <a:spcAft>
                <a:spcPts val="12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tx1"/>
                </a:solidFill>
                <a:latin typeface="+mn-lt"/>
              </a:rPr>
              <a:t>Plataformas</a:t>
            </a:r>
            <a:endParaRPr lang="es-ES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95736" y="4293096"/>
            <a:ext cx="64087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</a:rPr>
              <a:t>Credibilidad plataforma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Confianza 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inversores / </a:t>
            </a:r>
            <a:r>
              <a:rPr lang="es-ES" dirty="0" smtClean="0">
                <a:solidFill>
                  <a:schemeClr val="tx1"/>
                </a:solidFill>
                <a:latin typeface="+mn-lt"/>
              </a:rPr>
              <a:t>trasparencia </a:t>
            </a:r>
            <a:endParaRPr lang="es-ES" dirty="0">
              <a:solidFill>
                <a:schemeClr val="tx1"/>
              </a:solidFill>
              <a:latin typeface="+mn-lt"/>
            </a:endParaRP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Red para 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captar inversores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</a:rPr>
              <a:t>Proyectos rentables con expectativa de retorno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Específicos país (madurez mercado finanzas alternativas, preparación cultural, soportes e impedimentos)</a:t>
            </a:r>
            <a:endParaRPr lang="es-E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83568" y="6093295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/>
            <a:r>
              <a:rPr lang="es-ES" sz="1200" dirty="0" smtClean="0"/>
              <a:t>* </a:t>
            </a:r>
            <a:r>
              <a:rPr lang="es-ES" sz="1200" dirty="0" err="1" smtClean="0"/>
              <a:t>Assessing</a:t>
            </a:r>
            <a:r>
              <a:rPr lang="es-ES" sz="1200" dirty="0" smtClean="0"/>
              <a:t> </a:t>
            </a:r>
            <a:r>
              <a:rPr lang="es-ES" sz="1200" dirty="0" err="1" smtClean="0"/>
              <a:t>the</a:t>
            </a:r>
            <a:r>
              <a:rPr lang="es-ES" sz="1200" dirty="0" smtClean="0"/>
              <a:t> potencial </a:t>
            </a:r>
            <a:r>
              <a:rPr lang="es-ES" sz="1200" dirty="0" err="1" smtClean="0"/>
              <a:t>for</a:t>
            </a:r>
            <a:r>
              <a:rPr lang="es-ES" sz="1200" dirty="0" smtClean="0"/>
              <a:t> </a:t>
            </a:r>
            <a:r>
              <a:rPr lang="es-ES" sz="1200" dirty="0" err="1" smtClean="0"/>
              <a:t>crowdfunding</a:t>
            </a:r>
            <a:r>
              <a:rPr lang="es-ES" sz="1200" dirty="0" smtClean="0"/>
              <a:t> and </a:t>
            </a:r>
            <a:r>
              <a:rPr lang="es-ES" sz="1200" dirty="0" err="1" smtClean="0"/>
              <a:t>others</a:t>
            </a:r>
            <a:r>
              <a:rPr lang="es-ES" sz="1200" dirty="0" smtClean="0"/>
              <a:t> </a:t>
            </a:r>
            <a:r>
              <a:rPr lang="es-ES" sz="1200" dirty="0" err="1" smtClean="0"/>
              <a:t>forms</a:t>
            </a:r>
            <a:r>
              <a:rPr lang="es-ES" sz="1200" dirty="0" smtClean="0"/>
              <a:t> of </a:t>
            </a:r>
            <a:r>
              <a:rPr lang="es-ES" sz="1200" dirty="0" err="1" smtClean="0"/>
              <a:t>alternative</a:t>
            </a:r>
            <a:r>
              <a:rPr lang="es-ES" sz="1200" dirty="0" smtClean="0"/>
              <a:t> </a:t>
            </a:r>
            <a:r>
              <a:rPr lang="es-ES" sz="1200" dirty="0" err="1" smtClean="0"/>
              <a:t>finance</a:t>
            </a:r>
            <a:r>
              <a:rPr lang="es-ES" sz="1200" dirty="0" smtClean="0"/>
              <a:t> to </a:t>
            </a:r>
            <a:r>
              <a:rPr lang="es-ES" sz="1200" dirty="0" err="1" smtClean="0"/>
              <a:t>support</a:t>
            </a:r>
            <a:r>
              <a:rPr lang="es-ES" sz="1200" dirty="0" smtClean="0"/>
              <a:t> </a:t>
            </a:r>
            <a:r>
              <a:rPr lang="es-ES" sz="1200" dirty="0" err="1" smtClean="0"/>
              <a:t>research</a:t>
            </a:r>
            <a:r>
              <a:rPr lang="es-ES" sz="1200" dirty="0" smtClean="0"/>
              <a:t> and </a:t>
            </a:r>
            <a:r>
              <a:rPr lang="es-ES" sz="1200" dirty="0" err="1" smtClean="0"/>
              <a:t>innovation</a:t>
            </a:r>
            <a:r>
              <a:rPr lang="es-ES" sz="1200" dirty="0" smtClean="0"/>
              <a:t>. (</a:t>
            </a:r>
            <a:r>
              <a:rPr lang="es-ES" sz="1200" dirty="0" err="1" smtClean="0"/>
              <a:t>European</a:t>
            </a:r>
            <a:r>
              <a:rPr lang="es-ES" sz="1200" dirty="0" smtClean="0"/>
              <a:t> </a:t>
            </a:r>
            <a:r>
              <a:rPr lang="es-ES" sz="1200" dirty="0" err="1" smtClean="0"/>
              <a:t>Commission</a:t>
            </a:r>
            <a:r>
              <a:rPr lang="es-ES" sz="1200" dirty="0" smtClean="0"/>
              <a:t>, </a:t>
            </a:r>
            <a:r>
              <a:rPr lang="es-ES" sz="1200" dirty="0" err="1"/>
              <a:t>J</a:t>
            </a:r>
            <a:r>
              <a:rPr lang="es-ES" sz="1200" dirty="0" err="1" smtClean="0"/>
              <a:t>anuary</a:t>
            </a:r>
            <a:r>
              <a:rPr lang="es-ES" sz="1200" dirty="0" smtClean="0"/>
              <a:t> 2017)</a:t>
            </a:r>
            <a:endParaRPr lang="es-ES" sz="12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195736" y="2636912"/>
            <a:ext cx="44644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tx1"/>
                </a:solidFill>
                <a:latin typeface="+mn-lt"/>
              </a:rPr>
              <a:t>Red fiable </a:t>
            </a:r>
            <a:r>
              <a:rPr lang="es-ES" dirty="0" smtClean="0">
                <a:solidFill>
                  <a:schemeClr val="tx1"/>
                </a:solidFill>
                <a:latin typeface="+mn-lt"/>
              </a:rPr>
              <a:t>para 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inversores y </a:t>
            </a:r>
            <a:r>
              <a:rPr lang="es-ES" dirty="0" smtClean="0">
                <a:solidFill>
                  <a:schemeClr val="tx1"/>
                </a:solidFill>
                <a:latin typeface="+mn-lt"/>
              </a:rPr>
              <a:t>promotores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Reconocimiento internacional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Oferta de diferentes proyectos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Oportunidades para promotores</a:t>
            </a:r>
            <a:endParaRPr lang="es-ES" dirty="0">
              <a:solidFill>
                <a:schemeClr val="tx1"/>
              </a:solidFill>
              <a:latin typeface="+mn-lt"/>
            </a:endParaRP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endParaRPr lang="es-E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66448" y="2276872"/>
            <a:ext cx="1293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Myriad Pro" panose="020B0503030403020204" pitchFamily="34" charset="0"/>
              <a:buChar char="—"/>
            </a:pPr>
            <a:r>
              <a:rPr lang="es-ES" dirty="0" smtClean="0"/>
              <a:t>Motivos: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1475656" y="4005064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Myriad Pro" panose="020B0503030403020204" pitchFamily="34" charset="0"/>
              <a:buChar char="—"/>
            </a:pPr>
            <a:r>
              <a:rPr lang="es-ES" dirty="0" smtClean="0"/>
              <a:t>Retos: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13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899873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50405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 smtClean="0"/>
              <a:t>Retos desarrollo de la industria en Europa*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323528" y="1700808"/>
            <a:ext cx="2342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95350" lvl="2" indent="-228600" eaLnBrk="0" hangingPunct="0">
              <a:spcBef>
                <a:spcPts val="0"/>
              </a:spcBef>
              <a:spcAft>
                <a:spcPts val="12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tx1"/>
                </a:solidFill>
                <a:latin typeface="+mn-lt"/>
              </a:rPr>
              <a:t>Promotores</a:t>
            </a:r>
            <a:endParaRPr lang="es-ES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95736" y="4005064"/>
            <a:ext cx="64087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Falta de </a:t>
            </a:r>
            <a:r>
              <a:rPr lang="es-ES" i="1" dirty="0" err="1" smtClean="0">
                <a:solidFill>
                  <a:schemeClr val="tx1"/>
                </a:solidFill>
                <a:latin typeface="+mn-lt"/>
              </a:rPr>
              <a:t>expertise</a:t>
            </a:r>
            <a:endParaRPr lang="es-ES" i="1" dirty="0">
              <a:solidFill>
                <a:schemeClr val="tx1"/>
              </a:solidFill>
              <a:latin typeface="+mn-lt"/>
            </a:endParaRPr>
          </a:p>
          <a:p>
            <a:pPr marL="790575" lvl="4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Wingdings" panose="05000000000000000000" pitchFamily="2" charset="2"/>
              <a:buChar char="§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Business plan</a:t>
            </a:r>
            <a:endParaRPr lang="es-ES" dirty="0">
              <a:solidFill>
                <a:schemeClr val="tx1"/>
              </a:solidFill>
              <a:latin typeface="+mn-lt"/>
            </a:endParaRPr>
          </a:p>
          <a:p>
            <a:pPr marL="790575" lvl="4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Wingdings" panose="05000000000000000000" pitchFamily="2" charset="2"/>
              <a:buChar char="§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Atractiva comunicación</a:t>
            </a:r>
            <a:endParaRPr lang="es-ES" dirty="0">
              <a:solidFill>
                <a:schemeClr val="tx1"/>
              </a:solidFill>
              <a:latin typeface="+mn-lt"/>
            </a:endParaRP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Dificultad para conocer la plataforma adecuada y modelos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Falta de recursos financieros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Factores exógenos: insuficiente integración del </a:t>
            </a:r>
            <a:r>
              <a:rPr lang="es-ES" dirty="0" err="1" smtClean="0">
                <a:solidFill>
                  <a:schemeClr val="tx1"/>
                </a:solidFill>
                <a:latin typeface="+mn-lt"/>
              </a:rPr>
              <a:t>crowdfunding</a:t>
            </a:r>
            <a:r>
              <a:rPr lang="es-ES" dirty="0" smtClean="0">
                <a:solidFill>
                  <a:schemeClr val="tx1"/>
                </a:solidFill>
                <a:latin typeface="+mn-lt"/>
              </a:rPr>
              <a:t> en el sistema financiero</a:t>
            </a:r>
            <a:endParaRPr lang="es-E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195736" y="2492896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Facilidad de acceso  y de dar a conocer el proyecto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Herramienta marketing y comunicación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Medio para crear red de contactos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Validación del proyecto por el mercado</a:t>
            </a:r>
            <a:endParaRPr lang="es-E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66448" y="2132856"/>
            <a:ext cx="1293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Myriad Pro" panose="020B0503030403020204" pitchFamily="34" charset="0"/>
              <a:buChar char="—"/>
            </a:pPr>
            <a:r>
              <a:rPr lang="es-ES" dirty="0" smtClean="0"/>
              <a:t>Motivos: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1475656" y="3717032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Myriad Pro" panose="020B0503030403020204" pitchFamily="34" charset="0"/>
              <a:buChar char="—"/>
            </a:pPr>
            <a:r>
              <a:rPr lang="es-ES" dirty="0" smtClean="0"/>
              <a:t>Retos: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683568" y="6093295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/>
            <a:r>
              <a:rPr lang="es-ES" sz="1200" dirty="0" smtClean="0"/>
              <a:t>* </a:t>
            </a:r>
            <a:r>
              <a:rPr lang="es-ES" sz="1200" dirty="0" err="1" smtClean="0"/>
              <a:t>Assessing</a:t>
            </a:r>
            <a:r>
              <a:rPr lang="es-ES" sz="1200" dirty="0" smtClean="0"/>
              <a:t> </a:t>
            </a:r>
            <a:r>
              <a:rPr lang="es-ES" sz="1200" dirty="0" err="1" smtClean="0"/>
              <a:t>the</a:t>
            </a:r>
            <a:r>
              <a:rPr lang="es-ES" sz="1200" dirty="0" smtClean="0"/>
              <a:t> potencial </a:t>
            </a:r>
            <a:r>
              <a:rPr lang="es-ES" sz="1200" dirty="0" err="1" smtClean="0"/>
              <a:t>for</a:t>
            </a:r>
            <a:r>
              <a:rPr lang="es-ES" sz="1200" dirty="0" smtClean="0"/>
              <a:t> </a:t>
            </a:r>
            <a:r>
              <a:rPr lang="es-ES" sz="1200" dirty="0" err="1" smtClean="0"/>
              <a:t>crowdfunding</a:t>
            </a:r>
            <a:r>
              <a:rPr lang="es-ES" sz="1200" dirty="0" smtClean="0"/>
              <a:t> and </a:t>
            </a:r>
            <a:r>
              <a:rPr lang="es-ES" sz="1200" dirty="0" err="1" smtClean="0"/>
              <a:t>others</a:t>
            </a:r>
            <a:r>
              <a:rPr lang="es-ES" sz="1200" dirty="0" smtClean="0"/>
              <a:t> </a:t>
            </a:r>
            <a:r>
              <a:rPr lang="es-ES" sz="1200" dirty="0" err="1" smtClean="0"/>
              <a:t>forms</a:t>
            </a:r>
            <a:r>
              <a:rPr lang="es-ES" sz="1200" dirty="0" smtClean="0"/>
              <a:t> of </a:t>
            </a:r>
            <a:r>
              <a:rPr lang="es-ES" sz="1200" dirty="0" err="1" smtClean="0"/>
              <a:t>alternative</a:t>
            </a:r>
            <a:r>
              <a:rPr lang="es-ES" sz="1200" dirty="0" smtClean="0"/>
              <a:t> </a:t>
            </a:r>
            <a:r>
              <a:rPr lang="es-ES" sz="1200" dirty="0" err="1" smtClean="0"/>
              <a:t>finance</a:t>
            </a:r>
            <a:r>
              <a:rPr lang="es-ES" sz="1200" dirty="0" smtClean="0"/>
              <a:t> to </a:t>
            </a:r>
            <a:r>
              <a:rPr lang="es-ES" sz="1200" dirty="0" err="1" smtClean="0"/>
              <a:t>support</a:t>
            </a:r>
            <a:r>
              <a:rPr lang="es-ES" sz="1200" dirty="0" smtClean="0"/>
              <a:t> </a:t>
            </a:r>
            <a:r>
              <a:rPr lang="es-ES" sz="1200" dirty="0" err="1" smtClean="0"/>
              <a:t>research</a:t>
            </a:r>
            <a:r>
              <a:rPr lang="es-ES" sz="1200" dirty="0" smtClean="0"/>
              <a:t> and </a:t>
            </a:r>
            <a:r>
              <a:rPr lang="es-ES" sz="1200" dirty="0" err="1" smtClean="0"/>
              <a:t>innovation</a:t>
            </a:r>
            <a:r>
              <a:rPr lang="es-ES" sz="1200" dirty="0" smtClean="0"/>
              <a:t>. (</a:t>
            </a:r>
            <a:r>
              <a:rPr lang="es-ES" sz="1200" dirty="0" err="1" smtClean="0"/>
              <a:t>European</a:t>
            </a:r>
            <a:r>
              <a:rPr lang="es-ES" sz="1200" dirty="0" smtClean="0"/>
              <a:t> </a:t>
            </a:r>
            <a:r>
              <a:rPr lang="es-ES" sz="1200" dirty="0" err="1" smtClean="0"/>
              <a:t>Commission</a:t>
            </a:r>
            <a:r>
              <a:rPr lang="es-ES" sz="1200" dirty="0" smtClean="0"/>
              <a:t>, </a:t>
            </a:r>
            <a:r>
              <a:rPr lang="es-ES" sz="1200" dirty="0" err="1"/>
              <a:t>J</a:t>
            </a:r>
            <a:r>
              <a:rPr lang="es-ES" sz="1200" dirty="0" err="1" smtClean="0"/>
              <a:t>anuary</a:t>
            </a:r>
            <a:r>
              <a:rPr lang="es-ES" sz="1200" dirty="0" smtClean="0"/>
              <a:t> 2017)</a:t>
            </a:r>
            <a:endParaRPr lang="es-ES" sz="12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14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22830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50405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 smtClean="0"/>
              <a:t>Retos desarrollo de la industria en Europa*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323528" y="1628800"/>
            <a:ext cx="2182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95350" lvl="2" indent="-228600" eaLnBrk="0" hangingPunct="0">
              <a:spcBef>
                <a:spcPts val="0"/>
              </a:spcBef>
              <a:spcAft>
                <a:spcPts val="12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tx1"/>
                </a:solidFill>
                <a:latin typeface="+mn-lt"/>
              </a:rPr>
              <a:t>Inversores</a:t>
            </a:r>
            <a:endParaRPr lang="es-ES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195736" y="2348880"/>
            <a:ext cx="6408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Expectativa de altos rendimientos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Descontento finanzas tradicionales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Diversificación cartera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Reparto riesgo/</a:t>
            </a:r>
            <a:r>
              <a:rPr lang="es-ES" dirty="0" err="1" smtClean="0">
                <a:solidFill>
                  <a:schemeClr val="tx1"/>
                </a:solidFill>
                <a:latin typeface="+mn-lt"/>
              </a:rPr>
              <a:t>due</a:t>
            </a:r>
            <a:r>
              <a:rPr lang="es-E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s-ES" dirty="0" err="1" smtClean="0">
                <a:solidFill>
                  <a:schemeClr val="tx1"/>
                </a:solidFill>
                <a:latin typeface="+mn-lt"/>
              </a:rPr>
              <a:t>diligence</a:t>
            </a:r>
            <a:endParaRPr lang="es-ES" dirty="0" smtClean="0">
              <a:solidFill>
                <a:schemeClr val="tx1"/>
              </a:solidFill>
              <a:latin typeface="+mn-lt"/>
            </a:endParaRP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Validación proyecto por el mercado</a:t>
            </a:r>
            <a:endParaRPr lang="es-E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66448" y="1988840"/>
            <a:ext cx="1293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Myriad Pro" panose="020B0503030403020204" pitchFamily="34" charset="0"/>
              <a:buChar char="—"/>
            </a:pPr>
            <a:r>
              <a:rPr lang="es-ES" dirty="0" smtClean="0"/>
              <a:t>Motivos: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1475656" y="3789040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6"/>
              </a:buClr>
              <a:buFont typeface="Myriad Pro" panose="020B0503030403020204" pitchFamily="34" charset="0"/>
              <a:buChar char="—"/>
            </a:pPr>
            <a:r>
              <a:rPr lang="es-ES" dirty="0" smtClean="0"/>
              <a:t>Retos: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2195736" y="4077072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Confianza en plataforma como forma de inversión 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Riesgo de los proyectos (liquidez, colaterales)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Riesgo de los promotores (</a:t>
            </a:r>
            <a:r>
              <a:rPr lang="es-ES" i="1" dirty="0" err="1" smtClean="0">
                <a:solidFill>
                  <a:schemeClr val="tx1"/>
                </a:solidFill>
                <a:latin typeface="+mn-lt"/>
              </a:rPr>
              <a:t>expertise</a:t>
            </a:r>
            <a:r>
              <a:rPr lang="es-ES" dirty="0" smtClean="0">
                <a:solidFill>
                  <a:schemeClr val="tx1"/>
                </a:solidFill>
                <a:latin typeface="+mn-lt"/>
              </a:rPr>
              <a:t>)</a:t>
            </a:r>
            <a:endParaRPr lang="es-ES" dirty="0">
              <a:solidFill>
                <a:schemeClr val="tx1"/>
              </a:solidFill>
              <a:latin typeface="+mn-lt"/>
            </a:endParaRP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Falta de comprensión del proyecto</a:t>
            </a: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Información asimétrica,  revisión </a:t>
            </a:r>
            <a:r>
              <a:rPr lang="es-ES" dirty="0" err="1" smtClean="0">
                <a:solidFill>
                  <a:schemeClr val="tx1"/>
                </a:solidFill>
                <a:latin typeface="+mn-lt"/>
              </a:rPr>
              <a:t>due</a:t>
            </a:r>
            <a:r>
              <a:rPr lang="es-E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s-ES" dirty="0" err="1" smtClean="0">
                <a:solidFill>
                  <a:schemeClr val="tx1"/>
                </a:solidFill>
                <a:latin typeface="+mn-lt"/>
              </a:rPr>
              <a:t>diligence</a:t>
            </a:r>
            <a:endParaRPr lang="es-ES" dirty="0" smtClean="0">
              <a:solidFill>
                <a:schemeClr val="tx1"/>
              </a:solidFill>
              <a:latin typeface="+mn-lt"/>
            </a:endParaRPr>
          </a:p>
          <a:p>
            <a:pPr marL="333375" lvl="3" indent="-333375" eaLnBrk="0" hangingPunct="0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>
                <a:solidFill>
                  <a:schemeClr val="tx1"/>
                </a:solidFill>
                <a:latin typeface="+mn-lt"/>
              </a:rPr>
              <a:t>Factores exógenos: nuevos agentes en el mercado, condiciones de la </a:t>
            </a:r>
            <a:r>
              <a:rPr lang="es-ES" dirty="0" err="1" smtClean="0">
                <a:solidFill>
                  <a:schemeClr val="tx1"/>
                </a:solidFill>
                <a:latin typeface="+mn-lt"/>
              </a:rPr>
              <a:t>economia</a:t>
            </a:r>
            <a:r>
              <a:rPr lang="es-ES" dirty="0" smtClean="0">
                <a:solidFill>
                  <a:schemeClr val="tx1"/>
                </a:solidFill>
                <a:latin typeface="+mn-lt"/>
              </a:rPr>
              <a:t>, cambios regulatorios</a:t>
            </a:r>
            <a:endParaRPr lang="es-E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83568" y="6093295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/>
            <a:r>
              <a:rPr lang="es-ES" sz="1200" dirty="0" smtClean="0"/>
              <a:t>* </a:t>
            </a:r>
            <a:r>
              <a:rPr lang="es-ES" sz="1200" dirty="0" err="1" smtClean="0"/>
              <a:t>Assessing</a:t>
            </a:r>
            <a:r>
              <a:rPr lang="es-ES" sz="1200" dirty="0" smtClean="0"/>
              <a:t> </a:t>
            </a:r>
            <a:r>
              <a:rPr lang="es-ES" sz="1200" dirty="0" err="1" smtClean="0"/>
              <a:t>the</a:t>
            </a:r>
            <a:r>
              <a:rPr lang="es-ES" sz="1200" dirty="0" smtClean="0"/>
              <a:t> potencial </a:t>
            </a:r>
            <a:r>
              <a:rPr lang="es-ES" sz="1200" dirty="0" err="1" smtClean="0"/>
              <a:t>for</a:t>
            </a:r>
            <a:r>
              <a:rPr lang="es-ES" sz="1200" dirty="0" smtClean="0"/>
              <a:t> </a:t>
            </a:r>
            <a:r>
              <a:rPr lang="es-ES" sz="1200" dirty="0" err="1" smtClean="0"/>
              <a:t>crowdfunding</a:t>
            </a:r>
            <a:r>
              <a:rPr lang="es-ES" sz="1200" dirty="0" smtClean="0"/>
              <a:t> and </a:t>
            </a:r>
            <a:r>
              <a:rPr lang="es-ES" sz="1200" dirty="0" err="1" smtClean="0"/>
              <a:t>others</a:t>
            </a:r>
            <a:r>
              <a:rPr lang="es-ES" sz="1200" dirty="0" smtClean="0"/>
              <a:t> </a:t>
            </a:r>
            <a:r>
              <a:rPr lang="es-ES" sz="1200" dirty="0" err="1" smtClean="0"/>
              <a:t>forms</a:t>
            </a:r>
            <a:r>
              <a:rPr lang="es-ES" sz="1200" dirty="0" smtClean="0"/>
              <a:t> of </a:t>
            </a:r>
            <a:r>
              <a:rPr lang="es-ES" sz="1200" dirty="0" err="1" smtClean="0"/>
              <a:t>alternative</a:t>
            </a:r>
            <a:r>
              <a:rPr lang="es-ES" sz="1200" dirty="0" smtClean="0"/>
              <a:t> </a:t>
            </a:r>
            <a:r>
              <a:rPr lang="es-ES" sz="1200" dirty="0" err="1" smtClean="0"/>
              <a:t>finance</a:t>
            </a:r>
            <a:r>
              <a:rPr lang="es-ES" sz="1200" dirty="0" smtClean="0"/>
              <a:t> to </a:t>
            </a:r>
            <a:r>
              <a:rPr lang="es-ES" sz="1200" dirty="0" err="1" smtClean="0"/>
              <a:t>support</a:t>
            </a:r>
            <a:r>
              <a:rPr lang="es-ES" sz="1200" dirty="0" smtClean="0"/>
              <a:t> </a:t>
            </a:r>
            <a:r>
              <a:rPr lang="es-ES" sz="1200" dirty="0" err="1" smtClean="0"/>
              <a:t>research</a:t>
            </a:r>
            <a:r>
              <a:rPr lang="es-ES" sz="1200" dirty="0" smtClean="0"/>
              <a:t> and </a:t>
            </a:r>
            <a:r>
              <a:rPr lang="es-ES" sz="1200" dirty="0" err="1" smtClean="0"/>
              <a:t>innovation</a:t>
            </a:r>
            <a:r>
              <a:rPr lang="es-ES" sz="1200" dirty="0" smtClean="0"/>
              <a:t>. (</a:t>
            </a:r>
            <a:r>
              <a:rPr lang="es-ES" sz="1200" dirty="0" err="1" smtClean="0"/>
              <a:t>European</a:t>
            </a:r>
            <a:r>
              <a:rPr lang="es-ES" sz="1200" dirty="0" smtClean="0"/>
              <a:t> </a:t>
            </a:r>
            <a:r>
              <a:rPr lang="es-ES" sz="1200" dirty="0" err="1" smtClean="0"/>
              <a:t>Commission</a:t>
            </a:r>
            <a:r>
              <a:rPr lang="es-ES" sz="1200" dirty="0" smtClean="0"/>
              <a:t>, </a:t>
            </a:r>
            <a:r>
              <a:rPr lang="es-ES" sz="1200" dirty="0" err="1"/>
              <a:t>J</a:t>
            </a:r>
            <a:r>
              <a:rPr lang="es-ES" sz="1200" dirty="0" err="1" smtClean="0"/>
              <a:t>anuary</a:t>
            </a:r>
            <a:r>
              <a:rPr lang="es-ES" sz="1200" dirty="0" smtClean="0"/>
              <a:t> 2017)</a:t>
            </a:r>
            <a:endParaRPr lang="es-ES" sz="12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15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67515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Marcador de contenido"/>
          <p:cNvSpPr txBox="1">
            <a:spLocks/>
          </p:cNvSpPr>
          <p:nvPr/>
        </p:nvSpPr>
        <p:spPr bwMode="auto">
          <a:xfrm>
            <a:off x="467544" y="1484784"/>
            <a:ext cx="8229600" cy="474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1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/>
              <a:t>Retos desarrollo de la </a:t>
            </a:r>
            <a:r>
              <a:rPr lang="es-ES" sz="2400" dirty="0" smtClean="0"/>
              <a:t>industria en Europa*</a:t>
            </a:r>
            <a:endParaRPr lang="es-ES" sz="2400" dirty="0"/>
          </a:p>
          <a:p>
            <a:pPr marL="895350" lvl="2">
              <a:spcBef>
                <a:spcPts val="0"/>
              </a:spcBef>
              <a:spcAft>
                <a:spcPts val="1200"/>
              </a:spcAft>
              <a:buClr>
                <a:srgbClr val="AD2144"/>
              </a:buClr>
            </a:pPr>
            <a:r>
              <a:rPr lang="es-ES" sz="2000" kern="0" dirty="0" smtClean="0"/>
              <a:t>Recomendaciones:</a:t>
            </a:r>
          </a:p>
          <a:p>
            <a:pPr marL="1704975" lvl="3" indent="-33337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</a:pPr>
            <a:r>
              <a:rPr lang="es-ES" sz="1800" kern="0" dirty="0" smtClean="0"/>
              <a:t>Standard de transferencia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kern="0" dirty="0" smtClean="0"/>
              <a:t>Código conducta</a:t>
            </a:r>
          </a:p>
          <a:p>
            <a:pPr lvl="4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kern="0" dirty="0" smtClean="0"/>
              <a:t>Criterios selección proyecto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kern="0" dirty="0" smtClean="0"/>
              <a:t>Creación centro de asesoramiento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kern="0" dirty="0" smtClean="0"/>
              <a:t>Educación financiera</a:t>
            </a:r>
          </a:p>
          <a:p>
            <a:pPr marL="1704975" lvl="3" indent="-33337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</a:pPr>
            <a:r>
              <a:rPr lang="es-ES" sz="1800" kern="0" dirty="0" smtClean="0"/>
              <a:t>Actuación transfronteriza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kern="0" dirty="0" err="1" smtClean="0"/>
              <a:t>Standares</a:t>
            </a:r>
            <a:r>
              <a:rPr lang="es-ES" kern="0" dirty="0" smtClean="0"/>
              <a:t> mínimos regulaciones nacionales</a:t>
            </a:r>
          </a:p>
          <a:p>
            <a:pPr lvl="4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kern="0" dirty="0" smtClean="0"/>
              <a:t>Guías para comprender distintas regulaciones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kern="0" dirty="0" smtClean="0"/>
              <a:t>Régimen fiscal: deducción inversiones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83568" y="6093295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/>
            <a:r>
              <a:rPr lang="es-ES" sz="1200" dirty="0" smtClean="0"/>
              <a:t>* </a:t>
            </a:r>
            <a:r>
              <a:rPr lang="es-ES" sz="1200" dirty="0" err="1" smtClean="0"/>
              <a:t>Assessing</a:t>
            </a:r>
            <a:r>
              <a:rPr lang="es-ES" sz="1200" dirty="0" smtClean="0"/>
              <a:t> </a:t>
            </a:r>
            <a:r>
              <a:rPr lang="es-ES" sz="1200" dirty="0" err="1" smtClean="0"/>
              <a:t>the</a:t>
            </a:r>
            <a:r>
              <a:rPr lang="es-ES" sz="1200" dirty="0" smtClean="0"/>
              <a:t> potencial </a:t>
            </a:r>
            <a:r>
              <a:rPr lang="es-ES" sz="1200" dirty="0" err="1" smtClean="0"/>
              <a:t>for</a:t>
            </a:r>
            <a:r>
              <a:rPr lang="es-ES" sz="1200" dirty="0" smtClean="0"/>
              <a:t> </a:t>
            </a:r>
            <a:r>
              <a:rPr lang="es-ES" sz="1200" dirty="0" err="1" smtClean="0"/>
              <a:t>crowdfunding</a:t>
            </a:r>
            <a:r>
              <a:rPr lang="es-ES" sz="1200" dirty="0" smtClean="0"/>
              <a:t> and </a:t>
            </a:r>
            <a:r>
              <a:rPr lang="es-ES" sz="1200" dirty="0" err="1" smtClean="0"/>
              <a:t>others</a:t>
            </a:r>
            <a:r>
              <a:rPr lang="es-ES" sz="1200" dirty="0" smtClean="0"/>
              <a:t> </a:t>
            </a:r>
            <a:r>
              <a:rPr lang="es-ES" sz="1200" dirty="0" err="1" smtClean="0"/>
              <a:t>forms</a:t>
            </a:r>
            <a:r>
              <a:rPr lang="es-ES" sz="1200" dirty="0" smtClean="0"/>
              <a:t> of </a:t>
            </a:r>
            <a:r>
              <a:rPr lang="es-ES" sz="1200" dirty="0" err="1" smtClean="0"/>
              <a:t>alternative</a:t>
            </a:r>
            <a:r>
              <a:rPr lang="es-ES" sz="1200" dirty="0" smtClean="0"/>
              <a:t> </a:t>
            </a:r>
            <a:r>
              <a:rPr lang="es-ES" sz="1200" dirty="0" err="1" smtClean="0"/>
              <a:t>finance</a:t>
            </a:r>
            <a:r>
              <a:rPr lang="es-ES" sz="1200" dirty="0" smtClean="0"/>
              <a:t> to </a:t>
            </a:r>
            <a:r>
              <a:rPr lang="es-ES" sz="1200" dirty="0" err="1" smtClean="0"/>
              <a:t>support</a:t>
            </a:r>
            <a:r>
              <a:rPr lang="es-ES" sz="1200" dirty="0" smtClean="0"/>
              <a:t> </a:t>
            </a:r>
            <a:r>
              <a:rPr lang="es-ES" sz="1200" dirty="0" err="1" smtClean="0"/>
              <a:t>research</a:t>
            </a:r>
            <a:r>
              <a:rPr lang="es-ES" sz="1200" dirty="0" smtClean="0"/>
              <a:t> and </a:t>
            </a:r>
            <a:r>
              <a:rPr lang="es-ES" sz="1200" dirty="0" err="1" smtClean="0"/>
              <a:t>innovation</a:t>
            </a:r>
            <a:r>
              <a:rPr lang="es-ES" sz="1200" dirty="0" smtClean="0"/>
              <a:t>. (</a:t>
            </a:r>
            <a:r>
              <a:rPr lang="es-ES" sz="1200" dirty="0" err="1" smtClean="0"/>
              <a:t>European</a:t>
            </a:r>
            <a:r>
              <a:rPr lang="es-ES" sz="1200" dirty="0" smtClean="0"/>
              <a:t> </a:t>
            </a:r>
            <a:r>
              <a:rPr lang="es-ES" sz="1200" dirty="0" err="1" smtClean="0"/>
              <a:t>Commission</a:t>
            </a:r>
            <a:r>
              <a:rPr lang="es-ES" sz="1200" dirty="0" smtClean="0"/>
              <a:t>, </a:t>
            </a:r>
            <a:r>
              <a:rPr lang="es-ES" sz="1200" dirty="0" err="1"/>
              <a:t>J</a:t>
            </a:r>
            <a:r>
              <a:rPr lang="es-ES" sz="1200" dirty="0" err="1" smtClean="0"/>
              <a:t>anuary</a:t>
            </a:r>
            <a:r>
              <a:rPr lang="es-ES" sz="1200" dirty="0" smtClean="0"/>
              <a:t> 2017)</a:t>
            </a:r>
            <a:endParaRPr lang="es-ES" sz="1200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16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587967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 smtClean="0"/>
              <a:t>Retos desarrollo de la industria en España</a:t>
            </a:r>
            <a:endParaRPr lang="es-ES" sz="2400" dirty="0"/>
          </a:p>
          <a:p>
            <a:pPr marL="895350" lvl="2">
              <a:spcBef>
                <a:spcPts val="0"/>
              </a:spcBef>
              <a:spcAft>
                <a:spcPts val="1200"/>
              </a:spcAft>
              <a:buClr>
                <a:srgbClr val="AD2144"/>
              </a:buClr>
            </a:pPr>
            <a:r>
              <a:rPr lang="es-ES" sz="2000" dirty="0" smtClean="0"/>
              <a:t>Supervisión Ley 5/2015: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Autorización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Creación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Modificación Estatutos Sociales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Cambios mecanismos transmisión de fondos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Nuevos socios con participación significativa</a:t>
            </a:r>
          </a:p>
          <a:p>
            <a:pPr lvl="4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Nombramiento administradores</a:t>
            </a:r>
          </a:p>
          <a:p>
            <a:pPr marL="1704975" lvl="3" indent="-33337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</a:pPr>
            <a:r>
              <a:rPr lang="es-ES" sz="1800" dirty="0" smtClean="0"/>
              <a:t>Al cierre de ejercicio: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Cuentas anuales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Memoria</a:t>
            </a:r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Proyectos</a:t>
            </a:r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Morosidad, incumplimiento</a:t>
            </a:r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Entidad de pagos</a:t>
            </a:r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Acciones judiciales, quejas y reclamaciones</a:t>
            </a:r>
          </a:p>
          <a:p>
            <a:pPr lvl="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Sistema propio de cobertura de perdidas</a:t>
            </a:r>
          </a:p>
          <a:p>
            <a:pPr marL="1704975" lvl="3" indent="-33337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Régimen sancionador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17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24897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 smtClean="0"/>
              <a:t>Retos desarrollo de la industria en </a:t>
            </a:r>
            <a:r>
              <a:rPr lang="es-ES" sz="2400" dirty="0" smtClean="0"/>
              <a:t>España</a:t>
            </a:r>
          </a:p>
          <a:p>
            <a:pPr marL="895350" lvl="2">
              <a:spcBef>
                <a:spcPts val="0"/>
              </a:spcBef>
              <a:spcAft>
                <a:spcPts val="1200"/>
              </a:spcAft>
              <a:buClr>
                <a:srgbClr val="AD2144"/>
              </a:buClr>
            </a:pPr>
            <a:r>
              <a:rPr lang="es-ES" sz="2000" dirty="0" smtClean="0"/>
              <a:t>Supervisión </a:t>
            </a:r>
            <a:r>
              <a:rPr lang="es-ES" sz="2000" dirty="0" smtClean="0"/>
              <a:t>Ley 5/2015:</a:t>
            </a:r>
          </a:p>
          <a:p>
            <a:pPr marL="1704975" lvl="3" indent="-33337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</a:pPr>
            <a:r>
              <a:rPr lang="es-ES" sz="1800" dirty="0" smtClean="0"/>
              <a:t>Al </a:t>
            </a:r>
            <a:r>
              <a:rPr lang="es-ES" sz="1800" dirty="0" smtClean="0"/>
              <a:t>cierre de ejercicio: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Cuentas anuales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Memoria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Informe especial de auditoria sobre adecuación y eficacia de los procedimientos</a:t>
            </a:r>
            <a:endParaRPr lang="es-ES" dirty="0" smtClean="0"/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Estructura organizativa</a:t>
            </a:r>
            <a:endParaRPr lang="es-ES" dirty="0" smtClean="0"/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Normas de conducta</a:t>
            </a:r>
            <a:endParaRPr lang="es-ES" dirty="0" smtClean="0"/>
          </a:p>
          <a:p>
            <a:pPr lvl="6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smtClean="0"/>
              <a:t>Información a </a:t>
            </a:r>
            <a:r>
              <a:rPr lang="es-ES" dirty="0" smtClean="0"/>
              <a:t>clientes</a:t>
            </a:r>
          </a:p>
          <a:p>
            <a:pPr lvl="6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Conflictos de </a:t>
            </a:r>
            <a:r>
              <a:rPr lang="es-ES" dirty="0" err="1" smtClean="0"/>
              <a:t>interes</a:t>
            </a:r>
            <a:endParaRPr lang="es-ES" dirty="0" smtClean="0"/>
          </a:p>
          <a:p>
            <a:pPr lvl="6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Publicidad</a:t>
            </a:r>
          </a:p>
          <a:p>
            <a:pPr lvl="6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Conservación información</a:t>
            </a:r>
            <a:endParaRPr lang="es-ES" dirty="0" smtClean="0"/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Promotores y proyectos</a:t>
            </a:r>
            <a:endParaRPr lang="es-ES" dirty="0" smtClean="0"/>
          </a:p>
          <a:p>
            <a:pPr lvl="5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Protección del inversor</a:t>
            </a:r>
            <a:endParaRPr lang="es-ES" dirty="0" smtClean="0"/>
          </a:p>
          <a:p>
            <a:pPr marL="1371600" lvl="3" indent="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None/>
            </a:pPr>
            <a:endParaRPr lang="es-ES" sz="1800" dirty="0" smtClean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18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02227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 smtClean="0"/>
              <a:t>Retos desarrollo de la industria en </a:t>
            </a:r>
            <a:r>
              <a:rPr lang="es-ES" sz="2400" dirty="0" smtClean="0"/>
              <a:t>España</a:t>
            </a:r>
          </a:p>
          <a:p>
            <a:pPr marL="895350" lvl="2">
              <a:spcBef>
                <a:spcPts val="0"/>
              </a:spcBef>
              <a:spcAft>
                <a:spcPts val="1200"/>
              </a:spcAft>
              <a:buClr>
                <a:srgbClr val="AD2144"/>
              </a:buClr>
            </a:pPr>
            <a:r>
              <a:rPr lang="es-ES" sz="2000" dirty="0" smtClean="0"/>
              <a:t>Supervisión </a:t>
            </a:r>
            <a:r>
              <a:rPr lang="es-ES" sz="2000" dirty="0" smtClean="0"/>
              <a:t>Ley 5/2015:</a:t>
            </a:r>
          </a:p>
          <a:p>
            <a:pPr marL="1704975" lvl="3" indent="-33337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</a:pPr>
            <a:r>
              <a:rPr lang="es-ES" sz="1800" dirty="0" smtClean="0"/>
              <a:t>Al </a:t>
            </a:r>
            <a:r>
              <a:rPr lang="es-ES" sz="1800" dirty="0" smtClean="0"/>
              <a:t>cierre de ejercicio: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Cuentas anuales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Memoria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Informe especial </a:t>
            </a:r>
          </a:p>
          <a:p>
            <a:pPr lvl="4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dirty="0" smtClean="0"/>
              <a:t>Estados Excel</a:t>
            </a:r>
            <a:endParaRPr lang="es-ES" dirty="0" smtClean="0"/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Estructura accionarial</a:t>
            </a:r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Empleados</a:t>
            </a:r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Quejas y reclamaciones</a:t>
            </a:r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err="1" smtClean="0"/>
              <a:t>Superavit</a:t>
            </a:r>
            <a:r>
              <a:rPr lang="es-ES" dirty="0" smtClean="0"/>
              <a:t>/</a:t>
            </a:r>
            <a:r>
              <a:rPr lang="es-ES" dirty="0" err="1" smtClean="0"/>
              <a:t>deficit</a:t>
            </a:r>
            <a:endParaRPr lang="es-ES" dirty="0" smtClean="0"/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Ingresos</a:t>
            </a:r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Inversores</a:t>
            </a:r>
          </a:p>
          <a:p>
            <a:pPr lvl="5">
              <a:spcBef>
                <a:spcPts val="0"/>
              </a:spcBef>
              <a:spcAft>
                <a:spcPts val="0"/>
              </a:spcAft>
              <a:buClr>
                <a:srgbClr val="AD2144"/>
              </a:buClr>
              <a:buFont typeface="Courier New" panose="02070309020205020404" pitchFamily="49" charset="0"/>
              <a:buChar char="o"/>
            </a:pPr>
            <a:r>
              <a:rPr lang="es-ES" dirty="0" smtClean="0"/>
              <a:t>Pagos recibidos/enviados</a:t>
            </a:r>
            <a:endParaRPr lang="es-ES" sz="1800" dirty="0" smtClean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19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548165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Título"/>
          <p:cNvSpPr>
            <a:spLocks noGrp="1"/>
          </p:cNvSpPr>
          <p:nvPr>
            <p:ph type="title"/>
          </p:nvPr>
        </p:nvSpPr>
        <p:spPr>
          <a:xfrm>
            <a:off x="684213" y="287338"/>
            <a:ext cx="8002587" cy="358775"/>
          </a:xfrm>
        </p:spPr>
        <p:txBody>
          <a:bodyPr/>
          <a:lstStyle/>
          <a:p>
            <a:pPr>
              <a:defRPr/>
            </a:pPr>
            <a:r>
              <a:rPr lang="es-ES" altLang="es-ES" sz="1800" b="0" kern="1200" dirty="0" smtClean="0"/>
              <a:t> </a:t>
            </a:r>
            <a:endParaRPr lang="es-ES" altLang="es-ES" sz="1800" b="0" kern="1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993307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Arial" charset="0"/>
              <a:buChar char="•"/>
              <a:defRPr/>
            </a:pP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Iniciativas / regulación europea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Arial" charset="0"/>
              <a:buChar char="•"/>
              <a:defRPr/>
            </a:pP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Situación de la industria europea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Arial" charset="0"/>
              <a:buChar char="•"/>
              <a:defRPr/>
            </a:pP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Desarrollos regulatorios en Europa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Arial" charset="0"/>
              <a:buChar char="•"/>
              <a:defRPr/>
            </a:pP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Retos desarrollo industria en Europa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Arial" charset="0"/>
              <a:buChar char="•"/>
              <a:defRPr/>
            </a:pPr>
            <a:r>
              <a:rPr lang="es-ES" sz="2000" kern="1200" dirty="0">
                <a:solidFill>
                  <a:schemeClr val="tx2"/>
                </a:solidFill>
              </a:rPr>
              <a:t>Retos desarrollo industria en </a:t>
            </a:r>
            <a:r>
              <a:rPr lang="es-ES" sz="2000" kern="1200" dirty="0" smtClean="0">
                <a:solidFill>
                  <a:schemeClr val="tx2"/>
                </a:solidFill>
              </a:rPr>
              <a:t>España</a:t>
            </a:r>
            <a:endParaRPr lang="es-ES" sz="2000" kern="1200" dirty="0">
              <a:solidFill>
                <a:schemeClr val="tx2"/>
              </a:solidFill>
            </a:endParaRPr>
          </a:p>
        </p:txBody>
      </p:sp>
      <p:sp>
        <p:nvSpPr>
          <p:cNvPr id="6" name="2 CuadroTexto"/>
          <p:cNvSpPr txBox="1">
            <a:spLocks noChangeArrowheads="1"/>
          </p:cNvSpPr>
          <p:nvPr/>
        </p:nvSpPr>
        <p:spPr bwMode="auto">
          <a:xfrm>
            <a:off x="573732" y="1340768"/>
            <a:ext cx="7886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0" lvl="1" indent="0" eaLnBrk="1" hangingPunct="1">
              <a:defRPr/>
            </a:pPr>
            <a:r>
              <a:rPr lang="es-ES" altLang="es-ES" sz="2400" dirty="0" smtClean="0">
                <a:solidFill>
                  <a:srgbClr val="AD2144"/>
                </a:solidFill>
              </a:rPr>
              <a:t>Índice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2</a:t>
            </a:fld>
            <a:endParaRPr lang="es-ES" alt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19256" cy="525658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/>
              <a:t>Retos desarrollo de la industria en España</a:t>
            </a:r>
          </a:p>
          <a:p>
            <a:pPr marL="0" indent="0">
              <a:buNone/>
            </a:pPr>
            <a:endParaRPr lang="es-ES" sz="1600" dirty="0"/>
          </a:p>
          <a:p>
            <a:pPr marL="990600" lvl="2">
              <a:buClr>
                <a:srgbClr val="AD2144"/>
              </a:buClr>
            </a:pPr>
            <a:r>
              <a:rPr lang="es-ES" sz="2000" dirty="0" smtClean="0"/>
              <a:t>Revisión </a:t>
            </a:r>
            <a:r>
              <a:rPr lang="es-ES" sz="2000" dirty="0"/>
              <a:t>regulación </a:t>
            </a:r>
            <a:r>
              <a:rPr lang="es-ES" sz="2000" dirty="0" smtClean="0"/>
              <a:t>(</a:t>
            </a:r>
            <a:r>
              <a:rPr lang="es-ES" sz="2000" dirty="0"/>
              <a:t>Ley 5/2015). Propuestas </a:t>
            </a:r>
            <a:r>
              <a:rPr lang="es-ES" sz="2000" dirty="0" smtClean="0"/>
              <a:t>industria*.</a:t>
            </a:r>
          </a:p>
          <a:p>
            <a:pPr marL="1438275" lvl="3">
              <a:buClr>
                <a:srgbClr val="AD2144"/>
              </a:buClr>
            </a:pPr>
            <a:r>
              <a:rPr lang="es-ES" sz="2000" dirty="0" smtClean="0"/>
              <a:t>De carácter general:</a:t>
            </a:r>
          </a:p>
          <a:p>
            <a:pPr marL="1885950" lvl="4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Implantación </a:t>
            </a:r>
            <a:r>
              <a:rPr lang="es-ES" sz="1800" i="1" dirty="0" smtClean="0"/>
              <a:t> </a:t>
            </a:r>
            <a:r>
              <a:rPr lang="es-ES" sz="1800" i="1" dirty="0" err="1" smtClean="0"/>
              <a:t>Regulatory</a:t>
            </a:r>
            <a:r>
              <a:rPr lang="es-ES" sz="1800" i="1" dirty="0" smtClean="0"/>
              <a:t> </a:t>
            </a:r>
            <a:r>
              <a:rPr lang="es-ES" sz="1800" i="1" dirty="0" err="1" smtClean="0"/>
              <a:t>sandbox</a:t>
            </a:r>
            <a:endParaRPr lang="es-ES" sz="1800" i="1" dirty="0" smtClean="0"/>
          </a:p>
          <a:p>
            <a:pPr marL="1885950" lvl="4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Requisitos ejercicio actividad: financieros, medios, procedimientos, PPSS</a:t>
            </a:r>
          </a:p>
          <a:p>
            <a:pPr marL="1885950" lvl="4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Proyectos vinculados</a:t>
            </a:r>
          </a:p>
          <a:p>
            <a:pPr marL="1885950" lvl="4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Limites inversión</a:t>
            </a:r>
          </a:p>
          <a:p>
            <a:pPr marL="1885950" lvl="4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Donaciones y recompensas</a:t>
            </a:r>
          </a:p>
          <a:p>
            <a:pPr marL="1885950" lvl="4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Prohibición actividades ESI</a:t>
            </a:r>
          </a:p>
          <a:p>
            <a:pPr marL="1885950" lvl="4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Mecanismos liquidez (</a:t>
            </a:r>
            <a:r>
              <a:rPr lang="es-ES" sz="1800" dirty="0" err="1" smtClean="0"/>
              <a:t>market</a:t>
            </a:r>
            <a:r>
              <a:rPr lang="es-ES" sz="1800" dirty="0" smtClean="0"/>
              <a:t> place)</a:t>
            </a:r>
            <a:endParaRPr lang="es-ES" sz="1800" dirty="0"/>
          </a:p>
          <a:p>
            <a:pPr marL="1885950" lvl="4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/>
              <a:t>Mecanismos electrónicos de representación</a:t>
            </a:r>
          </a:p>
          <a:p>
            <a:pPr lvl="4">
              <a:buClr>
                <a:srgbClr val="AD2144"/>
              </a:buClr>
              <a:buFont typeface="Arial" panose="020B0604020202020204" pitchFamily="34" charset="0"/>
              <a:buChar char="•"/>
            </a:pPr>
            <a:endParaRPr lang="es-ES" sz="1800" i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6348255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/>
            <a:r>
              <a:rPr lang="es-ES" sz="1200" dirty="0" smtClean="0"/>
              <a:t>* Libro blanco de la regulación </a:t>
            </a:r>
            <a:r>
              <a:rPr lang="es-ES" sz="1200" dirty="0" err="1" smtClean="0"/>
              <a:t>Fintech</a:t>
            </a:r>
            <a:r>
              <a:rPr lang="es-ES" sz="1200" dirty="0" smtClean="0"/>
              <a:t> en España. 2016</a:t>
            </a:r>
            <a:endParaRPr lang="es-ES" sz="1200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20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05358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/>
              <a:t>Retos desarrollo de la industria en España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s-ES" sz="2400" dirty="0" smtClean="0"/>
          </a:p>
          <a:p>
            <a:pPr marL="990600" lvl="2" indent="-34290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2000" dirty="0"/>
              <a:t>Revisión regulación </a:t>
            </a:r>
            <a:r>
              <a:rPr lang="es-ES" sz="2000" dirty="0" smtClean="0"/>
              <a:t>(</a:t>
            </a:r>
            <a:r>
              <a:rPr lang="es-ES" sz="2000" dirty="0"/>
              <a:t>Ley 5/2015). Propuestas </a:t>
            </a:r>
            <a:r>
              <a:rPr lang="es-ES" sz="2000" dirty="0" smtClean="0"/>
              <a:t>industria*.</a:t>
            </a:r>
            <a:endParaRPr lang="es-ES" sz="2400" dirty="0"/>
          </a:p>
          <a:p>
            <a:pPr marL="1257300" lvl="1" indent="-22860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2000" dirty="0" smtClean="0">
                <a:solidFill>
                  <a:schemeClr val="tx1"/>
                </a:solidFill>
              </a:rPr>
              <a:t>Especificas </a:t>
            </a:r>
            <a:r>
              <a:rPr lang="es-ES" sz="2000" dirty="0" err="1" smtClean="0">
                <a:solidFill>
                  <a:schemeClr val="tx1"/>
                </a:solidFill>
              </a:rPr>
              <a:t>crowdlending</a:t>
            </a:r>
            <a:r>
              <a:rPr lang="es-ES" sz="2000" dirty="0" smtClean="0">
                <a:solidFill>
                  <a:schemeClr val="tx1"/>
                </a:solidFill>
              </a:rPr>
              <a:t>:</a:t>
            </a:r>
          </a:p>
          <a:p>
            <a:pPr marL="1704975" lvl="2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800" dirty="0" smtClean="0"/>
              <a:t>Diferenciar requisitos valores y prestamos</a:t>
            </a:r>
          </a:p>
          <a:p>
            <a:pPr marL="1704975" lvl="2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700" dirty="0" smtClean="0">
                <a:solidFill>
                  <a:schemeClr val="tx1"/>
                </a:solidFill>
              </a:rPr>
              <a:t>Concepto de préstamo</a:t>
            </a:r>
          </a:p>
          <a:p>
            <a:pPr marL="1704975" lvl="2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700" dirty="0" smtClean="0"/>
              <a:t>Garantías prestamos/reclamación judicial y extrajudicial</a:t>
            </a:r>
          </a:p>
          <a:p>
            <a:pPr marL="1704975" lvl="2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700" dirty="0" smtClean="0"/>
              <a:t>Procedimiento automatizado de inversión</a:t>
            </a:r>
          </a:p>
          <a:p>
            <a:pPr marL="1704975" lvl="2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1700" dirty="0" smtClean="0"/>
              <a:t>Doble autorización</a:t>
            </a:r>
            <a:endParaRPr lang="es-ES" sz="1700" dirty="0" smtClean="0">
              <a:solidFill>
                <a:schemeClr val="tx1"/>
              </a:solidFill>
            </a:endParaRPr>
          </a:p>
          <a:p>
            <a:pPr lvl="2"/>
            <a:endParaRPr lang="es-ES" sz="1700" dirty="0">
              <a:solidFill>
                <a:schemeClr val="tx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6348255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/>
            <a:r>
              <a:rPr lang="es-ES" sz="1200" dirty="0" smtClean="0"/>
              <a:t>* Libro blanco de la regulación </a:t>
            </a:r>
            <a:r>
              <a:rPr lang="es-ES" sz="1200" dirty="0" err="1" smtClean="0"/>
              <a:t>Fintech</a:t>
            </a:r>
            <a:r>
              <a:rPr lang="es-ES" sz="1200" dirty="0" smtClean="0"/>
              <a:t> en España. 2016</a:t>
            </a:r>
            <a:endParaRPr lang="es-ES" sz="1200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21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279234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/>
              <a:t>Retos desarrollo de la industria en España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s-ES" sz="2400" dirty="0"/>
          </a:p>
          <a:p>
            <a:pPr marL="800100" lvl="3" indent="-342900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2000" dirty="0"/>
              <a:t>Revisión regulación </a:t>
            </a:r>
            <a:r>
              <a:rPr lang="es-ES" sz="2000" dirty="0" smtClean="0"/>
              <a:t>(</a:t>
            </a:r>
            <a:r>
              <a:rPr lang="es-ES" sz="2000" dirty="0"/>
              <a:t>Ley 5/2015). Propuestas </a:t>
            </a:r>
            <a:r>
              <a:rPr lang="es-ES" sz="2000" dirty="0" smtClean="0"/>
              <a:t>industria*.</a:t>
            </a:r>
            <a:endParaRPr lang="es-ES" sz="2000" dirty="0"/>
          </a:p>
          <a:p>
            <a:pPr marL="1200150" lvl="3" indent="-342900">
              <a:buClr>
                <a:srgbClr val="AD2144"/>
              </a:buClr>
            </a:pPr>
            <a:r>
              <a:rPr lang="es-ES" sz="2000" dirty="0" smtClean="0"/>
              <a:t>Especificas </a:t>
            </a:r>
            <a:r>
              <a:rPr lang="es-ES" sz="2000" dirty="0" err="1" smtClean="0"/>
              <a:t>crowdfunding</a:t>
            </a:r>
            <a:r>
              <a:rPr lang="es-ES" sz="2000" dirty="0" smtClean="0"/>
              <a:t>:</a:t>
            </a:r>
          </a:p>
          <a:p>
            <a:pPr marL="1657350" lvl="4" indent="-342900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Estructura de inversión</a:t>
            </a:r>
          </a:p>
          <a:p>
            <a:pPr marL="1657350" lvl="4" indent="-342900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Limites proyectos</a:t>
            </a:r>
          </a:p>
          <a:p>
            <a:pPr marL="1657350" lvl="4" indent="-342900"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Tipología socios (remuneración según plusvalías)</a:t>
            </a:r>
          </a:p>
          <a:p>
            <a:pPr marL="1657350" lvl="4" indent="-342900">
              <a:spcBef>
                <a:spcPts val="0"/>
              </a:spcBef>
              <a:spcAft>
                <a:spcPts val="600"/>
              </a:spcAft>
            </a:pP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6348255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/>
            <a:r>
              <a:rPr lang="es-ES" sz="1200" dirty="0" smtClean="0"/>
              <a:t>* Libro blanco de la regulación </a:t>
            </a:r>
            <a:r>
              <a:rPr lang="es-ES" sz="1200" dirty="0" err="1" smtClean="0"/>
              <a:t>Fintech</a:t>
            </a:r>
            <a:r>
              <a:rPr lang="es-ES" sz="1200" dirty="0" smtClean="0"/>
              <a:t> en España. 2016</a:t>
            </a:r>
            <a:endParaRPr lang="es-ES" sz="1200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22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721523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2400" dirty="0"/>
              <a:t>Retos desarrollo de la industria en España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s-ES" sz="2400" dirty="0"/>
          </a:p>
          <a:p>
            <a:pPr marL="800100" lvl="3" indent="-34290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2000" dirty="0"/>
              <a:t>Revisión regulación </a:t>
            </a:r>
            <a:r>
              <a:rPr lang="es-ES" sz="2000" dirty="0" smtClean="0"/>
              <a:t>(</a:t>
            </a:r>
            <a:r>
              <a:rPr lang="es-ES" sz="2000" dirty="0"/>
              <a:t>Ley 5/2015). Propuestas </a:t>
            </a:r>
            <a:r>
              <a:rPr lang="es-ES" sz="2000" dirty="0" smtClean="0"/>
              <a:t>industria*.</a:t>
            </a:r>
            <a:endParaRPr lang="es-ES" sz="2000" dirty="0"/>
          </a:p>
          <a:p>
            <a:pPr marL="1200150" lvl="3" indent="-34290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</a:pPr>
            <a:r>
              <a:rPr lang="es-ES" sz="2000" dirty="0" smtClean="0"/>
              <a:t>Especificas </a:t>
            </a:r>
            <a:r>
              <a:rPr lang="es-ES" sz="2000" dirty="0" err="1" smtClean="0"/>
              <a:t>crowdfunding</a:t>
            </a:r>
            <a:r>
              <a:rPr lang="es-ES" sz="2000" dirty="0" smtClean="0"/>
              <a:t>/</a:t>
            </a:r>
            <a:r>
              <a:rPr lang="es-ES" sz="2000" dirty="0" err="1" smtClean="0"/>
              <a:t>lending</a:t>
            </a:r>
            <a:r>
              <a:rPr lang="es-ES" sz="2000" dirty="0" smtClean="0"/>
              <a:t> sobre bienes tangibles:</a:t>
            </a:r>
          </a:p>
          <a:p>
            <a:pPr marL="1657350" lvl="4" indent="-34290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Plataforma como promotor (sin control)</a:t>
            </a:r>
          </a:p>
          <a:p>
            <a:pPr marL="1657350" lvl="4" indent="-34290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Prestación de servicios concluido el proyecto</a:t>
            </a:r>
          </a:p>
          <a:p>
            <a:pPr marL="1657350" lvl="4" indent="-34290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Limites proyectos</a:t>
            </a:r>
          </a:p>
          <a:p>
            <a:pPr marL="1657350" lvl="4" indent="-34290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/>
              <a:t>Estructura de inversión</a:t>
            </a:r>
          </a:p>
          <a:p>
            <a:pPr marL="1657350" lvl="4" indent="-342900">
              <a:spcBef>
                <a:spcPts val="0"/>
              </a:spcBef>
              <a:spcAft>
                <a:spcPts val="600"/>
              </a:spcAft>
              <a:buClr>
                <a:srgbClr val="AD2144"/>
              </a:buClr>
              <a:buFont typeface="Arial" panose="020B0604020202020204" pitchFamily="34" charset="0"/>
              <a:buChar char="•"/>
            </a:pPr>
            <a:r>
              <a:rPr lang="es-ES" sz="1800" dirty="0" smtClean="0"/>
              <a:t>Deslinde FIA/IIC</a:t>
            </a:r>
          </a:p>
          <a:p>
            <a:endParaRPr lang="es-ES" sz="1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6348255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/>
            <a:r>
              <a:rPr lang="es-ES" sz="1200" dirty="0" smtClean="0"/>
              <a:t>* Libro blanco de la regulación </a:t>
            </a:r>
            <a:r>
              <a:rPr lang="es-ES" sz="1200" dirty="0" err="1" smtClean="0"/>
              <a:t>Fintech</a:t>
            </a:r>
            <a:r>
              <a:rPr lang="es-ES" sz="1200" dirty="0" smtClean="0"/>
              <a:t> en España. </a:t>
            </a:r>
            <a:r>
              <a:rPr lang="es-ES" sz="1200" smtClean="0"/>
              <a:t>2016</a:t>
            </a:r>
            <a:endParaRPr lang="es-ES" sz="1200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23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99067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Título"/>
          <p:cNvSpPr>
            <a:spLocks noGrp="1"/>
          </p:cNvSpPr>
          <p:nvPr>
            <p:ph type="title"/>
          </p:nvPr>
        </p:nvSpPr>
        <p:spPr>
          <a:xfrm>
            <a:off x="684213" y="287338"/>
            <a:ext cx="8002587" cy="358775"/>
          </a:xfrm>
        </p:spPr>
        <p:txBody>
          <a:bodyPr/>
          <a:lstStyle/>
          <a:p>
            <a:pPr>
              <a:defRPr/>
            </a:pPr>
            <a:r>
              <a:rPr lang="es-ES" altLang="es-ES" sz="1800" b="0" kern="1200" dirty="0" smtClean="0"/>
              <a:t> </a:t>
            </a:r>
            <a:endParaRPr lang="es-ES" altLang="es-ES" sz="1800" b="0" kern="1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993307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Arial" charset="0"/>
              <a:buChar char="•"/>
              <a:defRPr/>
            </a:pP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European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</a:t>
            </a: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Securities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and </a:t>
            </a: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Markets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</a:t>
            </a: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Authority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 (ESMA)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Arial" charset="0"/>
              <a:buChar char="•"/>
              <a:defRPr/>
            </a:pP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Expert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</a:t>
            </a: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Group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of </a:t>
            </a: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the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</a:t>
            </a: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Securities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</a:t>
            </a: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Committee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(UE)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Font typeface="Arial" charset="0"/>
              <a:buChar char="•"/>
              <a:defRPr/>
            </a:pP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European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</a:t>
            </a: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Banking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</a:t>
            </a:r>
            <a:r>
              <a:rPr lang="es-ES" sz="2000" kern="1200" dirty="0" err="1" smtClean="0">
                <a:solidFill>
                  <a:schemeClr val="tx2"/>
                </a:solidFill>
                <a:ea typeface="+mn-ea"/>
                <a:cs typeface="+mn-cs"/>
              </a:rPr>
              <a:t>Authority</a:t>
            </a:r>
            <a:r>
              <a:rPr lang="es-ES" sz="2000" kern="1200" dirty="0" smtClean="0">
                <a:solidFill>
                  <a:schemeClr val="tx2"/>
                </a:solidFill>
                <a:ea typeface="+mn-ea"/>
                <a:cs typeface="+mn-cs"/>
              </a:rPr>
              <a:t> (EBA)</a:t>
            </a:r>
          </a:p>
        </p:txBody>
      </p:sp>
      <p:sp>
        <p:nvSpPr>
          <p:cNvPr id="6" name="2 CuadroTexto"/>
          <p:cNvSpPr txBox="1">
            <a:spLocks noChangeArrowheads="1"/>
          </p:cNvSpPr>
          <p:nvPr/>
        </p:nvSpPr>
        <p:spPr bwMode="auto">
          <a:xfrm>
            <a:off x="573732" y="1340768"/>
            <a:ext cx="7886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0" lvl="1" indent="0" eaLnBrk="1" hangingPunct="1">
              <a:defRPr/>
            </a:pPr>
            <a:r>
              <a:rPr lang="es-ES" altLang="es-ES" sz="2400" dirty="0" smtClean="0">
                <a:solidFill>
                  <a:srgbClr val="AD2144"/>
                </a:solidFill>
              </a:rPr>
              <a:t>Iniciativas europeas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3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6307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430213" y="1268413"/>
            <a:ext cx="8245475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 altLang="es-ES" sz="2100" b="1" i="1" u="sng">
              <a:solidFill>
                <a:schemeClr val="tx1"/>
              </a:solidFill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84213" y="293688"/>
            <a:ext cx="6835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s-ES" altLang="es-ES" dirty="0"/>
          </a:p>
        </p:txBody>
      </p:sp>
      <p:sp>
        <p:nvSpPr>
          <p:cNvPr id="21509" name="2 CuadroTexto"/>
          <p:cNvSpPr txBox="1">
            <a:spLocks noChangeArrowheads="1"/>
          </p:cNvSpPr>
          <p:nvPr/>
        </p:nvSpPr>
        <p:spPr bwMode="auto">
          <a:xfrm>
            <a:off x="353645" y="2060848"/>
            <a:ext cx="6840686" cy="384720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Myriad Pro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Myriad Pro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Myriad Pro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Myriad Pro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Arial" charset="0"/>
              <a:buChar char="•"/>
              <a:defRPr/>
            </a:pPr>
            <a:r>
              <a:rPr lang="es-ES" altLang="es-ES" sz="2000" dirty="0" smtClean="0">
                <a:solidFill>
                  <a:schemeClr val="tx2"/>
                </a:solidFill>
                <a:latin typeface="+mn-lt"/>
              </a:rPr>
              <a:t>Normas potencialmente aplicables:</a:t>
            </a: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Myriad Pro" panose="020B0503030403020204" pitchFamily="34" charset="0"/>
              <a:buChar char="−"/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Directiva </a:t>
            </a:r>
            <a:r>
              <a:rPr lang="es-ES" altLang="es-ES" sz="1800" dirty="0">
                <a:solidFill>
                  <a:schemeClr val="tx2"/>
                </a:solidFill>
                <a:latin typeface="+mn-lt"/>
              </a:rPr>
              <a:t>de folletos</a:t>
            </a: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Myriad Pro" panose="020B0503030403020204" pitchFamily="34" charset="0"/>
              <a:buChar char="−"/>
              <a:defRPr/>
            </a:pPr>
            <a:r>
              <a:rPr lang="es-ES" altLang="es-ES" sz="1800" dirty="0" err="1">
                <a:solidFill>
                  <a:schemeClr val="tx2"/>
                </a:solidFill>
                <a:latin typeface="+mn-lt"/>
              </a:rPr>
              <a:t>MiFID</a:t>
            </a:r>
            <a:endParaRPr lang="es-ES" altLang="es-ES" sz="1800" dirty="0">
              <a:solidFill>
                <a:schemeClr val="tx2"/>
              </a:solidFill>
              <a:latin typeface="+mn-lt"/>
            </a:endParaRP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Myriad Pro" panose="020B0503030403020204" pitchFamily="34" charset="0"/>
              <a:buChar char="−"/>
              <a:defRPr/>
            </a:pPr>
            <a:r>
              <a:rPr lang="es-ES" altLang="es-ES" sz="1800" dirty="0">
                <a:solidFill>
                  <a:schemeClr val="tx2"/>
                </a:solidFill>
                <a:latin typeface="+mn-lt"/>
              </a:rPr>
              <a:t>Directiva de Gestores de Fondos de Inversión alternativos</a:t>
            </a: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Myriad Pro" panose="020B0503030403020204" pitchFamily="34" charset="0"/>
              <a:buChar char="−"/>
              <a:defRPr/>
            </a:pPr>
            <a:r>
              <a:rPr lang="es-ES" altLang="es-ES" sz="1800" dirty="0">
                <a:solidFill>
                  <a:schemeClr val="tx2"/>
                </a:solidFill>
                <a:latin typeface="+mn-lt"/>
              </a:rPr>
              <a:t>Directiva de medios de pago</a:t>
            </a: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Myriad Pro" panose="020B0503030403020204" pitchFamily="34" charset="0"/>
              <a:buChar char="−"/>
              <a:defRPr/>
            </a:pPr>
            <a:r>
              <a:rPr lang="es-ES" altLang="es-ES" sz="1800" dirty="0">
                <a:solidFill>
                  <a:schemeClr val="tx2"/>
                </a:solidFill>
                <a:latin typeface="+mn-lt"/>
              </a:rPr>
              <a:t>Directiva de Prevención de Blanqueo de Capitales </a:t>
            </a: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Myriad Pro" panose="020B0503030403020204" pitchFamily="34" charset="0"/>
              <a:buChar char="−"/>
              <a:defRPr/>
            </a:pPr>
            <a:r>
              <a:rPr lang="es-ES" altLang="es-ES" sz="1800" dirty="0">
                <a:solidFill>
                  <a:schemeClr val="tx2"/>
                </a:solidFill>
                <a:latin typeface="+mn-lt"/>
              </a:rPr>
              <a:t>Directiva de Comercio </a:t>
            </a: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Electrónico</a:t>
            </a: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Myriad Pro" panose="020B0503030403020204" pitchFamily="34" charset="0"/>
              <a:buChar char="−"/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Directiva sobre los derechos de los Consumidores</a:t>
            </a:r>
          </a:p>
          <a:p>
            <a:pPr lvl="2" eaLnBrk="1" hangingPunct="1">
              <a:spcBef>
                <a:spcPct val="0"/>
              </a:spcBef>
              <a:spcAft>
                <a:spcPts val="1200"/>
              </a:spcAft>
              <a:buClr>
                <a:schemeClr val="accent2"/>
              </a:buClr>
              <a:buFont typeface="Myriad Pro" panose="020B0503030403020204" pitchFamily="34" charset="0"/>
              <a:buChar char="−"/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Directiva de Protección de Datos</a:t>
            </a:r>
            <a:endParaRPr lang="es-ES" altLang="es-ES" sz="18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654" name="AutoShape 9" descr="data:image/jpeg;base64,/9j/4AAQSkZJRgABAQAAAQABAAD/2wCEAAkGBxMTEhQUExQWFhQXGBwZGRgXGBwcHRodGB0XHBgbHhcaHCggGBolHBcdITEhJiosLi4uHB8zODMsNygtLisBCgoKDg0OGxAQGzQkICYsLywsLC8sLCwsLC8sLCwsLCw0LCwsLCwsLCwsLCwsLCwsLCwsLCwsLCwsLCwsLCwsLP/AABEIAN4A4wMBIgACEQEDEQH/xAAcAAABBAMBAAAAAAAAAAAAAAAGAAQFBwECAwj/xABBEAABAgQDBQUGBQIEBgMAAAABAhEAAwQhBTFBBhJRYXETIoGRoQcyscHR8BRCUmLxI+EzcoKiFTRDkrLCJFNj/8QAGgEAAgMBAQAAAAAAAAAAAAAAAwQAAgUBBv/EACwRAAICAQQCAgEDBAMBAAAAAAECAAMRBBIhMRNBIlFhIzKBBRSRwXGhsUL/2gAMAwEAAhEDEQA/ALxhQoUSSKFChRJIoUKMRJJmMRgqgTxnbeUhRlUyTUz8t1BZCT++azBuAc8o6qljgSZxCwmI6oxuQgtvgqy3U94+mXjAFi1XUTP+anHvXFPI7qRce+r3la5sOUdBRTU7jFMpClBJShL2Ykly5fuxdVTnc3U4wfAIEJ67aMpCimUqyVHvftyDDU9YF6/EcTWDuTkyXsAJQccXUSWvbKH/AOGqAogTCU5utKXJLgsAcmjWmo5xAdaSb/kzbxsXvzflCdtu1v0z/wBRyisYy4gtOwnFVk9pWrIdiyyP9oCRHMbJVijeqXbUzl35gaHhB2jDVht5bnkkAcPu8dF4OgjvFZD3uRlyGkXGpuPvH8Qp2epXx2QqQlxUqChxUvwuDHKZguJyvcnTDraaq3O5ixZWBSXfdezd43DcHyjf/g8oBgOYvcdMnEXXVXKOeZ0umMESs5W0uLyDeZNVb8yQsDqWN/GJLD/avUptOky5g/a6T5XEG4wiW2TWZnN/CIzE9kZE73khxqLHLiCDF11gY4dBj8TmyoxxhHtPopvdmFUhX/6Du/8Acl/VoMaOslzU70taVpOqSCPSKTxnYGbLcyTvftJuPHIwOSZtTRr3kmbIUOoHiPdVDfhpsH6bY/Bgm04/+Z6XhRUOzvtXWkhNWjfT/wDbLz1uZeRHMGLPwnF5NSgTJMxK0nhmORGYPWF3qZOxF2rZe5IQoxCgcpMwoUKJJFChQokkUKFCiSRQoUKJJFGIRjBMSSZJiK2gx+RRyu0nr3RoM1KPBKcyYidttspdEgJA7SoX7koZ9VNdKfjAdgGFTamaautVvTDdIPuyxcgAZBufCD1U7vkepV2CjmPJ9TWYke+VU1KTaWgtMWP3q0HIRKUlNKkDsaVCd4O9u6ni7e8q+XnG8ycZhKJbpRlvanTu/pHPMw5lUglyyAGUMiMhz6abpg1jrWhIiqlrbAJHycM3ZpUole975Or3T/2lx5RKzQkd9bBQ7rOcy+Q1LZRpNxFCUi12AA+PQHhDSVhq5qkrnO4slsknTqNIwVBdzt5zz+JtthVBbjE7T500sQyXIYe8o314EC+sbBM8KZLFIADlLOS8TuHAAbu6AUn+CCdI7TbEPpl1y+EMjTtnmLjVL6Eh1SaqxPZ+RPjnGokzmuQM2ZLD0MTMytSLOD4/SM/i0EG4bN4u1DAZE4NTzjEhvwq/1ueQjEzDZtmWxfUA87BtXaJdFQlgXF8v5hwskizZQJUbbkiXNxzB9PbIzAVo+R8siH1jqa4J94EHUN5XeJCbJN+PEQ27PxI4xzeOsS4O6JgryzHPmIbVdAhYZW71N+uesOFU6SkHVn++McJ0pdrAjnY/SCAHudBweDBzENjKZZO9LSl7uixHiLRATNk51Irt6OoUCnPnxBA94aMYNzVgFlDd6hvXKMTJ6Xfi7sR5gZZHODC1wvB/3Dd9jMZ7L7fCYsSKxIk1GQP5FnkfynkYPEqirdpMBROSWAc3Ggy8fCGGx+3K6OYKasJVKPuTDmgWsT+ZHPMRRLNxwRgwNum43J/iXFGY5SZyVgKSQUkOCLgg5EGOkEiUzChQokkUKFCiSRRiMxiJJFAvtvtUmjQEoG/UTLS5f/srggesEsxTRWEukQvEayfMJaWtt5anZKUJNrWS5NoJSoZsGVdtozIvCsBmGYqpqllS1MozFeoGYZrAQUypapx7oKUDJPH9x49IbSZqqtTtuSUkhCdTn3jz15RNKr5UmUDyADw69mBFMbuY6RJEtN7AffxMR9RVrmHs5aXJsT4+kMkVE2cogOBx0BPDygjw6lTLDJAJe5483hG1hYMZjdKiv5YjSgwdKO8e8o2L6dBpD8TAk2txHHn1jpOnBngYxPFt1gn3lEJA65QSqoAcQdlrOeYSKq3O6gby+HAc+AjCcHKrzZij+1JZI8rmFQFMlABLq/MTmT9I6LrzpEKsepAVWYOASGbdI57yn+MD+N7Pz0d+QrfA/Ic+NtD8YKqepChzjmqbuG+R9IqC6nE7lTzK5w3HZiHCzqX3tPA5RN4ftDmHcjiW9coldodn5NUDfcm6LGfLe/UIrCcidST1Sp4YgndVoofqSdXBhpNrjaBiUsz+/wCpa0nF5a2+vwOsOCAbA+Ob+t4rSlxK4zHBj9sIJMOxcOL5uLjPXOAvoXHYlk1qQmDAM6R9cuMbdmdW/tw5wy/HIItnnwDPnnDszklObN4RnnKttMeBJAInKbThr3HT0t84h6vBPzIKkkZMXHlrE8FOzG5H8esazVKzIB8vGLEDEursDxAPFqafKKlMVIId0Pbj3GuNbZQJ7QU3bS+0SAQBYp13GGViNdIs3F0qUjdBDg2Ad/5Z/OK8xorlr7hBlEkk2uDnvc4C6MTlY8mGIckDE6ezjbRVItMieSadfuk/9MnUfsJzGmcXfKmAgEXBuCMr84861NGFJNiE38M/TWDL2X7WmWsUVQpx/wBFf/o/A6eUNVWeZORhh2P9xTU0j96dS24zGojMdiMzChQokkxGDGYicZxVEohBUyl5BnsM+kdAycCcY7Rkx1MXvFtBnz5dIrXF0qM2clBP9eaVn/Ilkgf6inyEGFXjMqXKJKwA3j6RA4SEkmYfzZPpw6Q1Sm05irvum9OsSkd4ZDIEXb7aImUlc9QDKCPyu7sW1/TEjiSAs9nxIJ0zyD6WLnwicTKSkJR+13txt4OIpqGAGcy+nXnE70EppaWBDacQNI6InsbaFvvkzRH1FQyCEkhsj+kwKK2nKd4LsriTb74RlrqK/KFmmdO5rJhNjeKpQhXqOrcIrrEcf3JyJqvyTAdcn4GI7aTaOWxG8SSPy3y5aQG1yqmoPclLbPI8M42/LWowTM0VWnkiXtJxkKLvaHv/ABKKk2WxhaU9lPdMxPukjMHKC6mxMWZyeD5/WCNfSq7mOJTwWk4AhjJxNi4h/iFdvyd8ZpIPkYFKCpQoFRNg9uPTnGcQxfdCQgHcJ7znQZDmTw4QJ7qmwyyLU4JDcSUk16t7XOFtHSIrJRlLICgN5ChmhWhPAHIiIiir98kizEi3Gx+cPhVMSVNz9G6wVgbMFZxHCsQwlf0UxUqYqTO7sxCmIPxB1GsTM3EkoZrnRrvb6mNtuMI/EyhUSU/1ZaS6W99AuRzUGceWsQGC1CVS7l1tn5sOQgrNZ4z9wW2s2An7hhhtad3eUTvG404CwPCJumxB1hnAGd/R+JzgNpK8bm6SbWvpbTyiSp1BNmBL2L/E+MedFe9zhuZu+UJ8dvEOBVg8f5OvpDSfiBBJJtzSSLcGMQNPixBYseOmV+ojeqxIFim7XYXZ2BL+PjHGs2ttPcsqgjdJGorEkEpYKzsczkXHQQG47JI3inIk2IyId79Lw9mVRULp7qcyWzIL5aXziAmTj3khRzYOf1AgZtbO7QO0WcFe43XWpUk9SOoqxW8UqyVd3uALtb4RmuozZQYKGRGjHPLkIY19IZawQpy6g+gKRl45eUPaCqUqWMwSLux+POB3G6p1cnmDW+kZVepcns92kNZT98/1pfdmDjwUORHq8Fgig9kcRVSVUuaD3FdyYnTdJDnw97zi+ZKwQCLg3HjGglq2crEL6ijZ9GdIUKFF8wE0Uq0VtthhRrlhUpZRNQSEKuUlIzSQOd3GUG20dYJUhanYkbo8YGMPqQhOhOt/TlzglSMXyPU47KEORyZAV2BFIlU/aFanC58w6t7qE8E7w3ugETlCkKWmVLuRmrgOPLOIDHMZZRa6nu2pNhBRgUgU8glV5i7qPB9PCG3yBE44lUKE78w2BNuQGXwERdbjAK1EZMAkHIM/PL+8R+0WPFXdSe7byz0gXrsQ7pVdyzefDxjB12qyRWv8zb0GjK/NpNYjj273lW1Zshp1z9IAaaVVV85QQpkgkBQGY+eUMcbxdUxXZpfeVY8n5eMWnsHh6ZMpCQG49epzgHKJuI5jxIyVE4YB7NJaN1Ux1qF+8X5GD2Vs9KCe6kAtw8urRIUSQQD5w8KYPSWbLHnMzbLWziVBtpsqpJ7VEveIBdIGYPvAcwziAwTVoDp70tNiPzC+QfOPSC5CVZiAjbD2cIqApdMoSZxZ3B3FszOBcG2Y9YOtYtPz6ll1OxSB3Kspto3JNxLa0v8AMeDkWF4fScTmTEpJUA+YSCzEljZvWBzHcLXSzRLnpKF3cKNiP2qIAUnVxEphdeFSwxUN0McgnqAC6j/EH2YOIubCRkwgwmq7M7jEpB7xIuQ5bJykA+HznZy+5vqIDvct68MoryqxYIbdKlJc8Gf/ACgnTQ5MIkMLr1T0f1FASk3IAvMbJIUWcWubgZQ3prD1FtRWp+Qh1hNRbfJscnGYyduBz6AQA7X4b+En9vK/wFqLt+Reo6F7eMEVHiKWUp3BGoAZrWLNwyyjav3J0hMpQff3gR1XxBzyvyh7mIZXPMGqfEAsJWksrJre79mCvDsQlJSCWbhmUm+ZcOPqIqHEpU2nmqlhROYSRqD87Q+o6OYtI31lGjat84xtbSEcOnH3NzRKLkKHsdfmWpS1CagKWhJCAWTo4ALE3dunCIyZWLStjbRriwHd8s8uEM6atVLQEAghO66t5zdmDNYfbxmsJWsFu6lPeu3FgWOdm01gQHlUg8Hid3+MkEZ9f8RxiNcncIBZk7pYvcgNzIa7xEpTvLc2NyAPAtyHxvHKaq5GYFn1JYZtZzfyh9NILkcMybixyzYs5aF7LWpcDsR/T2K+nIU4JjPEKZRUkHLvaNxD8/7xwkpO4oN7u8Q3V7eDxJFQUU3yN8+Z3g4cC/8AEbIpipKruH3iLuCwYhtSTlDOoX+4GRM3TFam2tG8gOLGLe9neLdtTBCi65bJPT8p+XhFOSgpIUj5a3vBb7OMSMurCDYTAUnrcpPmCPGEKWNT7TNPUViyvKy4nhRpCjSwZi5ld+1nEFBCZSPfCSsdcgPQxVkrbRYTuqDEZi/rBV7RMT3q+ckZI3U+SQT6n0gZTKQoutIPMiHtMTjEFqcLgyJpdp1fiErIcJL/ABAPg8WFM2pCpd1XZ+D5gxXuNS0gMhIERppFJlb61G7sHtbpHdQSo5g9OouYH1CrGMfQDe738NB8vCBquxlUwkJ/nhDaTQKmKDOX10g72W2QDgrt1zuHFuUefIrrOTyZ6gb9vHAgxs/QpKiVKZZyJ0MWRhOL7qE7xDtprzbWGu0mx5ZKpQUSkZpvbhzLwIy6wylbsxw3ukhvA3tFHc2df4nAqnqXBheMv7qs+NvSCylqnzinNnMVSVIAL3YvkCeB4xZ2FzASA58MifHlAqVtDdYHqKXhMQhQXDjWN0mOAmJAzytHNFT3tGh/eK2AEzwuRGm0uzlPWyuyqJYUM0nJSDxSrNJiidpNkJuHTT2u9NkK/wAOYNToggGy+HFn5R6ImzgEk8ojsQppdRKVKmpBSsMpOoBy6HLpDZlQe55pxSpSpQ7UKGiU23yRkSWYC+UZkzjYr3UkpZIAYMH52zMLbzZ6ZR1Zlr3jKv2S1N3kg5Ei28Mj5xFKnnS7/flDGnXPMDc/G2FGHVu+yBZPPTK3IO3S8E0qrQkJbMNrqANdLqfziuKKsVLysdCMx9flEnS4gbXv/HyhigW7yW69RfUioIAvfuTO0GFdsAUB17xAL8A/j1gWoMWKFdnNGRu4y+ggwwys3myfjyyLA9TDDaDZ9M51Sx/UTwyNnI53PrFNXdsIUjv3C6BCwJU8icETEKIUlScuAy9Mx/GkSayAkC1wQHZznr4ekCWGqSFGXMSUnUuzc7RLS1p3Akb7ZvY8+Fv7xkavLEFTN3TIMEP3HInd3oXz0DjutlG43t1jkAwHxsC2Z1hvSgKdKSeL3v5CwziXkSUgcWLgly7H70hdSP2sYXYKjuT6nOjnjcZQ3gdeBTnfj4iJuSoAMLFnfg5fI6ZQzYOSpiLPnnmDz8W8YzMmsGADk3vq2bMHFuV41KR403E8TI1NqvZsHcbLlneKhxLFs+RGmkbUVQUKSse8hQNszum0YlVAAKSC5fn5NbOOVOnN+OfIkQrrG3IGX7jWiXa21pf1PUBaEqGSgFDxDxiIDZHFh+DkBRG8E7p6pJHyjEGFnECaTnqUjtpWf/Mnq4zV/wDk0caeY4HIQy2qP/yF85ij5kxmmV3eca2mXCZMytc+WwIlKC5n7Rn9OrQ/q6QLSlKRaz87W+Pxjj+F3JYcd5Rc8biJzCaZy9vLS7eEee12oZrSc9T0Gh0ypSBjkzlgUjcZIGltfswZ4fJWpThNxYtnne7MzxH0VAPzZjQc9AM2gsw191v569YyWdt+71Ne3atY2zs81KXQwAbe3racf7QMbU0aJ6FdpLTvN71h6gwXzJailYueJdj4HxgG2joqhJUZZ3kjMKIuf2nLTWDMCdpU+4lVhiZV+ISDTTkrlKUN0uxLgtmH1BvF0bL49vS0GxBSFdHDi3zikseqpgLLQpN7PwPOCbYnF9+UmWSCqW45t+U9NI2L7MUbhycTLWo+fa0uj/jKSAPV+eTx3kVKlLYWD5q5ZMLb0V0nEVAHOx4/CJehxVVt5RPx04cjGZo7fIc2nnOI7qKdgOweofipZhvbxOv3kI5yavdKk2OvJI5nlEDSzFLe7J18eWsSiVhmsAPP4ZxvNXxxMRH5wZA7fbMmuo5iUh5yVb0s2HeAy6HLyjzokqQopUCFBwQcwRmDHqVGLykOkEqAN2dTPxIHzisfbHsgljX04Nz/AFgOeUy3kfAxag7eDLPgyru1eOkupb6xHCbHRK40wwgDV6hBRYg1geH1ggwXFyFgPbK/Mptx4F+QgClzWh7T1bEXNi+v1hXU0+UYhtNZ4GJxDjFcClVAJCilSQwIFyHU5I6B4Dq7DKmSe8CRxF8umUS9JjBsTkNMzk2uX3lEr/xpCtG1vZ7AN0+kZVunerrkTR0+rWw88GCFBWsc25Dg99LQQ01ekjS2VgNSc9MhpEViFPImlwNwuSWzbg3ERHCXMQRukHgR8SNLF4tQqld/U5qrTv2QzTVEqfXQ2ds8syWtG34mzOokZDhx1u/nAgjEFILEZjNgWfq7ZZRJU1ZlvXyu1+v3xjt1irVsHOYDT6Qvd5CcYhFVTd5KTYcufle2kN0zBuga8eN4iJtewvmDfi7cdY2p6wnMxksGXrqbKqoPPZhPTY2uWkJSoAB9OJJPqYzEMCTwjMc8kZ8X4kRtMT2630mLT5KV8hHbAqYzFAH3RcnkLw426ptyqqU8JyvUk/AxIbKU3c32z+GsexOAvHsTx+trAsGOjOc5PaTmYG+R14HpBlh1GEgBg/ABuLdQxgVwlJNQTbPUeBgyprEHMZMTfg8eL1JO8oZ6rS4NQYfUfSqMBiRd8x6emkP5bpDkKPhbo2uvlHMA5a/fLMRul7ZBuD2GjQJUByDO2EkTFXXTwAEoAB4nTwyPKB/EqCum+6qSgF2BKiRy925fWCyXLBJJdtC9z04CNKmancISbuwD3sWfnHQjoC3YghZg4AlIba4PUS070zdUkZlL663A4wJYNXmRNSsZZHmDF/4rgi56FOQAdCNM9DeKw2i9nsxDqlkM2RBHq8O6TUqa9r8QWpqLNvU8/UmqWo3glQLux+xEtTzLuAQx/kZ8Hit8ErVSVdlNyNgXyiwcJnpUQ4BcaW+3hTUUBGyP+RD12My/+iElLXJSm9iBYk+nKJHAJC6tTuUyAXJfvKOoHBPOBjGKU7rgWsS2oB15ZwfbOViESwANMm+7RtaS9ra+Zh62la3yOoRyaZKU7qUgJyYRB4hRCXvAgGRMspJySTn/AKT6ROSpzwpyAoEEODnBxwYuxBE8mbd7OGhq1yr9me9LJ1QcvEZRBylRfntm2fEygMzNdOreB4yzZQPP6R5+lmG6rOcSwORHiExsZREZkiCHZnBJ1asSpMsqb3lXCU81K06ZwyzALmBJOZAypihzuwbU8OcHmzPs7q6plznkSz+pJKy+oR+V7XUR0i0djPZ9TUIC1NNqNVkWTmWQkvujnnBdUEJSS2j3jMvcsOIxThDmAeDey+gl/wCJLVPVl/VVY8O4lhE9WYHh8pG7+HkJAGQloHXSGuIbQol3UW1YeAA9YEJuNGYormWv7unjGTfay1gD7mnTp2sO89Rlt7sfRqkKqKUBC5YcpHuLD3sclC5DRVyV7ts4PdrtrFhJkyXKlhiEgkJTwbUxXKnFiCOogiAlRmM14UxzPmlo701QLQ0J0jlLW1uEWKAiVvGLAywlTVEBrQokMH2amz5KZqSGU/8AtUU/KFCvg/EY88lva/R7ldOIH+IlMwcywB/8Yb4DOamSH0eDP214d/y9Q2qpSvEFSfgRFW0NSUJKf0l/DMGPVqd1IP8AE83rR8Vf+JPYdPKVK/U5tx+3ggpakjvHQOznKBHDF7yyrMbzeYfxgqkzEpHhc6tb5gR5T+o1YsyO5u/023bVzJ2kqGGhdz98+UOpKyb2S7Ne5y+sDC6vdZsh4Pl4PElJxLf91VizglrjMOLA5ekKVj7jzHIyJJKqjvM5D2z1vnwhwirBmJDhnsRclhz5vEcqoSTqbu/RntreNPxA3t6zi2fq2kXZyvA5EoEQ8/iFKWHA8IbYzTImoaxtEbJqSrJQByu12+eYiTpZwuGdgx0ueEcWvcMZixXZ8pXGN7JjdyDF7t5ktmHiCw+YummdnMJ3dCWI6GLwm4emY7XLZXb7tA7jGxiZu8lmIyfwOd39IfqqdGx2Iu+qVx8uDI+imCYhiD3g1iMi79Yf4FPWAUL96XYi9+HUNAVu1NCrcmJWuUMlAZdW+7wYU+Jyp6UTETEJmJFwWuNASz70OU6c1ndmJai5XG3ENaOpPhEiFuIBRtDIlpdayTwSw/3E5RGztr59QTLpUE6MnLxWYcI3dTNAIPMm/aBM7anmUksjtJw3L5AFnPhAjgXsSkAA1M6ZMOoQyE+bFXwgy2c2cVLPbVCt+dwHup6QTfiAnMxOfUi2YOAYHn2UYXu7okqH7hMXvDxJgkwbDJFHJEqSlKEDhqeJOp5xpVYsA/jEJiWMkvdo5gnuEVoQVmKJSLaawNYttQwKQ18+msD2IYuS7n1gXxXESQbuIuiiCtc4zN8TxYzVO4ZN+p08rxF0U6bUL3Jb8CrTwiGXNVPm7iH5tFq7G4EmQgFiSc7Zfbxh60gP1kz1OjbbpgTJXZLZeVToClAb2p563zjfaKho6hJTMlpUwZ7bw4EHMG8NMXxFSliVLLak/p4+Mdp89MmXY9fiXiipaeehACysN9kyk9ocKNLPmSyXAYpP6knI/KImXcPBR7RMRROnI3W3kpIU3W1tDERgmHKnTZUkBzMWlPmQ/o8ODgQ2dxP0AZ6N9nmEhGG0gUO8ZQUf9ZKv/aFBRIpwlKUpHdSAkdAGHwhQyJlFyZC7eYT+Jop0tIde7vo/zIuPPLxjzmtYSpyLK7p9W+kerSI86e0vADTVU1ADIX/Vl+JuPBVvKH9E/aGV2iysp/iDdBWdmopJs7h+I/tE8jFQ3Mkv4cIDZit5IOREdqOpKhnpf4Qhr6flulv6fbhCh7hdNrnTfoRcw0NeqXdJ+zy8hHGjVupDl3Afn4cI0qE7xfeZ9dcrNCP9mQMx2vWKDtJj+VtAreuXADBizOXfL48IdSMccBTqJToMueTQO1tLZhnx4/QxpTLUl7ZcbN9iBNp/qPrqqsfiHuH4rvrS5AJOQJ5PnBbS1SAq5DufEfWwvziqMImhB3gctPX6RNDF1DNRPW/rDmn0oHJExtbrV3YQ8S1E4skBxbleOyMWScwP79Yq2Xjha5+MdUY8NT4xprVxMZ7hnMtNapMwd5IIaIKp2boVKdSB1FvhAadqOen8RxXtKVE38eJgwpEXbVY6hfMwDD0X7NzzJPzh7T4nJlBpaUpHK0AZxsHNR5RGz8SL2Nr2+EFFIxAtqS0spe0mYe0Np20Dghx4RWczElcflYxk4sfvnpFWrAl67MwyrMZD5xA1+Lqux9YhqirJIL9XiLqq5IzMB2cxsPxxJSqxHh1PTrENUzlTViVLuTroAYi5tcuYoJR0tB9sfs/2QClNvk5qgbnA4hUXkbpI7JbPpk2IvqojWDWoIloscvKI+VlcXzMRG0eMd3dSWP3ePPWnLlh6nqSB4lX8TnTYogKmqJuSR5aQNbTbRECx4sHz5xF4ljG6ndS5U59ecaUeCduN6YS7WYt0z0htbMqM+4tXWQ5I6EF+0KlKJuTrFoexDB+1re2UO7ITvf6lgpT5Bz4QA4pgK6dY3jvJNwRy0Ij0Z7LNn/wlCjeDTJv9RfEbw7qT0T8YYKcgxbznYce4ZCFC3YUXikzAb7S9nfxVMVIDzZLqTxI/OnxA8xBlGqxFkcoQRLK205nkarlhK+SrjrqIaTpLXGubRZ3tX2TNPN7WWP6UxRUG/KvNSehzHjAQKZxlD9qC5cxPUWeG3cPcZ000qAHDT4Q8lkvy8/pHFVKUuQ7hrR0IJY5E8DChfxnaZZafMN4m/aADM9OusbmsQndUVM9r6eXWOVRRE2Gets+sRFVTG7j6GFrVG8GN0j9MpmTgrkKymJMd0KcX8D92gJXLI0jtT1kxGRLcIZSwCIPps9GFy5pjSZMPGIGXjavzJfpDuViss6t1huu1PuKNprB6kkZvOMpntDBVdL/UIXbp0UD4wbyLB+E+xHkytjdM4nKI78SkcI5KxZrJuY7vE7/bk/tElJk1s8obT8QQjMjpDMUVROORAMSVBscpXvPFNzE8CXFdSD5nn8SJnYotbhCfGO+HYBNnF1lhBrhey6EMSm4gkpKNA0EVKwouA/YJB4Js2iXkkcyzn1yguopSUAKPrpDabOSBEJXYw1gWgLLnidBOcx9jGJBBZLM1oAtosTJyzOkdMZxclzwtw/mICmBmLdQzMYr6VhaWxxN7TapXUK5nfC6RSlOb63yH2YL8MkFJBUu2lh5twiNppYSASwAjYVK5i0okpK1qLJAGukN6bSM532cD6iut/qIH6enhls/s2ayql77KkylCYojUggpS3M+gMXOgWiC2NwH8JTplkhUw96YoaqPyGQ6RPQRsZ4gkztGZmFChRWWijEZhRJJH41hcupkrlTUulQY8RwI4EGPOmP4PNoahVPNdheWrRaTkrroRoY9NEQP7YbLSq+T2cyyheWsZoV8xxEGpt2HHqBvq8i4nncOX+/GNDLOadNGh7i2GTqOaqTUJKSMlAd1Y0UlWo+Ec94G45QbUUrYuR/EW0uos0789TCElQtb4RqqnBDqDnj93johfTPP5GOu7r0hWpWK7X7jd7ILPJVI9WH7wLgNxhucFGjdIKKZAIYtf+8dvwSdPKK7GSXN62jDcQQXs6s5iOCtl1nIRYEiUzCza+MOZckAddYLvHsRbY46aVorZaaNDG6Nll6uIsxkhtfs3eOqaVwPv7MFXZBu1g4zK7kbHl7kwRYbsxKSLpciClNInMkOPGNitKBeDblHUC+9+zGNNh6Q9maHG6A0a1VUgCxfyiIqK4ZuG+3iwYtAFAvcmV1IGUNKjEWgfXWk/zDWfPJzMGCwRs9CSddiZILG0D9VWG7njaNauuSkXPlnESQqYXNhwjhxniGqViMt1N94zSBoIkSNxlDMRinlhIaEUbymFxr/MQVid3GxwFnWWhUwFajuJ0A+nCLf9lWxZkI/Ezh/UWSZaSPdScixyUfQQx9nexJXuVNSnupYypag3RRB04Ra6RCeotH7FmjRSa+TEBGYzChSMRQoUKJJFChQokkUYjMKJJIXaXZ2TWStyYLj3VjNJ4g8OI1iiNqtlJ9HMZQsT3VB91fQ/lPIx6QMNcQoJc6WqXNSlaDmFC39oPTeazg8iRgrDDTy72hT7w++sdU1KSXBY84sfav2cTJW9MpnmS8+zPvJ6fqHrFcVWH3LDdIzBt5jMGGrKksUuklelZTmtsj6jmVUhrK8jlHdFeQ5PheBuYhizEGNJU9b52jz5FgJ55/M2m0lZUYWFwxNy/wDa/GHUjExlbgPtoDxiKwLhxyjsnGJdt50mLiyz2MxB9OqtCk4lu89T0EbJxseejm8D8jEJam74fK5yhHdsxB4lJH3pDVVynhuIpqdFaeUGZPqxk5OBxvdzeGhxJRcHPR3y0iOG6zM2o+9f7xolSQbEjXh8YeRlPRmbYliHBEfTK4+X2YbTlkvwHzDwxVXp3iQ6ukc502YsNkOAt/MFDAQJU+46qJyUXUoA/WIudiClWR5mOiKAnS335w5l0TXi4OZwbE59xjSUZJdVzziR7K9ocJQBlnEzgGzNRWKAly+691GyB1OvQQVMKMmWRLbzwOJBS6YrISgHNsn8ANTFt7CezsS92dVAb1imUdDxXxPKCPZPYuRRgK/xJv6yMv8AKNOucFO7Cd+qJ+KdTTpqWofHv7iSmNoUKEoSKFChRJIoUKFEkihQoUSSKFChRJIoxGYUSSatEBtDsnTVYeYhl6LTZQ8dehggjDR1WKnInQSOpS2PezOpluZbT5fksf6cj4QB1uFLllikhQzSsbpHnnHqVoaV+FyZw3ZstKx+4A/xBGdLB+oufzG69a6jBnkubSkKL93kfoYx+F5Xb70j0Livsyopr7u/L5AuPI5QI4p7I5iXMqoQRwWkg+YeBGpc/EwDfI8GVGKbUFmjmaaYYL8VwGZIIEwoJP6SfmkRGqlgaX+3vAirL3LqXHxBkKiimPmcns8PkYcoh/etmSfifGHRmEOMn5/d47SpZKjfPn/aILCOhKNQzHkxSaMJyA5fMdYciW+TD0P8wVYTsLU1CQ0yUkG994n/AMYKcP8AZPLDdtPUriEJCR5l4KrOTzAmhfcq+WXbLyziWwvZWrqT/SlEJe6ld1Pmfk8XThex9HIbckpJH5l94/7svCJxKQMoYFwUfGUOnrPYzK+2f9mEqWyqhXaqH5RZHjqr4QfU9OlCQlCQlIyADDyEdBGYEzs3ZhPWIozChRSSKFChRJIoUKFEkihQoUSSf//Z"/>
          <p:cNvSpPr>
            <a:spLocks noChangeAspect="1" noChangeArrowheads="1"/>
          </p:cNvSpPr>
          <p:nvPr/>
        </p:nvSpPr>
        <p:spPr bwMode="auto">
          <a:xfrm>
            <a:off x="141288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 altLang="es-ES"/>
          </a:p>
        </p:txBody>
      </p:sp>
      <p:sp>
        <p:nvSpPr>
          <p:cNvPr id="8" name="2 CuadroTexto"/>
          <p:cNvSpPr txBox="1">
            <a:spLocks noChangeArrowheads="1"/>
          </p:cNvSpPr>
          <p:nvPr/>
        </p:nvSpPr>
        <p:spPr bwMode="auto">
          <a:xfrm>
            <a:off x="93660" y="1479550"/>
            <a:ext cx="7886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457200" lvl="1" indent="0" eaLnBrk="1" hangingPunct="1">
              <a:defRPr/>
            </a:pPr>
            <a:r>
              <a:rPr lang="es-ES" altLang="es-ES" sz="2400" dirty="0" smtClean="0">
                <a:solidFill>
                  <a:srgbClr val="AD2144"/>
                </a:solidFill>
              </a:rPr>
              <a:t>Regulación europea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4</a:t>
            </a:fld>
            <a:endParaRPr lang="es-ES" alt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Título"/>
          <p:cNvSpPr>
            <a:spLocks noGrp="1"/>
          </p:cNvSpPr>
          <p:nvPr>
            <p:ph type="title"/>
          </p:nvPr>
        </p:nvSpPr>
        <p:spPr>
          <a:xfrm>
            <a:off x="684213" y="287338"/>
            <a:ext cx="8002587" cy="358775"/>
          </a:xfrm>
        </p:spPr>
        <p:txBody>
          <a:bodyPr/>
          <a:lstStyle/>
          <a:p>
            <a:pPr>
              <a:defRPr/>
            </a:pPr>
            <a:r>
              <a:rPr lang="es-ES" altLang="es-ES" sz="1800" b="0" kern="1200" dirty="0" smtClean="0"/>
              <a:t> </a:t>
            </a:r>
            <a:endParaRPr lang="es-ES" altLang="es-ES" sz="1800" b="0" kern="1200" dirty="0"/>
          </a:p>
        </p:txBody>
      </p:sp>
      <p:sp>
        <p:nvSpPr>
          <p:cNvPr id="6" name="2 CuadroTexto"/>
          <p:cNvSpPr txBox="1">
            <a:spLocks noChangeArrowheads="1"/>
          </p:cNvSpPr>
          <p:nvPr/>
        </p:nvSpPr>
        <p:spPr bwMode="auto">
          <a:xfrm>
            <a:off x="141684" y="2397070"/>
            <a:ext cx="83907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800100" lvl="1" indent="-342900" eaLnBrk="1" hangingPunct="1">
              <a:buClr>
                <a:srgbClr val="AD2144"/>
              </a:buClr>
              <a:buFont typeface="Arial" panose="020B0604020202020204" pitchFamily="34" charset="0"/>
              <a:buChar char="•"/>
              <a:defRPr/>
            </a:pPr>
            <a:r>
              <a:rPr lang="es-ES" altLang="es-ES" sz="2000" dirty="0" smtClean="0">
                <a:solidFill>
                  <a:schemeClr val="tx1"/>
                </a:solidFill>
              </a:rPr>
              <a:t>Analizadas 367 plataformas de 32 países (90% del mercado)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124872" y="3165384"/>
            <a:ext cx="136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Crecimiento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2743499" y="3366284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72% sin UK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4318222" y="2996952"/>
            <a:ext cx="1662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5,43 billones € </a:t>
            </a:r>
            <a:endParaRPr lang="es-ES" dirty="0"/>
          </a:p>
        </p:txBody>
      </p:sp>
      <p:sp>
        <p:nvSpPr>
          <p:cNvPr id="5" name="4 Flecha derecha"/>
          <p:cNvSpPr/>
          <p:nvPr/>
        </p:nvSpPr>
        <p:spPr bwMode="auto">
          <a:xfrm>
            <a:off x="3280106" y="3149390"/>
            <a:ext cx="1008393" cy="7390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13" name="2 CuadroTexto"/>
          <p:cNvSpPr txBox="1">
            <a:spLocks noChangeArrowheads="1"/>
          </p:cNvSpPr>
          <p:nvPr/>
        </p:nvSpPr>
        <p:spPr bwMode="auto">
          <a:xfrm>
            <a:off x="251520" y="3964994"/>
            <a:ext cx="39604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693738" lvl="1" indent="-342900" eaLnBrk="1" hangingPunct="1">
              <a:buClr>
                <a:srgbClr val="AD2144"/>
              </a:buClr>
              <a:buFont typeface="Arial" panose="020B0604020202020204" pitchFamily="34" charset="0"/>
              <a:buChar char="•"/>
              <a:defRPr/>
            </a:pPr>
            <a:r>
              <a:rPr lang="es-ES" altLang="es-ES" sz="2000" dirty="0" smtClean="0">
                <a:solidFill>
                  <a:schemeClr val="tx1"/>
                </a:solidFill>
              </a:rPr>
              <a:t>Por países:</a:t>
            </a:r>
          </a:p>
        </p:txBody>
      </p:sp>
      <p:sp>
        <p:nvSpPr>
          <p:cNvPr id="19" name="2 CuadroTexto"/>
          <p:cNvSpPr txBox="1">
            <a:spLocks noChangeArrowheads="1"/>
          </p:cNvSpPr>
          <p:nvPr/>
        </p:nvSpPr>
        <p:spPr bwMode="auto">
          <a:xfrm>
            <a:off x="233756" y="1556792"/>
            <a:ext cx="83907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85725" lvl="1" indent="0" eaLnBrk="1" hangingPunct="1">
              <a:defRPr/>
            </a:pPr>
            <a:r>
              <a:rPr lang="es-ES" altLang="es-ES" sz="2400" dirty="0" smtClean="0">
                <a:solidFill>
                  <a:schemeClr val="accent2"/>
                </a:solidFill>
              </a:rPr>
              <a:t>Situación de la industria europea*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539552" y="6237312"/>
            <a:ext cx="66812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85725" indent="-85725">
              <a:defRPr sz="1200"/>
            </a:lvl1pPr>
          </a:lstStyle>
          <a:p>
            <a:r>
              <a:rPr lang="es-ES" dirty="0"/>
              <a:t>* Cambridge Centre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Alternative</a:t>
            </a:r>
            <a:r>
              <a:rPr lang="es-ES" dirty="0"/>
              <a:t> </a:t>
            </a:r>
            <a:r>
              <a:rPr lang="es-ES" dirty="0" err="1"/>
              <a:t>Finance</a:t>
            </a:r>
            <a:r>
              <a:rPr lang="es-ES" dirty="0"/>
              <a:t>: 2nd </a:t>
            </a:r>
            <a:r>
              <a:rPr lang="es-ES" dirty="0" err="1"/>
              <a:t>report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alternative</a:t>
            </a:r>
            <a:r>
              <a:rPr lang="es-ES" dirty="0"/>
              <a:t> </a:t>
            </a:r>
            <a:r>
              <a:rPr lang="es-ES" dirty="0" err="1"/>
              <a:t>finance</a:t>
            </a:r>
            <a:r>
              <a:rPr lang="es-ES" dirty="0"/>
              <a:t> </a:t>
            </a:r>
            <a:r>
              <a:rPr lang="es-ES" dirty="0" err="1"/>
              <a:t>industry</a:t>
            </a:r>
            <a:r>
              <a:rPr lang="es-ES" dirty="0"/>
              <a:t> (sept. 2016)</a:t>
            </a:r>
          </a:p>
        </p:txBody>
      </p:sp>
      <p:sp>
        <p:nvSpPr>
          <p:cNvPr id="20" name="19 Flecha derecha"/>
          <p:cNvSpPr/>
          <p:nvPr/>
        </p:nvSpPr>
        <p:spPr bwMode="auto">
          <a:xfrm>
            <a:off x="3973086" y="3534016"/>
            <a:ext cx="321305" cy="7390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304896" y="3349350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1,02 </a:t>
            </a:r>
            <a:r>
              <a:rPr lang="es-ES" dirty="0"/>
              <a:t>billones </a:t>
            </a:r>
            <a:r>
              <a:rPr lang="es-ES" dirty="0" smtClean="0"/>
              <a:t>€</a:t>
            </a:r>
            <a:endParaRPr lang="es-ES" dirty="0"/>
          </a:p>
        </p:txBody>
      </p:sp>
      <p:sp>
        <p:nvSpPr>
          <p:cNvPr id="7" name="6 Abrir llave"/>
          <p:cNvSpPr/>
          <p:nvPr/>
        </p:nvSpPr>
        <p:spPr bwMode="auto">
          <a:xfrm>
            <a:off x="2523086" y="2996952"/>
            <a:ext cx="220413" cy="738664"/>
          </a:xfrm>
          <a:prstGeom prst="leftBrace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2743211" y="3008593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92%</a:t>
            </a:r>
            <a:endParaRPr lang="es-ES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5</a:t>
            </a:fld>
            <a:endParaRPr lang="es-ES" altLang="es-ES"/>
          </a:p>
        </p:txBody>
      </p:sp>
      <p:sp>
        <p:nvSpPr>
          <p:cNvPr id="25" name="24 CuadroTexto"/>
          <p:cNvSpPr txBox="1"/>
          <p:nvPr/>
        </p:nvSpPr>
        <p:spPr>
          <a:xfrm>
            <a:off x="1224778" y="4437112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AD2144"/>
              </a:buClr>
              <a:buFont typeface="Myriad Pro" panose="020B0503030403020204" pitchFamily="34" charset="0"/>
              <a:buChar char="−"/>
              <a:tabLst>
                <a:tab pos="2867025" algn="l"/>
                <a:tab pos="3409950" algn="l"/>
              </a:tabLst>
            </a:pPr>
            <a:r>
              <a:rPr lang="es-ES" dirty="0" smtClean="0"/>
              <a:t>UK	 4,4 	billones €</a:t>
            </a:r>
          </a:p>
          <a:p>
            <a:pPr marL="285750" indent="-285750">
              <a:buClr>
                <a:srgbClr val="AD2144"/>
              </a:buClr>
              <a:buFont typeface="Myriad Pro" panose="020B0503030403020204" pitchFamily="34" charset="0"/>
              <a:buChar char="−"/>
              <a:tabLst>
                <a:tab pos="2867025" algn="l"/>
                <a:tab pos="3409950" algn="l"/>
              </a:tabLst>
            </a:pPr>
            <a:r>
              <a:rPr lang="es-ES" dirty="0" smtClean="0"/>
              <a:t>Francia	319    millones €</a:t>
            </a:r>
          </a:p>
          <a:p>
            <a:pPr marL="285750" indent="-285750">
              <a:buClr>
                <a:srgbClr val="AD2144"/>
              </a:buClr>
              <a:buFont typeface="Myriad Pro" panose="020B0503030403020204" pitchFamily="34" charset="0"/>
              <a:buChar char="−"/>
              <a:tabLst>
                <a:tab pos="2867025" algn="l"/>
                <a:tab pos="3409950" algn="l"/>
              </a:tabLst>
            </a:pPr>
            <a:r>
              <a:rPr lang="es-ES" dirty="0" smtClean="0"/>
              <a:t>Alemania	249 	millones €</a:t>
            </a:r>
          </a:p>
          <a:p>
            <a:pPr marL="285750" indent="-285750">
              <a:buClr>
                <a:srgbClr val="AD2144"/>
              </a:buClr>
              <a:buFont typeface="Myriad Pro" panose="020B0503030403020204" pitchFamily="34" charset="0"/>
              <a:buChar char="−"/>
              <a:tabLst>
                <a:tab pos="2867025" algn="l"/>
                <a:tab pos="3409950" algn="l"/>
              </a:tabLst>
            </a:pPr>
            <a:r>
              <a:rPr lang="es-ES" dirty="0" smtClean="0"/>
              <a:t>Países nórdicos	104 	millones €</a:t>
            </a:r>
            <a:endParaRPr lang="es-ES" dirty="0"/>
          </a:p>
        </p:txBody>
      </p:sp>
      <p:grpSp>
        <p:nvGrpSpPr>
          <p:cNvPr id="26" name="25 Grupo"/>
          <p:cNvGrpSpPr/>
          <p:nvPr/>
        </p:nvGrpSpPr>
        <p:grpSpPr>
          <a:xfrm>
            <a:off x="1996902" y="4581128"/>
            <a:ext cx="1976184" cy="615708"/>
            <a:chOff x="1911832" y="4099555"/>
            <a:chExt cx="1976184" cy="615708"/>
          </a:xfrm>
        </p:grpSpPr>
        <p:sp>
          <p:nvSpPr>
            <p:cNvPr id="27" name="26 Flecha derecha"/>
            <p:cNvSpPr/>
            <p:nvPr/>
          </p:nvSpPr>
          <p:spPr bwMode="auto">
            <a:xfrm>
              <a:off x="1911832" y="4099555"/>
              <a:ext cx="1965073" cy="81294"/>
            </a:xfrm>
            <a:prstGeom prst="right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Myriad Pro" pitchFamily="34" charset="0"/>
              </a:endParaRPr>
            </a:p>
          </p:txBody>
        </p:sp>
        <p:sp>
          <p:nvSpPr>
            <p:cNvPr id="28" name="27 Flecha derecha"/>
            <p:cNvSpPr/>
            <p:nvPr/>
          </p:nvSpPr>
          <p:spPr bwMode="auto">
            <a:xfrm>
              <a:off x="2236458" y="4354074"/>
              <a:ext cx="1651558" cy="81294"/>
            </a:xfrm>
            <a:prstGeom prst="right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Myriad Pro" pitchFamily="34" charset="0"/>
              </a:endParaRPr>
            </a:p>
          </p:txBody>
        </p:sp>
        <p:sp>
          <p:nvSpPr>
            <p:cNvPr id="29" name="28 Flecha derecha"/>
            <p:cNvSpPr/>
            <p:nvPr/>
          </p:nvSpPr>
          <p:spPr bwMode="auto">
            <a:xfrm>
              <a:off x="2516192" y="4633969"/>
              <a:ext cx="1360713" cy="81294"/>
            </a:xfrm>
            <a:prstGeom prst="right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Myriad Pro" pitchFamily="34" charset="0"/>
              </a:endParaRPr>
            </a:p>
          </p:txBody>
        </p:sp>
      </p:grpSp>
      <p:sp>
        <p:nvSpPr>
          <p:cNvPr id="30" name="29 Flecha derecha"/>
          <p:cNvSpPr/>
          <p:nvPr/>
        </p:nvSpPr>
        <p:spPr bwMode="auto">
          <a:xfrm>
            <a:off x="3146391" y="5400681"/>
            <a:ext cx="828246" cy="8129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95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Título"/>
          <p:cNvSpPr>
            <a:spLocks noGrp="1"/>
          </p:cNvSpPr>
          <p:nvPr>
            <p:ph type="title"/>
          </p:nvPr>
        </p:nvSpPr>
        <p:spPr>
          <a:xfrm>
            <a:off x="684213" y="287338"/>
            <a:ext cx="8002587" cy="358775"/>
          </a:xfrm>
        </p:spPr>
        <p:txBody>
          <a:bodyPr/>
          <a:lstStyle/>
          <a:p>
            <a:pPr>
              <a:defRPr/>
            </a:pPr>
            <a:r>
              <a:rPr lang="es-ES" altLang="es-ES" sz="1800" b="0" kern="1200" dirty="0" smtClean="0"/>
              <a:t> </a:t>
            </a:r>
            <a:endParaRPr lang="es-ES" altLang="es-ES" sz="1800" b="0" kern="1200" dirty="0"/>
          </a:p>
        </p:txBody>
      </p:sp>
      <p:sp>
        <p:nvSpPr>
          <p:cNvPr id="6" name="2 CuadroTexto"/>
          <p:cNvSpPr txBox="1">
            <a:spLocks noChangeArrowheads="1"/>
          </p:cNvSpPr>
          <p:nvPr/>
        </p:nvSpPr>
        <p:spPr bwMode="auto">
          <a:xfrm>
            <a:off x="107504" y="3604954"/>
            <a:ext cx="83907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800100" lvl="1" indent="-342900" eaLnBrk="1" hangingPunct="1">
              <a:buClr>
                <a:srgbClr val="AD2144"/>
              </a:buClr>
              <a:buFont typeface="Arial" panose="020B0604020202020204" pitchFamily="34" charset="0"/>
              <a:buChar char="•"/>
              <a:defRPr/>
            </a:pPr>
            <a:r>
              <a:rPr lang="es-ES" altLang="es-ES" sz="2000" dirty="0" smtClean="0">
                <a:solidFill>
                  <a:schemeClr val="tx1"/>
                </a:solidFill>
              </a:rPr>
              <a:t>Tamaño medio:</a:t>
            </a:r>
          </a:p>
        </p:txBody>
      </p:sp>
      <p:sp>
        <p:nvSpPr>
          <p:cNvPr id="13" name="2 CuadroTexto"/>
          <p:cNvSpPr txBox="1">
            <a:spLocks noChangeArrowheads="1"/>
          </p:cNvSpPr>
          <p:nvPr/>
        </p:nvSpPr>
        <p:spPr bwMode="auto">
          <a:xfrm>
            <a:off x="251520" y="1599183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693738" lvl="1" indent="-342900" eaLnBrk="1" hangingPunct="1">
              <a:buClr>
                <a:srgbClr val="AD2144"/>
              </a:buClr>
              <a:buFont typeface="Arial" panose="020B0604020202020204" pitchFamily="34" charset="0"/>
              <a:buChar char="•"/>
              <a:defRPr/>
            </a:pPr>
            <a:r>
              <a:rPr lang="es-ES" altLang="es-ES" sz="2000" dirty="0" smtClean="0">
                <a:solidFill>
                  <a:schemeClr val="tx1"/>
                </a:solidFill>
              </a:rPr>
              <a:t>Por tipos:</a:t>
            </a:r>
          </a:p>
        </p:txBody>
      </p:sp>
      <p:grpSp>
        <p:nvGrpSpPr>
          <p:cNvPr id="4" name="3 Grupo"/>
          <p:cNvGrpSpPr/>
          <p:nvPr/>
        </p:nvGrpSpPr>
        <p:grpSpPr>
          <a:xfrm>
            <a:off x="971600" y="4005064"/>
            <a:ext cx="4838184" cy="1754326"/>
            <a:chOff x="1348996" y="1941215"/>
            <a:chExt cx="4838184" cy="1754326"/>
          </a:xfrm>
        </p:grpSpPr>
        <p:sp>
          <p:nvSpPr>
            <p:cNvPr id="3" name="2 CuadroTexto"/>
            <p:cNvSpPr txBox="1"/>
            <p:nvPr/>
          </p:nvSpPr>
          <p:spPr>
            <a:xfrm>
              <a:off x="1348996" y="1941215"/>
              <a:ext cx="4838184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Clr>
                  <a:srgbClr val="AD2144"/>
                </a:buClr>
                <a:buFont typeface="Myriad Pro" panose="020B0503030403020204" pitchFamily="34" charset="0"/>
                <a:buChar char="−"/>
              </a:pPr>
              <a:r>
                <a:rPr lang="es-ES" dirty="0" smtClean="0"/>
                <a:t>Valores			459.000 €</a:t>
              </a:r>
            </a:p>
            <a:p>
              <a:pPr marL="285750" indent="-285750">
                <a:buClr>
                  <a:srgbClr val="AD2144"/>
                </a:buClr>
                <a:buFont typeface="Myriad Pro" panose="020B0503030403020204" pitchFamily="34" charset="0"/>
                <a:buChar char="−"/>
              </a:pPr>
              <a:r>
                <a:rPr lang="es-ES" dirty="0" smtClean="0"/>
                <a:t>Inmobiliario</a:t>
              </a:r>
              <a:r>
                <a:rPr lang="es-ES" dirty="0"/>
                <a:t>			370.000 </a:t>
              </a:r>
              <a:r>
                <a:rPr lang="es-ES" dirty="0" smtClean="0"/>
                <a:t>€</a:t>
              </a:r>
            </a:p>
            <a:p>
              <a:pPr marL="285750" indent="-285750">
                <a:buClr>
                  <a:srgbClr val="AD2144"/>
                </a:buClr>
                <a:buFont typeface="Myriad Pro" panose="020B0503030403020204" pitchFamily="34" charset="0"/>
                <a:buChar char="−"/>
              </a:pPr>
              <a:r>
                <a:rPr lang="es-ES" dirty="0" err="1" smtClean="0"/>
                <a:t>Crowdlending</a:t>
              </a:r>
              <a:r>
                <a:rPr lang="es-ES" dirty="0" smtClean="0"/>
                <a:t> empresas		100.000 €</a:t>
              </a:r>
            </a:p>
            <a:p>
              <a:pPr marL="285750" indent="-285750">
                <a:buClr>
                  <a:srgbClr val="AD2144"/>
                </a:buClr>
                <a:buFont typeface="Myriad Pro" panose="020B0503030403020204" pitchFamily="34" charset="0"/>
                <a:buChar char="−"/>
              </a:pPr>
              <a:r>
                <a:rPr lang="es-ES" dirty="0" err="1" smtClean="0"/>
                <a:t>Crowdlending</a:t>
              </a:r>
              <a:r>
                <a:rPr lang="es-ES" dirty="0" smtClean="0"/>
                <a:t> consumo		  10.000 €</a:t>
              </a:r>
            </a:p>
            <a:p>
              <a:pPr marL="285750" indent="-285750">
                <a:buClr>
                  <a:srgbClr val="AD2144"/>
                </a:buClr>
                <a:buFont typeface="Myriad Pro" panose="020B0503030403020204" pitchFamily="34" charset="0"/>
                <a:buChar char="−"/>
              </a:pPr>
              <a:r>
                <a:rPr lang="es-ES" dirty="0" smtClean="0"/>
                <a:t>Recompensas 			     5.000 €</a:t>
              </a:r>
            </a:p>
            <a:p>
              <a:pPr marL="285750" indent="-285750">
                <a:buClr>
                  <a:srgbClr val="AD2144"/>
                </a:buClr>
                <a:buFont typeface="Myriad Pro" panose="020B0503030403020204" pitchFamily="34" charset="0"/>
                <a:buChar char="−"/>
              </a:pPr>
              <a:r>
                <a:rPr lang="es-ES" dirty="0" smtClean="0"/>
                <a:t>Donaciones                                                   2.771 €</a:t>
              </a:r>
            </a:p>
          </p:txBody>
        </p:sp>
        <p:sp>
          <p:nvSpPr>
            <p:cNvPr id="19" name="18 Flecha derecha"/>
            <p:cNvSpPr/>
            <p:nvPr/>
          </p:nvSpPr>
          <p:spPr bwMode="auto">
            <a:xfrm>
              <a:off x="2562534" y="2111365"/>
              <a:ext cx="2377738" cy="81294"/>
            </a:xfrm>
            <a:prstGeom prst="right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Myriad Pro" pitchFamily="34" charset="0"/>
              </a:endParaRPr>
            </a:p>
          </p:txBody>
        </p:sp>
        <p:sp>
          <p:nvSpPr>
            <p:cNvPr id="20" name="19 Flecha derecha"/>
            <p:cNvSpPr/>
            <p:nvPr/>
          </p:nvSpPr>
          <p:spPr bwMode="auto">
            <a:xfrm>
              <a:off x="3086030" y="2431166"/>
              <a:ext cx="1856188" cy="81294"/>
            </a:xfrm>
            <a:prstGeom prst="right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Myriad Pro" pitchFamily="34" charset="0"/>
              </a:endParaRPr>
            </a:p>
          </p:txBody>
        </p:sp>
        <p:sp>
          <p:nvSpPr>
            <p:cNvPr id="22" name="21 Flecha derecha"/>
            <p:cNvSpPr/>
            <p:nvPr/>
          </p:nvSpPr>
          <p:spPr bwMode="auto">
            <a:xfrm>
              <a:off x="4176450" y="2661295"/>
              <a:ext cx="772945" cy="81294"/>
            </a:xfrm>
            <a:prstGeom prst="rightArrow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Myriad Pro" pitchFamily="34" charset="0"/>
              </a:endParaRPr>
            </a:p>
          </p:txBody>
        </p:sp>
      </p:grpSp>
      <p:sp>
        <p:nvSpPr>
          <p:cNvPr id="30" name="2 CuadroTexto"/>
          <p:cNvSpPr txBox="1">
            <a:spLocks noChangeArrowheads="1"/>
          </p:cNvSpPr>
          <p:nvPr/>
        </p:nvSpPr>
        <p:spPr bwMode="auto">
          <a:xfrm>
            <a:off x="403920" y="1095127"/>
            <a:ext cx="82005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0" lvl="1" indent="0" eaLnBrk="1" hangingPunct="1">
              <a:defRPr/>
            </a:pPr>
            <a:r>
              <a:rPr lang="es-ES" altLang="es-ES" sz="2400" dirty="0" smtClean="0">
                <a:solidFill>
                  <a:schemeClr val="accent2"/>
                </a:solidFill>
              </a:rPr>
              <a:t>Situación de la Industria europea*</a:t>
            </a:r>
          </a:p>
        </p:txBody>
      </p:sp>
      <p:sp>
        <p:nvSpPr>
          <p:cNvPr id="7" name="6 Flecha derecha"/>
          <p:cNvSpPr/>
          <p:nvPr/>
        </p:nvSpPr>
        <p:spPr bwMode="auto">
          <a:xfrm>
            <a:off x="2904455" y="5877272"/>
            <a:ext cx="1883569" cy="72008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8" name="7 Flecha derecha"/>
          <p:cNvSpPr/>
          <p:nvPr/>
        </p:nvSpPr>
        <p:spPr bwMode="auto">
          <a:xfrm>
            <a:off x="2750352" y="5877272"/>
            <a:ext cx="1965664" cy="45719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25" name="24 Flecha derecha"/>
          <p:cNvSpPr/>
          <p:nvPr/>
        </p:nvSpPr>
        <p:spPr bwMode="auto">
          <a:xfrm>
            <a:off x="3744000" y="5000488"/>
            <a:ext cx="828000" cy="82800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26" name="25 Flecha derecha"/>
          <p:cNvSpPr/>
          <p:nvPr/>
        </p:nvSpPr>
        <p:spPr bwMode="auto">
          <a:xfrm>
            <a:off x="2839674" y="5262231"/>
            <a:ext cx="1728000" cy="82800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27" name="26 Flecha derecha"/>
          <p:cNvSpPr/>
          <p:nvPr/>
        </p:nvSpPr>
        <p:spPr bwMode="auto">
          <a:xfrm>
            <a:off x="2555776" y="5506440"/>
            <a:ext cx="2009046" cy="82800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39552" y="6237312"/>
            <a:ext cx="66812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85725" indent="-85725">
              <a:defRPr sz="1200"/>
            </a:lvl1pPr>
          </a:lstStyle>
          <a:p>
            <a:r>
              <a:rPr lang="es-ES" dirty="0"/>
              <a:t>* Cambridge Centre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Alternative</a:t>
            </a:r>
            <a:r>
              <a:rPr lang="es-ES" dirty="0"/>
              <a:t> </a:t>
            </a:r>
            <a:r>
              <a:rPr lang="es-ES" dirty="0" err="1"/>
              <a:t>Finance</a:t>
            </a:r>
            <a:r>
              <a:rPr lang="es-ES" dirty="0"/>
              <a:t>: 2nd </a:t>
            </a:r>
            <a:r>
              <a:rPr lang="es-ES" dirty="0" err="1"/>
              <a:t>report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alternative</a:t>
            </a:r>
            <a:r>
              <a:rPr lang="es-ES" dirty="0"/>
              <a:t> </a:t>
            </a:r>
            <a:r>
              <a:rPr lang="es-ES" dirty="0" err="1"/>
              <a:t>finance</a:t>
            </a:r>
            <a:r>
              <a:rPr lang="es-ES" dirty="0"/>
              <a:t> </a:t>
            </a:r>
            <a:r>
              <a:rPr lang="es-ES" dirty="0" err="1"/>
              <a:t>industry</a:t>
            </a:r>
            <a:r>
              <a:rPr lang="es-ES" dirty="0"/>
              <a:t> (sept. 2016)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6</a:t>
            </a:fld>
            <a:endParaRPr lang="es-ES" altLang="es-ES"/>
          </a:p>
        </p:txBody>
      </p:sp>
      <p:sp>
        <p:nvSpPr>
          <p:cNvPr id="28" name="27 Flecha derecha"/>
          <p:cNvSpPr/>
          <p:nvPr/>
        </p:nvSpPr>
        <p:spPr bwMode="auto">
          <a:xfrm>
            <a:off x="3779912" y="2203352"/>
            <a:ext cx="1786430" cy="7390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29" name="28 Flecha derecha"/>
          <p:cNvSpPr/>
          <p:nvPr/>
        </p:nvSpPr>
        <p:spPr bwMode="auto">
          <a:xfrm>
            <a:off x="3779912" y="2475627"/>
            <a:ext cx="1786430" cy="7390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31" name="30 Flecha derecha"/>
          <p:cNvSpPr/>
          <p:nvPr/>
        </p:nvSpPr>
        <p:spPr bwMode="auto">
          <a:xfrm>
            <a:off x="2103198" y="2746644"/>
            <a:ext cx="3481246" cy="7390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32" name="31 Flecha derecha"/>
          <p:cNvSpPr/>
          <p:nvPr/>
        </p:nvSpPr>
        <p:spPr bwMode="auto">
          <a:xfrm>
            <a:off x="2715077" y="2995440"/>
            <a:ext cx="2877063" cy="7390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33" name="32 Flecha derecha"/>
          <p:cNvSpPr/>
          <p:nvPr/>
        </p:nvSpPr>
        <p:spPr bwMode="auto">
          <a:xfrm>
            <a:off x="2312650" y="3277881"/>
            <a:ext cx="3279490" cy="8129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971600" y="2029719"/>
            <a:ext cx="64207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AD2144"/>
              </a:buClr>
              <a:buFont typeface="Myriad Pro" panose="020B0503030403020204" pitchFamily="34" charset="0"/>
              <a:buChar char="−"/>
            </a:pPr>
            <a:r>
              <a:rPr lang="es-ES" dirty="0" err="1" smtClean="0"/>
              <a:t>Crowdlending</a:t>
            </a:r>
            <a:r>
              <a:rPr lang="es-ES" dirty="0" smtClean="0"/>
              <a:t> consumo			366 millones €</a:t>
            </a:r>
          </a:p>
          <a:p>
            <a:pPr marL="285750" indent="-285750">
              <a:buClr>
                <a:srgbClr val="AD2144"/>
              </a:buClr>
              <a:buFont typeface="Myriad Pro" panose="020B0503030403020204" pitchFamily="34" charset="0"/>
              <a:buChar char="−"/>
            </a:pPr>
            <a:r>
              <a:rPr lang="es-ES" dirty="0" err="1" smtClean="0"/>
              <a:t>Crowdlending</a:t>
            </a:r>
            <a:r>
              <a:rPr lang="es-ES" dirty="0" smtClean="0"/>
              <a:t> empresas			212 millones €</a:t>
            </a:r>
          </a:p>
          <a:p>
            <a:pPr marL="285750" indent="-285750">
              <a:buClr>
                <a:srgbClr val="AD2144"/>
              </a:buClr>
              <a:buFont typeface="Myriad Pro" panose="020B0503030403020204" pitchFamily="34" charset="0"/>
              <a:buChar char="−"/>
            </a:pPr>
            <a:r>
              <a:rPr lang="es-ES" dirty="0" smtClean="0"/>
              <a:t>Valores				159 millones €</a:t>
            </a:r>
          </a:p>
          <a:p>
            <a:pPr marL="285750" indent="-285750">
              <a:buClr>
                <a:srgbClr val="AD2144"/>
              </a:buClr>
              <a:buFont typeface="Myriad Pro" panose="020B0503030403020204" pitchFamily="34" charset="0"/>
              <a:buChar char="−"/>
            </a:pPr>
            <a:r>
              <a:rPr lang="es-ES" dirty="0" smtClean="0"/>
              <a:t>Recompensa				139 millones €</a:t>
            </a:r>
          </a:p>
          <a:p>
            <a:pPr marL="285750" indent="-285750">
              <a:buClr>
                <a:srgbClr val="AD2144"/>
              </a:buClr>
              <a:buFont typeface="Myriad Pro" panose="020B0503030403020204" pitchFamily="34" charset="0"/>
              <a:buChar char="−"/>
            </a:pPr>
            <a:r>
              <a:rPr lang="es-ES" dirty="0" smtClean="0"/>
              <a:t>Facturas				  81 millones €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1128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430213" y="1268413"/>
            <a:ext cx="8245475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 altLang="es-ES" sz="2100" b="1" i="1" u="sng">
              <a:solidFill>
                <a:schemeClr val="tx1"/>
              </a:solidFill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84213" y="293688"/>
            <a:ext cx="6835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s-ES" altLang="es-ES" dirty="0"/>
          </a:p>
        </p:txBody>
      </p:sp>
      <p:sp>
        <p:nvSpPr>
          <p:cNvPr id="21509" name="2 CuadroTexto"/>
          <p:cNvSpPr txBox="1">
            <a:spLocks noChangeArrowheads="1"/>
          </p:cNvSpPr>
          <p:nvPr/>
        </p:nvSpPr>
        <p:spPr bwMode="auto">
          <a:xfrm>
            <a:off x="755576" y="1844824"/>
            <a:ext cx="7200800" cy="432426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Myriad Pro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Myriad Pro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Myriad Pro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Myriad Pro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altLang="es-ES" sz="1800" dirty="0" smtClean="0">
              <a:solidFill>
                <a:schemeClr val="tx2"/>
              </a:solidFill>
            </a:endParaRPr>
          </a:p>
          <a:p>
            <a:pPr marL="342900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2000" dirty="0" smtClean="0">
                <a:solidFill>
                  <a:schemeClr val="tx2"/>
                </a:solidFill>
                <a:latin typeface="+mn-lt"/>
              </a:rPr>
              <a:t>Sector domestico: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46% no tienen inversores extranjeros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31% menos del 10% tienen inversores extranjeros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23% más del 10% tienen inversores extranjeros</a:t>
            </a:r>
          </a:p>
          <a:p>
            <a:pPr marL="342900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2000" dirty="0" smtClean="0">
                <a:solidFill>
                  <a:schemeClr val="tx2"/>
                </a:solidFill>
                <a:latin typeface="+mn-lt"/>
              </a:rPr>
              <a:t>Barreras: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Diferentes normas de protección al inversor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Condiciones autorización (capital, cualificación profesional, </a:t>
            </a:r>
            <a:r>
              <a:rPr lang="es-ES" altLang="es-ES" sz="1800" dirty="0" err="1" smtClean="0">
                <a:solidFill>
                  <a:schemeClr val="tx2"/>
                </a:solidFill>
                <a:latin typeface="+mn-lt"/>
              </a:rPr>
              <a:t>due</a:t>
            </a: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s-ES" altLang="es-ES" sz="1800" dirty="0" err="1" smtClean="0">
                <a:solidFill>
                  <a:schemeClr val="tx2"/>
                </a:solidFill>
                <a:latin typeface="+mn-lt"/>
              </a:rPr>
              <a:t>diligence</a:t>
            </a: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,…)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Diferentes modelos de actividad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Uso de Entidades de pago de otro Estado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Diferentes lenguas, fiscalidad</a:t>
            </a:r>
          </a:p>
        </p:txBody>
      </p:sp>
      <p:sp>
        <p:nvSpPr>
          <p:cNvPr id="25606" name="AutoShape 9" descr="data:image/jpeg;base64,/9j/4AAQSkZJRgABAQAAAQABAAD/2wCEAAkGBxMTEhQUExQWFhQXGBwZGRgXGBwcHRodGB0XHBgbHhcaHCggGBolHBcdITEhJiosLi4uHB8zODMsNygtLisBCgoKDg0OGxAQGzQkICYsLywsLC8sLCwsLC8sLCwsLCw0LCwsLCwsLCwsLCwsLCwsLCwsLCwsLCwsLCwsLCwsLP/AABEIAN4A4wMBIgACEQEDEQH/xAAcAAABBAMBAAAAAAAAAAAAAAAGAAQFBwECAwj/xABBEAABAgQDBQUGBQIEBgMAAAABAhEAAwQhBTFBBhJRYXETIoGRoQcyscHR8BRCUmLxI+EzcoKiFTRDkrLCJFNj/8QAGgEAAgMBAQAAAAAAAAAAAAAAAwQAAgUBBv/EACwRAAICAQQCAgEDBAMBAAAAAAECAAMRBBIhMRNBIlFhIzKBBRSRwXGhsUL/2gAMAwEAAhEDEQA/ALxhQoUSSKFChRJIoUKMRJJmMRgqgTxnbeUhRlUyTUz8t1BZCT++azBuAc8o6qljgSZxCwmI6oxuQgtvgqy3U94+mXjAFi1XUTP+anHvXFPI7qRce+r3la5sOUdBRTU7jFMpClBJShL2Ykly5fuxdVTnc3U4wfAIEJ67aMpCimUqyVHvftyDDU9YF6/EcTWDuTkyXsAJQccXUSWvbKH/AOGqAogTCU5utKXJLgsAcmjWmo5xAdaSb/kzbxsXvzflCdtu1v0z/wBRyisYy4gtOwnFVk9pWrIdiyyP9oCRHMbJVijeqXbUzl35gaHhB2jDVht5bnkkAcPu8dF4OgjvFZD3uRlyGkXGpuPvH8Qp2epXx2QqQlxUqChxUvwuDHKZguJyvcnTDraaq3O5ixZWBSXfdezd43DcHyjf/g8oBgOYvcdMnEXXVXKOeZ0umMESs5W0uLyDeZNVb8yQsDqWN/GJLD/avUptOky5g/a6T5XEG4wiW2TWZnN/CIzE9kZE73khxqLHLiCDF11gY4dBj8TmyoxxhHtPopvdmFUhX/6Du/8Acl/VoMaOslzU70taVpOqSCPSKTxnYGbLcyTvftJuPHIwOSZtTRr3kmbIUOoHiPdVDfhpsH6bY/Bgm04/+Z6XhRUOzvtXWkhNWjfT/wDbLz1uZeRHMGLPwnF5NSgTJMxK0nhmORGYPWF3qZOxF2rZe5IQoxCgcpMwoUKJJFChQokkUKFCiSRQoUKJJFGIRjBMSSZJiK2gx+RRyu0nr3RoM1KPBKcyYidttspdEgJA7SoX7koZ9VNdKfjAdgGFTamaautVvTDdIPuyxcgAZBufCD1U7vkepV2CjmPJ9TWYke+VU1KTaWgtMWP3q0HIRKUlNKkDsaVCd4O9u6ni7e8q+XnG8ycZhKJbpRlvanTu/pHPMw5lUglyyAGUMiMhz6abpg1jrWhIiqlrbAJHycM3ZpUole975Or3T/2lx5RKzQkd9bBQ7rOcy+Q1LZRpNxFCUi12AA+PQHhDSVhq5qkrnO4slsknTqNIwVBdzt5zz+JtthVBbjE7T500sQyXIYe8o314EC+sbBM8KZLFIADlLOS8TuHAAbu6AUn+CCdI7TbEPpl1y+EMjTtnmLjVL6Eh1SaqxPZ+RPjnGokzmuQM2ZLD0MTMytSLOD4/SM/i0EG4bN4u1DAZE4NTzjEhvwq/1ueQjEzDZtmWxfUA87BtXaJdFQlgXF8v5hwskizZQJUbbkiXNxzB9PbIzAVo+R8siH1jqa4J94EHUN5XeJCbJN+PEQ27PxI4xzeOsS4O6JgryzHPmIbVdAhYZW71N+uesOFU6SkHVn++McJ0pdrAjnY/SCAHudBweDBzENjKZZO9LSl7uixHiLRATNk51Irt6OoUCnPnxBA94aMYNzVgFlDd6hvXKMTJ6Xfi7sR5gZZHODC1wvB/3Dd9jMZ7L7fCYsSKxIk1GQP5FnkfynkYPEqirdpMBROSWAc3Ggy8fCGGx+3K6OYKasJVKPuTDmgWsT+ZHPMRRLNxwRgwNum43J/iXFGY5SZyVgKSQUkOCLgg5EGOkEiUzChQokkUKFCiSRRiMxiJJFAvtvtUmjQEoG/UTLS5f/srggesEsxTRWEukQvEayfMJaWtt5anZKUJNrWS5NoJSoZsGVdtozIvCsBmGYqpqllS1MozFeoGYZrAQUypapx7oKUDJPH9x49IbSZqqtTtuSUkhCdTn3jz15RNKr5UmUDyADw69mBFMbuY6RJEtN7AffxMR9RVrmHs5aXJsT4+kMkVE2cogOBx0BPDygjw6lTLDJAJe5483hG1hYMZjdKiv5YjSgwdKO8e8o2L6dBpD8TAk2txHHn1jpOnBngYxPFt1gn3lEJA65QSqoAcQdlrOeYSKq3O6gby+HAc+AjCcHKrzZij+1JZI8rmFQFMlABLq/MTmT9I6LrzpEKsepAVWYOASGbdI57yn+MD+N7Pz0d+QrfA/Ic+NtD8YKqepChzjmqbuG+R9IqC6nE7lTzK5w3HZiHCzqX3tPA5RN4ftDmHcjiW9coldodn5NUDfcm6LGfLe/UIrCcidST1Sp4YgndVoofqSdXBhpNrjaBiUsz+/wCpa0nF5a2+vwOsOCAbA+Ob+t4rSlxK4zHBj9sIJMOxcOL5uLjPXOAvoXHYlk1qQmDAM6R9cuMbdmdW/tw5wy/HIItnnwDPnnDszklObN4RnnKttMeBJAInKbThr3HT0t84h6vBPzIKkkZMXHlrE8FOzG5H8esazVKzIB8vGLEDEursDxAPFqafKKlMVIId0Pbj3GuNbZQJ7QU3bS+0SAQBYp13GGViNdIs3F0qUjdBDg2Ad/5Z/OK8xorlr7hBlEkk2uDnvc4C6MTlY8mGIckDE6ezjbRVItMieSadfuk/9MnUfsJzGmcXfKmAgEXBuCMr84861NGFJNiE38M/TWDL2X7WmWsUVQpx/wBFf/o/A6eUNVWeZORhh2P9xTU0j96dS24zGojMdiMzChQokkxGDGYicZxVEohBUyl5BnsM+kdAycCcY7Rkx1MXvFtBnz5dIrXF0qM2clBP9eaVn/Ilkgf6inyEGFXjMqXKJKwA3j6RA4SEkmYfzZPpw6Q1Sm05irvum9OsSkd4ZDIEXb7aImUlc9QDKCPyu7sW1/TEjiSAs9nxIJ0zyD6WLnwicTKSkJR+13txt4OIpqGAGcy+nXnE70EppaWBDacQNI6InsbaFvvkzRH1FQyCEkhsj+kwKK2nKd4LsriTb74RlrqK/KFmmdO5rJhNjeKpQhXqOrcIrrEcf3JyJqvyTAdcn4GI7aTaOWxG8SSPy3y5aQG1yqmoPclLbPI8M42/LWowTM0VWnkiXtJxkKLvaHv/ABKKk2WxhaU9lPdMxPukjMHKC6mxMWZyeD5/WCNfSq7mOJTwWk4AhjJxNi4h/iFdvyd8ZpIPkYFKCpQoFRNg9uPTnGcQxfdCQgHcJ7znQZDmTw4QJ7qmwyyLU4JDcSUk16t7XOFtHSIrJRlLICgN5ChmhWhPAHIiIiir98kizEi3Gx+cPhVMSVNz9G6wVgbMFZxHCsQwlf0UxUqYqTO7sxCmIPxB1GsTM3EkoZrnRrvb6mNtuMI/EyhUSU/1ZaS6W99AuRzUGceWsQGC1CVS7l1tn5sOQgrNZ4z9wW2s2An7hhhtad3eUTvG404CwPCJumxB1hnAGd/R+JzgNpK8bm6SbWvpbTyiSp1BNmBL2L/E+MedFe9zhuZu+UJ8dvEOBVg8f5OvpDSfiBBJJtzSSLcGMQNPixBYseOmV+ojeqxIFim7XYXZ2BL+PjHGs2ttPcsqgjdJGorEkEpYKzsczkXHQQG47JI3inIk2IyId79Lw9mVRULp7qcyWzIL5aXziAmTj3khRzYOf1AgZtbO7QO0WcFe43XWpUk9SOoqxW8UqyVd3uALtb4RmuozZQYKGRGjHPLkIY19IZawQpy6g+gKRl45eUPaCqUqWMwSLux+POB3G6p1cnmDW+kZVepcns92kNZT98/1pfdmDjwUORHq8Fgig9kcRVSVUuaD3FdyYnTdJDnw97zi+ZKwQCLg3HjGglq2crEL6ijZ9GdIUKFF8wE0Uq0VtthhRrlhUpZRNQSEKuUlIzSQOd3GUG20dYJUhanYkbo8YGMPqQhOhOt/TlzglSMXyPU47KEORyZAV2BFIlU/aFanC58w6t7qE8E7w3ugETlCkKWmVLuRmrgOPLOIDHMZZRa6nu2pNhBRgUgU8glV5i7qPB9PCG3yBE44lUKE78w2BNuQGXwERdbjAK1EZMAkHIM/PL+8R+0WPFXdSe7byz0gXrsQ7pVdyzefDxjB12qyRWv8zb0GjK/NpNYjj273lW1Zshp1z9IAaaVVV85QQpkgkBQGY+eUMcbxdUxXZpfeVY8n5eMWnsHh6ZMpCQG49epzgHKJuI5jxIyVE4YB7NJaN1Ux1qF+8X5GD2Vs9KCe6kAtw8urRIUSQQD5w8KYPSWbLHnMzbLWziVBtpsqpJ7VEveIBdIGYPvAcwziAwTVoDp70tNiPzC+QfOPSC5CVZiAjbD2cIqApdMoSZxZ3B3FszOBcG2Y9YOtYtPz6ll1OxSB3Kspto3JNxLa0v8AMeDkWF4fScTmTEpJUA+YSCzEljZvWBzHcLXSzRLnpKF3cKNiP2qIAUnVxEphdeFSwxUN0McgnqAC6j/EH2YOIubCRkwgwmq7M7jEpB7xIuQ5bJykA+HznZy+5vqIDvct68MoryqxYIbdKlJc8Gf/ACgnTQ5MIkMLr1T0f1FASk3IAvMbJIUWcWubgZQ3prD1FtRWp+Qh1hNRbfJscnGYyduBz6AQA7X4b+En9vK/wFqLt+Reo6F7eMEVHiKWUp3BGoAZrWLNwyyjav3J0hMpQff3gR1XxBzyvyh7mIZXPMGqfEAsJWksrJre79mCvDsQlJSCWbhmUm+ZcOPqIqHEpU2nmqlhROYSRqD87Q+o6OYtI31lGjat84xtbSEcOnH3NzRKLkKHsdfmWpS1CagKWhJCAWTo4ALE3dunCIyZWLStjbRriwHd8s8uEM6atVLQEAghO66t5zdmDNYfbxmsJWsFu6lPeu3FgWOdm01gQHlUg8Hid3+MkEZ9f8RxiNcncIBZk7pYvcgNzIa7xEpTvLc2NyAPAtyHxvHKaq5GYFn1JYZtZzfyh9NILkcMybixyzYs5aF7LWpcDsR/T2K+nIU4JjPEKZRUkHLvaNxD8/7xwkpO4oN7u8Q3V7eDxJFQUU3yN8+Z3g4cC/8AEbIpipKruH3iLuCwYhtSTlDOoX+4GRM3TFam2tG8gOLGLe9neLdtTBCi65bJPT8p+XhFOSgpIUj5a3vBb7OMSMurCDYTAUnrcpPmCPGEKWNT7TNPUViyvKy4nhRpCjSwZi5ld+1nEFBCZSPfCSsdcgPQxVkrbRYTuqDEZi/rBV7RMT3q+ckZI3U+SQT6n0gZTKQoutIPMiHtMTjEFqcLgyJpdp1fiErIcJL/ABAPg8WFM2pCpd1XZ+D5gxXuNS0gMhIERppFJlb61G7sHtbpHdQSo5g9OouYH1CrGMfQDe738NB8vCBquxlUwkJ/nhDaTQKmKDOX10g72W2QDgrt1zuHFuUefIrrOTyZ6gb9vHAgxs/QpKiVKZZyJ0MWRhOL7qE7xDtprzbWGu0mx5ZKpQUSkZpvbhzLwIy6wylbsxw3ukhvA3tFHc2df4nAqnqXBheMv7qs+NvSCylqnzinNnMVSVIAL3YvkCeB4xZ2FzASA58MifHlAqVtDdYHqKXhMQhQXDjWN0mOAmJAzytHNFT3tGh/eK2AEzwuRGm0uzlPWyuyqJYUM0nJSDxSrNJiidpNkJuHTT2u9NkK/wAOYNToggGy+HFn5R6ImzgEk8ojsQppdRKVKmpBSsMpOoBy6HLpDZlQe55pxSpSpQ7UKGiU23yRkSWYC+UZkzjYr3UkpZIAYMH52zMLbzZ6ZR1Zlr3jKv2S1N3kg5Ei28Mj5xFKnnS7/flDGnXPMDc/G2FGHVu+yBZPPTK3IO3S8E0qrQkJbMNrqANdLqfziuKKsVLysdCMx9flEnS4gbXv/HyhigW7yW69RfUioIAvfuTO0GFdsAUB17xAL8A/j1gWoMWKFdnNGRu4y+ggwwys3myfjyyLA9TDDaDZ9M51Sx/UTwyNnI53PrFNXdsIUjv3C6BCwJU8icETEKIUlScuAy9Mx/GkSayAkC1wQHZznr4ekCWGqSFGXMSUnUuzc7RLS1p3Akb7ZvY8+Fv7xkavLEFTN3TIMEP3HInd3oXz0DjutlG43t1jkAwHxsC2Z1hvSgKdKSeL3v5CwziXkSUgcWLgly7H70hdSP2sYXYKjuT6nOjnjcZQ3gdeBTnfj4iJuSoAMLFnfg5fI6ZQzYOSpiLPnnmDz8W8YzMmsGADk3vq2bMHFuV41KR403E8TI1NqvZsHcbLlneKhxLFs+RGmkbUVQUKSse8hQNszum0YlVAAKSC5fn5NbOOVOnN+OfIkQrrG3IGX7jWiXa21pf1PUBaEqGSgFDxDxiIDZHFh+DkBRG8E7p6pJHyjEGFnECaTnqUjtpWf/Mnq4zV/wDk0caeY4HIQy2qP/yF85ij5kxmmV3eca2mXCZMytc+WwIlKC5n7Rn9OrQ/q6QLSlKRaz87W+Pxjj+F3JYcd5Rc8biJzCaZy9vLS7eEee12oZrSc9T0Gh0ypSBjkzlgUjcZIGltfswZ4fJWpThNxYtnne7MzxH0VAPzZjQc9AM2gsw191v569YyWdt+71Ne3atY2zs81KXQwAbe3racf7QMbU0aJ6FdpLTvN71h6gwXzJailYueJdj4HxgG2joqhJUZZ3kjMKIuf2nLTWDMCdpU+4lVhiZV+ISDTTkrlKUN0uxLgtmH1BvF0bL49vS0GxBSFdHDi3zikseqpgLLQpN7PwPOCbYnF9+UmWSCqW45t+U9NI2L7MUbhycTLWo+fa0uj/jKSAPV+eTx3kVKlLYWD5q5ZMLb0V0nEVAHOx4/CJehxVVt5RPx04cjGZo7fIc2nnOI7qKdgOweofipZhvbxOv3kI5yavdKk2OvJI5nlEDSzFLe7J18eWsSiVhmsAPP4ZxvNXxxMRH5wZA7fbMmuo5iUh5yVb0s2HeAy6HLyjzokqQopUCFBwQcwRmDHqVGLykOkEqAN2dTPxIHzisfbHsgljX04Nz/AFgOeUy3kfAxag7eDLPgyru1eOkupb6xHCbHRK40wwgDV6hBRYg1geH1ggwXFyFgPbK/Mptx4F+QgClzWh7T1bEXNi+v1hXU0+UYhtNZ4GJxDjFcClVAJCilSQwIFyHU5I6B4Dq7DKmSe8CRxF8umUS9JjBsTkNMzk2uX3lEr/xpCtG1vZ7AN0+kZVunerrkTR0+rWw88GCFBWsc25Dg99LQQ01ekjS2VgNSc9MhpEViFPImlwNwuSWzbg3ERHCXMQRukHgR8SNLF4tQqld/U5qrTv2QzTVEqfXQ2ds8syWtG34mzOokZDhx1u/nAgjEFILEZjNgWfq7ZZRJU1ZlvXyu1+v3xjt1irVsHOYDT6Qvd5CcYhFVTd5KTYcufle2kN0zBuga8eN4iJtewvmDfi7cdY2p6wnMxksGXrqbKqoPPZhPTY2uWkJSoAB9OJJPqYzEMCTwjMc8kZ8X4kRtMT2630mLT5KV8hHbAqYzFAH3RcnkLw426ptyqqU8JyvUk/AxIbKU3c32z+GsexOAvHsTx+trAsGOjOc5PaTmYG+R14HpBlh1GEgBg/ABuLdQxgVwlJNQTbPUeBgyprEHMZMTfg8eL1JO8oZ6rS4NQYfUfSqMBiRd8x6emkP5bpDkKPhbo2uvlHMA5a/fLMRul7ZBuD2GjQJUByDO2EkTFXXTwAEoAB4nTwyPKB/EqCum+6qSgF2BKiRy925fWCyXLBJJdtC9z04CNKmancISbuwD3sWfnHQjoC3YghZg4AlIba4PUS070zdUkZlL663A4wJYNXmRNSsZZHmDF/4rgi56FOQAdCNM9DeKw2i9nsxDqlkM2RBHq8O6TUqa9r8QWpqLNvU8/UmqWo3glQLux+xEtTzLuAQx/kZ8Hit8ErVSVdlNyNgXyiwcJnpUQ4BcaW+3hTUUBGyP+RD12My/+iElLXJSm9iBYk+nKJHAJC6tTuUyAXJfvKOoHBPOBjGKU7rgWsS2oB15ZwfbOViESwANMm+7RtaS9ra+Zh62la3yOoRyaZKU7qUgJyYRB4hRCXvAgGRMspJySTn/AKT6ROSpzwpyAoEEODnBxwYuxBE8mbd7OGhq1yr9me9LJ1QcvEZRBylRfntm2fEygMzNdOreB4yzZQPP6R5+lmG6rOcSwORHiExsZREZkiCHZnBJ1asSpMsqb3lXCU81K06ZwyzALmBJOZAypihzuwbU8OcHmzPs7q6plznkSz+pJKy+oR+V7XUR0i0djPZ9TUIC1NNqNVkWTmWQkvujnnBdUEJSS2j3jMvcsOIxThDmAeDey+gl/wCJLVPVl/VVY8O4lhE9WYHh8pG7+HkJAGQloHXSGuIbQol3UW1YeAA9YEJuNGYormWv7unjGTfay1gD7mnTp2sO89Rlt7sfRqkKqKUBC5YcpHuLD3sclC5DRVyV7ts4PdrtrFhJkyXKlhiEgkJTwbUxXKnFiCOogiAlRmM14UxzPmlo701QLQ0J0jlLW1uEWKAiVvGLAywlTVEBrQokMH2amz5KZqSGU/8AtUU/KFCvg/EY88lva/R7ldOIH+IlMwcywB/8Yb4DOamSH0eDP214d/y9Q2qpSvEFSfgRFW0NSUJKf0l/DMGPVqd1IP8AE83rR8Vf+JPYdPKVK/U5tx+3ggpakjvHQOznKBHDF7yyrMbzeYfxgqkzEpHhc6tb5gR5T+o1YsyO5u/023bVzJ2kqGGhdz98+UOpKyb2S7Ne5y+sDC6vdZsh4Pl4PElJxLf91VizglrjMOLA5ekKVj7jzHIyJJKqjvM5D2z1vnwhwirBmJDhnsRclhz5vEcqoSTqbu/RntreNPxA3t6zi2fq2kXZyvA5EoEQ8/iFKWHA8IbYzTImoaxtEbJqSrJQByu12+eYiTpZwuGdgx0ueEcWvcMZixXZ8pXGN7JjdyDF7t5ktmHiCw+YummdnMJ3dCWI6GLwm4emY7XLZXb7tA7jGxiZu8lmIyfwOd39IfqqdGx2Iu+qVx8uDI+imCYhiD3g1iMi79Yf4FPWAUL96XYi9+HUNAVu1NCrcmJWuUMlAZdW+7wYU+Jyp6UTETEJmJFwWuNASz70OU6c1ndmJai5XG3ENaOpPhEiFuIBRtDIlpdayTwSw/3E5RGztr59QTLpUE6MnLxWYcI3dTNAIPMm/aBM7anmUksjtJw3L5AFnPhAjgXsSkAA1M6ZMOoQyE+bFXwgy2c2cVLPbVCt+dwHup6QTfiAnMxOfUi2YOAYHn2UYXu7okqH7hMXvDxJgkwbDJFHJEqSlKEDhqeJOp5xpVYsA/jEJiWMkvdo5gnuEVoQVmKJSLaawNYttQwKQ18+msD2IYuS7n1gXxXESQbuIuiiCtc4zN8TxYzVO4ZN+p08rxF0U6bUL3Jb8CrTwiGXNVPm7iH5tFq7G4EmQgFiSc7Zfbxh60gP1kz1OjbbpgTJXZLZeVToClAb2p563zjfaKho6hJTMlpUwZ7bw4EHMG8NMXxFSliVLLak/p4+Mdp89MmXY9fiXiipaeehACysN9kyk9ocKNLPmSyXAYpP6knI/KImXcPBR7RMRROnI3W3kpIU3W1tDERgmHKnTZUkBzMWlPmQ/o8ODgQ2dxP0AZ6N9nmEhGG0gUO8ZQUf9ZKv/aFBRIpwlKUpHdSAkdAGHwhQyJlFyZC7eYT+Jop0tIde7vo/zIuPPLxjzmtYSpyLK7p9W+kerSI86e0vADTVU1ADIX/Vl+JuPBVvKH9E/aGV2iysp/iDdBWdmopJs7h+I/tE8jFQ3Mkv4cIDZit5IOREdqOpKhnpf4Qhr6flulv6fbhCh7hdNrnTfoRcw0NeqXdJ+zy8hHGjVupDl3Afn4cI0qE7xfeZ9dcrNCP9mQMx2vWKDtJj+VtAreuXADBizOXfL48IdSMccBTqJToMueTQO1tLZhnx4/QxpTLUl7ZcbN9iBNp/qPrqqsfiHuH4rvrS5AJOQJ5PnBbS1SAq5DufEfWwvziqMImhB3gctPX6RNDF1DNRPW/rDmn0oHJExtbrV3YQ8S1E4skBxbleOyMWScwP79Yq2Xjha5+MdUY8NT4xprVxMZ7hnMtNapMwd5IIaIKp2boVKdSB1FvhAadqOen8RxXtKVE38eJgwpEXbVY6hfMwDD0X7NzzJPzh7T4nJlBpaUpHK0AZxsHNR5RGz8SL2Nr2+EFFIxAtqS0spe0mYe0Np20Dghx4RWczElcflYxk4sfvnpFWrAl67MwyrMZD5xA1+Lqux9YhqirJIL9XiLqq5IzMB2cxsPxxJSqxHh1PTrENUzlTViVLuTroAYi5tcuYoJR0tB9sfs/2QClNvk5qgbnA4hUXkbpI7JbPpk2IvqojWDWoIloscvKI+VlcXzMRG0eMd3dSWP3ePPWnLlh6nqSB4lX8TnTYogKmqJuSR5aQNbTbRECx4sHz5xF4ljG6ndS5U59ecaUeCduN6YS7WYt0z0htbMqM+4tXWQ5I6EF+0KlKJuTrFoexDB+1re2UO7ITvf6lgpT5Bz4QA4pgK6dY3jvJNwRy0Ij0Z7LNn/wlCjeDTJv9RfEbw7qT0T8YYKcgxbznYce4ZCFC3YUXikzAb7S9nfxVMVIDzZLqTxI/OnxA8xBlGqxFkcoQRLK205nkarlhK+SrjrqIaTpLXGubRZ3tX2TNPN7WWP6UxRUG/KvNSehzHjAQKZxlD9qC5cxPUWeG3cPcZ000qAHDT4Q8lkvy8/pHFVKUuQ7hrR0IJY5E8DChfxnaZZafMN4m/aADM9OusbmsQndUVM9r6eXWOVRRE2Gets+sRFVTG7j6GFrVG8GN0j9MpmTgrkKymJMd0KcX8D92gJXLI0jtT1kxGRLcIZSwCIPps9GFy5pjSZMPGIGXjavzJfpDuViss6t1huu1PuKNprB6kkZvOMpntDBVdL/UIXbp0UD4wbyLB+E+xHkytjdM4nKI78SkcI5KxZrJuY7vE7/bk/tElJk1s8obT8QQjMjpDMUVROORAMSVBscpXvPFNzE8CXFdSD5nn8SJnYotbhCfGO+HYBNnF1lhBrhey6EMSm4gkpKNA0EVKwouA/YJB4Js2iXkkcyzn1yguopSUAKPrpDabOSBEJXYw1gWgLLnidBOcx9jGJBBZLM1oAtosTJyzOkdMZxclzwtw/mICmBmLdQzMYr6VhaWxxN7TapXUK5nfC6RSlOb63yH2YL8MkFJBUu2lh5twiNppYSASwAjYVK5i0okpK1qLJAGukN6bSM532cD6iut/qIH6enhls/s2ayql77KkylCYojUggpS3M+gMXOgWiC2NwH8JTplkhUw96YoaqPyGQ6RPQRsZ4gkztGZmFChRWWijEZhRJJH41hcupkrlTUulQY8RwI4EGPOmP4PNoahVPNdheWrRaTkrroRoY9NEQP7YbLSq+T2cyyheWsZoV8xxEGpt2HHqBvq8i4nncOX+/GNDLOadNGh7i2GTqOaqTUJKSMlAd1Y0UlWo+Ec94G45QbUUrYuR/EW0uos0789TCElQtb4RqqnBDqDnj93johfTPP5GOu7r0hWpWK7X7jd7ILPJVI9WH7wLgNxhucFGjdIKKZAIYtf+8dvwSdPKK7GSXN62jDcQQXs6s5iOCtl1nIRYEiUzCza+MOZckAddYLvHsRbY46aVorZaaNDG6Nll6uIsxkhtfs3eOqaVwPv7MFXZBu1g4zK7kbHl7kwRYbsxKSLpciClNInMkOPGNitKBeDblHUC+9+zGNNh6Q9maHG6A0a1VUgCxfyiIqK4ZuG+3iwYtAFAvcmV1IGUNKjEWgfXWk/zDWfPJzMGCwRs9CSddiZILG0D9VWG7njaNauuSkXPlnESQqYXNhwjhxniGqViMt1N94zSBoIkSNxlDMRinlhIaEUbymFxr/MQVid3GxwFnWWhUwFajuJ0A+nCLf9lWxZkI/Ezh/UWSZaSPdScixyUfQQx9nexJXuVNSnupYypag3RRB04Ra6RCeotH7FmjRSa+TEBGYzChSMRQoUKJJFChQokkUYjMKJJIXaXZ2TWStyYLj3VjNJ4g8OI1iiNqtlJ9HMZQsT3VB91fQ/lPIx6QMNcQoJc6WqXNSlaDmFC39oPTeazg8iRgrDDTy72hT7w++sdU1KSXBY84sfav2cTJW9MpnmS8+zPvJ6fqHrFcVWH3LDdIzBt5jMGGrKksUuklelZTmtsj6jmVUhrK8jlHdFeQ5PheBuYhizEGNJU9b52jz5FgJ55/M2m0lZUYWFwxNy/wDa/GHUjExlbgPtoDxiKwLhxyjsnGJdt50mLiyz2MxB9OqtCk4lu89T0EbJxseejm8D8jEJam74fK5yhHdsxB4lJH3pDVVynhuIpqdFaeUGZPqxk5OBxvdzeGhxJRcHPR3y0iOG6zM2o+9f7xolSQbEjXh8YeRlPRmbYliHBEfTK4+X2YbTlkvwHzDwxVXp3iQ6ukc502YsNkOAt/MFDAQJU+46qJyUXUoA/WIudiClWR5mOiKAnS335w5l0TXi4OZwbE59xjSUZJdVzziR7K9ocJQBlnEzgGzNRWKAly+691GyB1OvQQVMKMmWRLbzwOJBS6YrISgHNsn8ANTFt7CezsS92dVAb1imUdDxXxPKCPZPYuRRgK/xJv6yMv8AKNOucFO7Cd+qJ+KdTTpqWofHv7iSmNoUKEoSKFChRJIoUKFEkihQoUSSKFChRJIoxGYUSSatEBtDsnTVYeYhl6LTZQ8dehggjDR1WKnInQSOpS2PezOpluZbT5fksf6cj4QB1uFLllikhQzSsbpHnnHqVoaV+FyZw3ZstKx+4A/xBGdLB+oufzG69a6jBnkubSkKL93kfoYx+F5Xb70j0Livsyopr7u/L5AuPI5QI4p7I5iXMqoQRwWkg+YeBGpc/EwDfI8GVGKbUFmjmaaYYL8VwGZIIEwoJP6SfmkRGqlgaX+3vAirL3LqXHxBkKiimPmcns8PkYcoh/etmSfifGHRmEOMn5/d47SpZKjfPn/aILCOhKNQzHkxSaMJyA5fMdYciW+TD0P8wVYTsLU1CQ0yUkG994n/AMYKcP8AZPLDdtPUriEJCR5l4KrOTzAmhfcq+WXbLyziWwvZWrqT/SlEJe6ld1Pmfk8XThex9HIbckpJH5l94/7svCJxKQMoYFwUfGUOnrPYzK+2f9mEqWyqhXaqH5RZHjqr4QfU9OlCQlCQlIyADDyEdBGYEzs3ZhPWIozChRSSKFChRJIoUKFEkihQoUSSf//Z"/>
          <p:cNvSpPr>
            <a:spLocks noChangeAspect="1" noChangeArrowheads="1"/>
          </p:cNvSpPr>
          <p:nvPr/>
        </p:nvSpPr>
        <p:spPr bwMode="auto">
          <a:xfrm>
            <a:off x="141288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 altLang="es-ES"/>
          </a:p>
        </p:txBody>
      </p:sp>
      <p:sp>
        <p:nvSpPr>
          <p:cNvPr id="2" name="1 CuadroTexto"/>
          <p:cNvSpPr txBox="1"/>
          <p:nvPr/>
        </p:nvSpPr>
        <p:spPr>
          <a:xfrm>
            <a:off x="629894" y="1671191"/>
            <a:ext cx="33016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tx1"/>
                </a:solidFill>
              </a:rPr>
              <a:t>Actuaciones </a:t>
            </a:r>
            <a:r>
              <a:rPr lang="es-ES" sz="2000" dirty="0" smtClean="0">
                <a:solidFill>
                  <a:schemeClr val="tx1"/>
                </a:solidFill>
              </a:rPr>
              <a:t>Transfronterizas: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9" name="2 CuadroTexto"/>
          <p:cNvSpPr txBox="1">
            <a:spLocks noChangeArrowheads="1"/>
          </p:cNvSpPr>
          <p:nvPr/>
        </p:nvSpPr>
        <p:spPr bwMode="auto">
          <a:xfrm>
            <a:off x="403920" y="1095127"/>
            <a:ext cx="82005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0" lvl="1" indent="0" eaLnBrk="1" hangingPunct="1">
              <a:defRPr/>
            </a:pPr>
            <a:r>
              <a:rPr lang="es-ES" altLang="es-ES" sz="2400" dirty="0" smtClean="0">
                <a:solidFill>
                  <a:schemeClr val="accent2"/>
                </a:solidFill>
              </a:rPr>
              <a:t>Situación de la Industria europea*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7</a:t>
            </a:fld>
            <a:endParaRPr lang="es-ES" alt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539552" y="6237312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85725" indent="-85725">
              <a:defRPr sz="1200"/>
            </a:lvl1pPr>
          </a:lstStyle>
          <a:p>
            <a:r>
              <a:rPr lang="es-ES" dirty="0"/>
              <a:t>* Note to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expert</a:t>
            </a:r>
            <a:r>
              <a:rPr lang="es-ES" dirty="0"/>
              <a:t> </a:t>
            </a:r>
            <a:r>
              <a:rPr lang="es-ES" dirty="0" err="1"/>
              <a:t>group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Securities</a:t>
            </a:r>
            <a:r>
              <a:rPr lang="es-ES" dirty="0"/>
              <a:t> </a:t>
            </a:r>
            <a:r>
              <a:rPr lang="es-ES" dirty="0" err="1" smtClean="0"/>
              <a:t>Committee</a:t>
            </a:r>
            <a:r>
              <a:rPr lang="es-ES" dirty="0" smtClean="0"/>
              <a:t>. </a:t>
            </a:r>
            <a:r>
              <a:rPr lang="es-ES" dirty="0" err="1" smtClean="0"/>
              <a:t>Update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crowdfunding</a:t>
            </a:r>
            <a:r>
              <a:rPr lang="es-ES" dirty="0" smtClean="0"/>
              <a:t> 2017 </a:t>
            </a:r>
            <a:r>
              <a:rPr lang="es-ES" dirty="0"/>
              <a:t>(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Commission</a:t>
            </a:r>
            <a:r>
              <a:rPr lang="es-E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8326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430213" y="1268413"/>
            <a:ext cx="8245475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 altLang="es-ES" sz="2100" b="1" i="1" u="sng">
              <a:solidFill>
                <a:schemeClr val="tx1"/>
              </a:solidFill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84213" y="293688"/>
            <a:ext cx="6835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s-ES" altLang="es-ES" dirty="0"/>
          </a:p>
        </p:txBody>
      </p:sp>
      <p:sp>
        <p:nvSpPr>
          <p:cNvPr id="21509" name="2 CuadroTexto"/>
          <p:cNvSpPr txBox="1">
            <a:spLocks noChangeArrowheads="1"/>
          </p:cNvSpPr>
          <p:nvPr/>
        </p:nvSpPr>
        <p:spPr bwMode="auto">
          <a:xfrm>
            <a:off x="759667" y="1743199"/>
            <a:ext cx="8132813" cy="440120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Myriad Pro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Myriad Pro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Myriad Pro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Myriad Pro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altLang="es-ES" sz="1800" dirty="0" smtClean="0">
              <a:solidFill>
                <a:schemeClr val="tx2"/>
              </a:solidFill>
            </a:endParaRPr>
          </a:p>
          <a:p>
            <a:pPr lvl="1" indent="0" eaLnBrk="1" hangingPunct="1">
              <a:spcBef>
                <a:spcPct val="0"/>
              </a:spcBef>
              <a:spcAft>
                <a:spcPts val="0"/>
              </a:spcAft>
              <a:buClr>
                <a:srgbClr val="AD2144"/>
              </a:buClr>
              <a:buNone/>
              <a:tabLst>
                <a:tab pos="450850" algn="l"/>
              </a:tabLst>
              <a:defRPr/>
            </a:pPr>
            <a:r>
              <a:rPr lang="es-ES" altLang="es-ES" sz="1400" dirty="0" smtClean="0">
                <a:solidFill>
                  <a:schemeClr val="tx1"/>
                </a:solidFill>
              </a:rPr>
              <a:t>			</a:t>
            </a:r>
            <a:r>
              <a:rPr lang="es-ES" altLang="es-ES" sz="1800" dirty="0" smtClean="0">
                <a:solidFill>
                  <a:schemeClr val="tx1"/>
                </a:solidFill>
              </a:rPr>
              <a:t>26% </a:t>
            </a:r>
            <a:r>
              <a:rPr lang="es-ES" altLang="es-ES" sz="1800" dirty="0" err="1">
                <a:solidFill>
                  <a:schemeClr val="tx1"/>
                </a:solidFill>
              </a:rPr>
              <a:t>c</a:t>
            </a:r>
            <a:r>
              <a:rPr lang="es-ES" altLang="es-ES" sz="1800" dirty="0" err="1" smtClean="0">
                <a:solidFill>
                  <a:schemeClr val="tx1"/>
                </a:solidFill>
              </a:rPr>
              <a:t>rowdlending</a:t>
            </a:r>
            <a:r>
              <a:rPr lang="es-ES" altLang="es-ES" sz="1800" dirty="0" smtClean="0">
                <a:solidFill>
                  <a:schemeClr val="tx1"/>
                </a:solidFill>
              </a:rPr>
              <a:t> consumo</a:t>
            </a:r>
          </a:p>
          <a:p>
            <a:pPr marL="285750" lvl="5" indent="-285750" eaLnBrk="1" hangingPunct="1">
              <a:spcBef>
                <a:spcPct val="0"/>
              </a:spcBef>
              <a:spcAft>
                <a:spcPts val="0"/>
              </a:spcAft>
              <a:buClr>
                <a:srgbClr val="AD2144"/>
              </a:buClr>
              <a:buFont typeface="Arial" panose="020B0604020202020204" pitchFamily="34" charset="0"/>
              <a:buChar char="•"/>
              <a:tabLst>
                <a:tab pos="450850" algn="l"/>
              </a:tabLst>
              <a:defRPr/>
            </a:pPr>
            <a:r>
              <a:rPr lang="es-ES" altLang="es-ES" sz="1800" dirty="0"/>
              <a:t>Institucionalización: </a:t>
            </a:r>
            <a:r>
              <a:rPr lang="es-ES" altLang="es-ES" sz="1800" dirty="0" smtClean="0">
                <a:solidFill>
                  <a:schemeClr val="tx1"/>
                </a:solidFill>
              </a:rPr>
              <a:t>	</a:t>
            </a:r>
            <a:r>
              <a:rPr lang="es-ES" altLang="es-ES" sz="1800" dirty="0"/>
              <a:t>24</a:t>
            </a:r>
            <a:r>
              <a:rPr lang="es-ES" altLang="es-ES" sz="1800" dirty="0" smtClean="0"/>
              <a:t>% </a:t>
            </a:r>
            <a:r>
              <a:rPr lang="es-ES" altLang="es-ES" sz="1800" dirty="0" err="1"/>
              <a:t>c</a:t>
            </a:r>
            <a:r>
              <a:rPr lang="es-ES" altLang="es-ES" sz="1800" dirty="0" err="1" smtClean="0"/>
              <a:t>rowdlending</a:t>
            </a:r>
            <a:r>
              <a:rPr lang="es-ES" altLang="es-ES" sz="1800" dirty="0" smtClean="0"/>
              <a:t> empresas</a:t>
            </a:r>
          </a:p>
          <a:p>
            <a:pPr lvl="5" indent="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buNone/>
              <a:tabLst>
                <a:tab pos="450850" algn="l"/>
              </a:tabLst>
              <a:defRPr/>
            </a:pPr>
            <a:r>
              <a:rPr lang="es-ES" altLang="es-ES" sz="1800" dirty="0"/>
              <a:t>	</a:t>
            </a:r>
            <a:r>
              <a:rPr lang="es-ES" altLang="es-ES" sz="1800" dirty="0" smtClean="0"/>
              <a:t>   8% </a:t>
            </a:r>
            <a:r>
              <a:rPr lang="es-ES" altLang="es-ES" sz="1800" dirty="0" err="1" smtClean="0"/>
              <a:t>crowdfunding</a:t>
            </a:r>
            <a:r>
              <a:rPr lang="es-ES" altLang="es-ES" sz="1800" dirty="0" smtClean="0"/>
              <a:t> valores</a:t>
            </a:r>
            <a:endParaRPr lang="es-ES" altLang="es-ES" sz="1800" dirty="0"/>
          </a:p>
          <a:p>
            <a:pPr marL="342900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1"/>
                </a:solidFill>
                <a:latin typeface="+mn-lt"/>
              </a:rPr>
              <a:t>Automatización: 82% </a:t>
            </a:r>
            <a:r>
              <a:rPr lang="es-ES" altLang="es-ES" sz="1800" dirty="0" err="1">
                <a:solidFill>
                  <a:schemeClr val="tx1"/>
                </a:solidFill>
                <a:latin typeface="+mn-lt"/>
              </a:rPr>
              <a:t>c</a:t>
            </a:r>
            <a:r>
              <a:rPr lang="es-ES" altLang="es-ES" sz="1800" dirty="0" err="1" smtClean="0">
                <a:solidFill>
                  <a:schemeClr val="tx1"/>
                </a:solidFill>
                <a:latin typeface="+mn-lt"/>
              </a:rPr>
              <a:t>rowdlending</a:t>
            </a:r>
            <a:r>
              <a:rPr lang="es-ES" altLang="es-ES" sz="1800" dirty="0" smtClean="0">
                <a:solidFill>
                  <a:schemeClr val="tx1"/>
                </a:solidFill>
                <a:latin typeface="+mn-lt"/>
              </a:rPr>
              <a:t> consumo</a:t>
            </a:r>
          </a:p>
          <a:p>
            <a:pPr marL="342900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Crecimiento </a:t>
            </a:r>
            <a:r>
              <a:rPr lang="es-ES" altLang="es-ES" sz="1800" dirty="0" err="1">
                <a:solidFill>
                  <a:schemeClr val="tx2"/>
                </a:solidFill>
                <a:latin typeface="+mn-lt"/>
              </a:rPr>
              <a:t>c</a:t>
            </a:r>
            <a:r>
              <a:rPr lang="es-ES" altLang="es-ES" sz="1800" dirty="0" err="1" smtClean="0">
                <a:solidFill>
                  <a:schemeClr val="tx2"/>
                </a:solidFill>
                <a:latin typeface="+mn-lt"/>
              </a:rPr>
              <a:t>rowdfunding</a:t>
            </a:r>
            <a:r>
              <a:rPr lang="es-ES" altLang="es-ES" sz="1800" dirty="0" smtClean="0">
                <a:solidFill>
                  <a:schemeClr val="tx2"/>
                </a:solidFill>
              </a:rPr>
              <a:t> facturas</a:t>
            </a:r>
            <a:r>
              <a:rPr lang="es-ES" altLang="es-ES" sz="1800" dirty="0">
                <a:solidFill>
                  <a:schemeClr val="tx2"/>
                </a:solidFill>
              </a:rPr>
              <a:t>:</a:t>
            </a: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 hasta 81 millones € </a:t>
            </a:r>
          </a:p>
          <a:p>
            <a:pPr marL="342900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>
                <a:solidFill>
                  <a:schemeClr val="tx2"/>
                </a:solidFill>
              </a:rPr>
              <a:t>Crecimiento mercado secundario</a:t>
            </a:r>
          </a:p>
          <a:p>
            <a:pPr marL="342900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Mayor percepción de riesgos (fraude, crecimiento de quiebras, malas prácticas)</a:t>
            </a:r>
          </a:p>
          <a:p>
            <a:pPr marL="342900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2"/>
                </a:solidFill>
                <a:latin typeface="+mn-lt"/>
              </a:rPr>
              <a:t>Conocimiento de riesgos por inversores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600" dirty="0" smtClean="0">
                <a:solidFill>
                  <a:schemeClr val="tx2"/>
                </a:solidFill>
                <a:latin typeface="+mn-lt"/>
              </a:rPr>
              <a:t>Alemania	21%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600" dirty="0" smtClean="0">
                <a:solidFill>
                  <a:schemeClr val="tx2"/>
                </a:solidFill>
                <a:latin typeface="+mn-lt"/>
              </a:rPr>
              <a:t>España		17%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600" dirty="0" smtClean="0">
                <a:solidFill>
                  <a:schemeClr val="tx2"/>
                </a:solidFill>
                <a:latin typeface="+mn-lt"/>
              </a:rPr>
              <a:t>Polonia		16%</a:t>
            </a:r>
            <a:endParaRPr lang="es-ES" altLang="es-ES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606" name="AutoShape 9" descr="data:image/jpeg;base64,/9j/4AAQSkZJRgABAQAAAQABAAD/2wCEAAkGBxMTEhQUExQWFhQXGBwZGRgXGBwcHRodGB0XHBgbHhcaHCggGBolHBcdITEhJiosLi4uHB8zODMsNygtLisBCgoKDg0OGxAQGzQkICYsLywsLC8sLCwsLC8sLCwsLCw0LCwsLCwsLCwsLCwsLCwsLCwsLCwsLCwsLCwsLCwsLP/AABEIAN4A4wMBIgACEQEDEQH/xAAcAAABBAMBAAAAAAAAAAAAAAAGAAQFBwECAwj/xABBEAABAgQDBQUGBQIEBgMAAAABAhEAAwQhBTFBBhJRYXETIoGRoQcyscHR8BRCUmLxI+EzcoKiFTRDkrLCJFNj/8QAGgEAAgMBAQAAAAAAAAAAAAAAAwQAAgUBBv/EACwRAAICAQQCAgEDBAMBAAAAAAECAAMRBBIhMRNBIlFhIzKBBRSRwXGhsUL/2gAMAwEAAhEDEQA/ALxhQoUSSKFChRJIoUKMRJJmMRgqgTxnbeUhRlUyTUz8t1BZCT++azBuAc8o6qljgSZxCwmI6oxuQgtvgqy3U94+mXjAFi1XUTP+anHvXFPI7qRce+r3la5sOUdBRTU7jFMpClBJShL2Ykly5fuxdVTnc3U4wfAIEJ67aMpCimUqyVHvftyDDU9YF6/EcTWDuTkyXsAJQccXUSWvbKH/AOGqAogTCU5utKXJLgsAcmjWmo5xAdaSb/kzbxsXvzflCdtu1v0z/wBRyisYy4gtOwnFVk9pWrIdiyyP9oCRHMbJVijeqXbUzl35gaHhB2jDVht5bnkkAcPu8dF4OgjvFZD3uRlyGkXGpuPvH8Qp2epXx2QqQlxUqChxUvwuDHKZguJyvcnTDraaq3O5ixZWBSXfdezd43DcHyjf/g8oBgOYvcdMnEXXVXKOeZ0umMESs5W0uLyDeZNVb8yQsDqWN/GJLD/avUptOky5g/a6T5XEG4wiW2TWZnN/CIzE9kZE73khxqLHLiCDF11gY4dBj8TmyoxxhHtPopvdmFUhX/6Du/8Acl/VoMaOslzU70taVpOqSCPSKTxnYGbLcyTvftJuPHIwOSZtTRr3kmbIUOoHiPdVDfhpsH6bY/Bgm04/+Z6XhRUOzvtXWkhNWjfT/wDbLz1uZeRHMGLPwnF5NSgTJMxK0nhmORGYPWF3qZOxF2rZe5IQoxCgcpMwoUKJJFChQokkUKFCiSRQoUKJJFGIRjBMSSZJiK2gx+RRyu0nr3RoM1KPBKcyYidttspdEgJA7SoX7koZ9VNdKfjAdgGFTamaautVvTDdIPuyxcgAZBufCD1U7vkepV2CjmPJ9TWYke+VU1KTaWgtMWP3q0HIRKUlNKkDsaVCd4O9u6ni7e8q+XnG8ycZhKJbpRlvanTu/pHPMw5lUglyyAGUMiMhz6abpg1jrWhIiqlrbAJHycM3ZpUole975Or3T/2lx5RKzQkd9bBQ7rOcy+Q1LZRpNxFCUi12AA+PQHhDSVhq5qkrnO4slsknTqNIwVBdzt5zz+JtthVBbjE7T500sQyXIYe8o314EC+sbBM8KZLFIADlLOS8TuHAAbu6AUn+CCdI7TbEPpl1y+EMjTtnmLjVL6Eh1SaqxPZ+RPjnGokzmuQM2ZLD0MTMytSLOD4/SM/i0EG4bN4u1DAZE4NTzjEhvwq/1ueQjEzDZtmWxfUA87BtXaJdFQlgXF8v5hwskizZQJUbbkiXNxzB9PbIzAVo+R8siH1jqa4J94EHUN5XeJCbJN+PEQ27PxI4xzeOsS4O6JgryzHPmIbVdAhYZW71N+uesOFU6SkHVn++McJ0pdrAjnY/SCAHudBweDBzENjKZZO9LSl7uixHiLRATNk51Irt6OoUCnPnxBA94aMYNzVgFlDd6hvXKMTJ6Xfi7sR5gZZHODC1wvB/3Dd9jMZ7L7fCYsSKxIk1GQP5FnkfynkYPEqirdpMBROSWAc3Ggy8fCGGx+3K6OYKasJVKPuTDmgWsT+ZHPMRRLNxwRgwNum43J/iXFGY5SZyVgKSQUkOCLgg5EGOkEiUzChQokkUKFCiSRRiMxiJJFAvtvtUmjQEoG/UTLS5f/srggesEsxTRWEukQvEayfMJaWtt5anZKUJNrWS5NoJSoZsGVdtozIvCsBmGYqpqllS1MozFeoGYZrAQUypapx7oKUDJPH9x49IbSZqqtTtuSUkhCdTn3jz15RNKr5UmUDyADw69mBFMbuY6RJEtN7AffxMR9RVrmHs5aXJsT4+kMkVE2cogOBx0BPDygjw6lTLDJAJe5483hG1hYMZjdKiv5YjSgwdKO8e8o2L6dBpD8TAk2txHHn1jpOnBngYxPFt1gn3lEJA65QSqoAcQdlrOeYSKq3O6gby+HAc+AjCcHKrzZij+1JZI8rmFQFMlABLq/MTmT9I6LrzpEKsepAVWYOASGbdI57yn+MD+N7Pz0d+QrfA/Ic+NtD8YKqepChzjmqbuG+R9IqC6nE7lTzK5w3HZiHCzqX3tPA5RN4ftDmHcjiW9coldodn5NUDfcm6LGfLe/UIrCcidST1Sp4YgndVoofqSdXBhpNrjaBiUsz+/wCpa0nF5a2+vwOsOCAbA+Ob+t4rSlxK4zHBj9sIJMOxcOL5uLjPXOAvoXHYlk1qQmDAM6R9cuMbdmdW/tw5wy/HIItnnwDPnnDszklObN4RnnKttMeBJAInKbThr3HT0t84h6vBPzIKkkZMXHlrE8FOzG5H8esazVKzIB8vGLEDEursDxAPFqafKKlMVIId0Pbj3GuNbZQJ7QU3bS+0SAQBYp13GGViNdIs3F0qUjdBDg2Ad/5Z/OK8xorlr7hBlEkk2uDnvc4C6MTlY8mGIckDE6ezjbRVItMieSadfuk/9MnUfsJzGmcXfKmAgEXBuCMr84861NGFJNiE38M/TWDL2X7WmWsUVQpx/wBFf/o/A6eUNVWeZORhh2P9xTU0j96dS24zGojMdiMzChQokkxGDGYicZxVEohBUyl5BnsM+kdAycCcY7Rkx1MXvFtBnz5dIrXF0qM2clBP9eaVn/Ilkgf6inyEGFXjMqXKJKwA3j6RA4SEkmYfzZPpw6Q1Sm05irvum9OsSkd4ZDIEXb7aImUlc9QDKCPyu7sW1/TEjiSAs9nxIJ0zyD6WLnwicTKSkJR+13txt4OIpqGAGcy+nXnE70EppaWBDacQNI6InsbaFvvkzRH1FQyCEkhsj+kwKK2nKd4LsriTb74RlrqK/KFmmdO5rJhNjeKpQhXqOrcIrrEcf3JyJqvyTAdcn4GI7aTaOWxG8SSPy3y5aQG1yqmoPclLbPI8M42/LWowTM0VWnkiXtJxkKLvaHv/ABKKk2WxhaU9lPdMxPukjMHKC6mxMWZyeD5/WCNfSq7mOJTwWk4AhjJxNi4h/iFdvyd8ZpIPkYFKCpQoFRNg9uPTnGcQxfdCQgHcJ7znQZDmTw4QJ7qmwyyLU4JDcSUk16t7XOFtHSIrJRlLICgN5ChmhWhPAHIiIiir98kizEi3Gx+cPhVMSVNz9G6wVgbMFZxHCsQwlf0UxUqYqTO7sxCmIPxB1GsTM3EkoZrnRrvb6mNtuMI/EyhUSU/1ZaS6W99AuRzUGceWsQGC1CVS7l1tn5sOQgrNZ4z9wW2s2An7hhhtad3eUTvG404CwPCJumxB1hnAGd/R+JzgNpK8bm6SbWvpbTyiSp1BNmBL2L/E+MedFe9zhuZu+UJ8dvEOBVg8f5OvpDSfiBBJJtzSSLcGMQNPixBYseOmV+ojeqxIFim7XYXZ2BL+PjHGs2ttPcsqgjdJGorEkEpYKzsczkXHQQG47JI3inIk2IyId79Lw9mVRULp7qcyWzIL5aXziAmTj3khRzYOf1AgZtbO7QO0WcFe43XWpUk9SOoqxW8UqyVd3uALtb4RmuozZQYKGRGjHPLkIY19IZawQpy6g+gKRl45eUPaCqUqWMwSLux+POB3G6p1cnmDW+kZVepcns92kNZT98/1pfdmDjwUORHq8Fgig9kcRVSVUuaD3FdyYnTdJDnw97zi+ZKwQCLg3HjGglq2crEL6ijZ9GdIUKFF8wE0Uq0VtthhRrlhUpZRNQSEKuUlIzSQOd3GUG20dYJUhanYkbo8YGMPqQhOhOt/TlzglSMXyPU47KEORyZAV2BFIlU/aFanC58w6t7qE8E7w3ugETlCkKWmVLuRmrgOPLOIDHMZZRa6nu2pNhBRgUgU8glV5i7qPB9PCG3yBE44lUKE78w2BNuQGXwERdbjAK1EZMAkHIM/PL+8R+0WPFXdSe7byz0gXrsQ7pVdyzefDxjB12qyRWv8zb0GjK/NpNYjj273lW1Zshp1z9IAaaVVV85QQpkgkBQGY+eUMcbxdUxXZpfeVY8n5eMWnsHh6ZMpCQG49epzgHKJuI5jxIyVE4YB7NJaN1Ux1qF+8X5GD2Vs9KCe6kAtw8urRIUSQQD5w8KYPSWbLHnMzbLWziVBtpsqpJ7VEveIBdIGYPvAcwziAwTVoDp70tNiPzC+QfOPSC5CVZiAjbD2cIqApdMoSZxZ3B3FszOBcG2Y9YOtYtPz6ll1OxSB3Kspto3JNxLa0v8AMeDkWF4fScTmTEpJUA+YSCzEljZvWBzHcLXSzRLnpKF3cKNiP2qIAUnVxEphdeFSwxUN0McgnqAC6j/EH2YOIubCRkwgwmq7M7jEpB7xIuQ5bJykA+HznZy+5vqIDvct68MoryqxYIbdKlJc8Gf/ACgnTQ5MIkMLr1T0f1FASk3IAvMbJIUWcWubgZQ3prD1FtRWp+Qh1hNRbfJscnGYyduBz6AQA7X4b+En9vK/wFqLt+Reo6F7eMEVHiKWUp3BGoAZrWLNwyyjav3J0hMpQff3gR1XxBzyvyh7mIZXPMGqfEAsJWksrJre79mCvDsQlJSCWbhmUm+ZcOPqIqHEpU2nmqlhROYSRqD87Q+o6OYtI31lGjat84xtbSEcOnH3NzRKLkKHsdfmWpS1CagKWhJCAWTo4ALE3dunCIyZWLStjbRriwHd8s8uEM6atVLQEAghO66t5zdmDNYfbxmsJWsFu6lPeu3FgWOdm01gQHlUg8Hid3+MkEZ9f8RxiNcncIBZk7pYvcgNzIa7xEpTvLc2NyAPAtyHxvHKaq5GYFn1JYZtZzfyh9NILkcMybixyzYs5aF7LWpcDsR/T2K+nIU4JjPEKZRUkHLvaNxD8/7xwkpO4oN7u8Q3V7eDxJFQUU3yN8+Z3g4cC/8AEbIpipKruH3iLuCwYhtSTlDOoX+4GRM3TFam2tG8gOLGLe9neLdtTBCi65bJPT8p+XhFOSgpIUj5a3vBb7OMSMurCDYTAUnrcpPmCPGEKWNT7TNPUViyvKy4nhRpCjSwZi5ld+1nEFBCZSPfCSsdcgPQxVkrbRYTuqDEZi/rBV7RMT3q+ckZI3U+SQT6n0gZTKQoutIPMiHtMTjEFqcLgyJpdp1fiErIcJL/ABAPg8WFM2pCpd1XZ+D5gxXuNS0gMhIERppFJlb61G7sHtbpHdQSo5g9OouYH1CrGMfQDe738NB8vCBquxlUwkJ/nhDaTQKmKDOX10g72W2QDgrt1zuHFuUefIrrOTyZ6gb9vHAgxs/QpKiVKZZyJ0MWRhOL7qE7xDtprzbWGu0mx5ZKpQUSkZpvbhzLwIy6wylbsxw3ukhvA3tFHc2df4nAqnqXBheMv7qs+NvSCylqnzinNnMVSVIAL3YvkCeB4xZ2FzASA58MifHlAqVtDdYHqKXhMQhQXDjWN0mOAmJAzytHNFT3tGh/eK2AEzwuRGm0uzlPWyuyqJYUM0nJSDxSrNJiidpNkJuHTT2u9NkK/wAOYNToggGy+HFn5R6ImzgEk8ojsQppdRKVKmpBSsMpOoBy6HLpDZlQe55pxSpSpQ7UKGiU23yRkSWYC+UZkzjYr3UkpZIAYMH52zMLbzZ6ZR1Zlr3jKv2S1N3kg5Ei28Mj5xFKnnS7/flDGnXPMDc/G2FGHVu+yBZPPTK3IO3S8E0qrQkJbMNrqANdLqfziuKKsVLysdCMx9flEnS4gbXv/HyhigW7yW69RfUioIAvfuTO0GFdsAUB17xAL8A/j1gWoMWKFdnNGRu4y+ggwwys3myfjyyLA9TDDaDZ9M51Sx/UTwyNnI53PrFNXdsIUjv3C6BCwJU8icETEKIUlScuAy9Mx/GkSayAkC1wQHZznr4ekCWGqSFGXMSUnUuzc7RLS1p3Akb7ZvY8+Fv7xkavLEFTN3TIMEP3HInd3oXz0DjutlG43t1jkAwHxsC2Z1hvSgKdKSeL3v5CwziXkSUgcWLgly7H70hdSP2sYXYKjuT6nOjnjcZQ3gdeBTnfj4iJuSoAMLFnfg5fI6ZQzYOSpiLPnnmDz8W8YzMmsGADk3vq2bMHFuV41KR403E8TI1NqvZsHcbLlneKhxLFs+RGmkbUVQUKSse8hQNszum0YlVAAKSC5fn5NbOOVOnN+OfIkQrrG3IGX7jWiXa21pf1PUBaEqGSgFDxDxiIDZHFh+DkBRG8E7p6pJHyjEGFnECaTnqUjtpWf/Mnq4zV/wDk0caeY4HIQy2qP/yF85ij5kxmmV3eca2mXCZMytc+WwIlKC5n7Rn9OrQ/q6QLSlKRaz87W+Pxjj+F3JYcd5Rc8biJzCaZy9vLS7eEee12oZrSc9T0Gh0ypSBjkzlgUjcZIGltfswZ4fJWpThNxYtnne7MzxH0VAPzZjQc9AM2gsw191v569YyWdt+71Ne3atY2zs81KXQwAbe3racf7QMbU0aJ6FdpLTvN71h6gwXzJailYueJdj4HxgG2joqhJUZZ3kjMKIuf2nLTWDMCdpU+4lVhiZV+ISDTTkrlKUN0uxLgtmH1BvF0bL49vS0GxBSFdHDi3zikseqpgLLQpN7PwPOCbYnF9+UmWSCqW45t+U9NI2L7MUbhycTLWo+fa0uj/jKSAPV+eTx3kVKlLYWD5q5ZMLb0V0nEVAHOx4/CJehxVVt5RPx04cjGZo7fIc2nnOI7qKdgOweofipZhvbxOv3kI5yavdKk2OvJI5nlEDSzFLe7J18eWsSiVhmsAPP4ZxvNXxxMRH5wZA7fbMmuo5iUh5yVb0s2HeAy6HLyjzokqQopUCFBwQcwRmDHqVGLykOkEqAN2dTPxIHzisfbHsgljX04Nz/AFgOeUy3kfAxag7eDLPgyru1eOkupb6xHCbHRK40wwgDV6hBRYg1geH1ggwXFyFgPbK/Mptx4F+QgClzWh7T1bEXNi+v1hXU0+UYhtNZ4GJxDjFcClVAJCilSQwIFyHU5I6B4Dq7DKmSe8CRxF8umUS9JjBsTkNMzk2uX3lEr/xpCtG1vZ7AN0+kZVunerrkTR0+rWw88GCFBWsc25Dg99LQQ01ekjS2VgNSc9MhpEViFPImlwNwuSWzbg3ERHCXMQRukHgR8SNLF4tQqld/U5qrTv2QzTVEqfXQ2ds8syWtG34mzOokZDhx1u/nAgjEFILEZjNgWfq7ZZRJU1ZlvXyu1+v3xjt1irVsHOYDT6Qvd5CcYhFVTd5KTYcufle2kN0zBuga8eN4iJtewvmDfi7cdY2p6wnMxksGXrqbKqoPPZhPTY2uWkJSoAB9OJJPqYzEMCTwjMc8kZ8X4kRtMT2630mLT5KV8hHbAqYzFAH3RcnkLw426ptyqqU8JyvUk/AxIbKU3c32z+GsexOAvHsTx+trAsGOjOc5PaTmYG+R14HpBlh1GEgBg/ABuLdQxgVwlJNQTbPUeBgyprEHMZMTfg8eL1JO8oZ6rS4NQYfUfSqMBiRd8x6emkP5bpDkKPhbo2uvlHMA5a/fLMRul7ZBuD2GjQJUByDO2EkTFXXTwAEoAB4nTwyPKB/EqCum+6qSgF2BKiRy925fWCyXLBJJdtC9z04CNKmancISbuwD3sWfnHQjoC3YghZg4AlIba4PUS070zdUkZlL663A4wJYNXmRNSsZZHmDF/4rgi56FOQAdCNM9DeKw2i9nsxDqlkM2RBHq8O6TUqa9r8QWpqLNvU8/UmqWo3glQLux+xEtTzLuAQx/kZ8Hit8ErVSVdlNyNgXyiwcJnpUQ4BcaW+3hTUUBGyP+RD12My/+iElLXJSm9iBYk+nKJHAJC6tTuUyAXJfvKOoHBPOBjGKU7rgWsS2oB15ZwfbOViESwANMm+7RtaS9ra+Zh62la3yOoRyaZKU7qUgJyYRB4hRCXvAgGRMspJySTn/AKT6ROSpzwpyAoEEODnBxwYuxBE8mbd7OGhq1yr9me9LJ1QcvEZRBylRfntm2fEygMzNdOreB4yzZQPP6R5+lmG6rOcSwORHiExsZREZkiCHZnBJ1asSpMsqb3lXCU81K06ZwyzALmBJOZAypihzuwbU8OcHmzPs7q6plznkSz+pJKy+oR+V7XUR0i0djPZ9TUIC1NNqNVkWTmWQkvujnnBdUEJSS2j3jMvcsOIxThDmAeDey+gl/wCJLVPVl/VVY8O4lhE9WYHh8pG7+HkJAGQloHXSGuIbQol3UW1YeAA9YEJuNGYormWv7unjGTfay1gD7mnTp2sO89Rlt7sfRqkKqKUBC5YcpHuLD3sclC5DRVyV7ts4PdrtrFhJkyXKlhiEgkJTwbUxXKnFiCOogiAlRmM14UxzPmlo701QLQ0J0jlLW1uEWKAiVvGLAywlTVEBrQokMH2amz5KZqSGU/8AtUU/KFCvg/EY88lva/R7ldOIH+IlMwcywB/8Yb4DOamSH0eDP214d/y9Q2qpSvEFSfgRFW0NSUJKf0l/DMGPVqd1IP8AE83rR8Vf+JPYdPKVK/U5tx+3ggpakjvHQOznKBHDF7yyrMbzeYfxgqkzEpHhc6tb5gR5T+o1YsyO5u/023bVzJ2kqGGhdz98+UOpKyb2S7Ne5y+sDC6vdZsh4Pl4PElJxLf91VizglrjMOLA5ekKVj7jzHIyJJKqjvM5D2z1vnwhwirBmJDhnsRclhz5vEcqoSTqbu/RntreNPxA3t6zi2fq2kXZyvA5EoEQ8/iFKWHA8IbYzTImoaxtEbJqSrJQByu12+eYiTpZwuGdgx0ueEcWvcMZixXZ8pXGN7JjdyDF7t5ktmHiCw+YummdnMJ3dCWI6GLwm4emY7XLZXb7tA7jGxiZu8lmIyfwOd39IfqqdGx2Iu+qVx8uDI+imCYhiD3g1iMi79Yf4FPWAUL96XYi9+HUNAVu1NCrcmJWuUMlAZdW+7wYU+Jyp6UTETEJmJFwWuNASz70OU6c1ndmJai5XG3ENaOpPhEiFuIBRtDIlpdayTwSw/3E5RGztr59QTLpUE6MnLxWYcI3dTNAIPMm/aBM7anmUksjtJw3L5AFnPhAjgXsSkAA1M6ZMOoQyE+bFXwgy2c2cVLPbVCt+dwHup6QTfiAnMxOfUi2YOAYHn2UYXu7okqH7hMXvDxJgkwbDJFHJEqSlKEDhqeJOp5xpVYsA/jEJiWMkvdo5gnuEVoQVmKJSLaawNYttQwKQ18+msD2IYuS7n1gXxXESQbuIuiiCtc4zN8TxYzVO4ZN+p08rxF0U6bUL3Jb8CrTwiGXNVPm7iH5tFq7G4EmQgFiSc7Zfbxh60gP1kz1OjbbpgTJXZLZeVToClAb2p563zjfaKho6hJTMlpUwZ7bw4EHMG8NMXxFSliVLLak/p4+Mdp89MmXY9fiXiipaeehACysN9kyk9ocKNLPmSyXAYpP6knI/KImXcPBR7RMRROnI3W3kpIU3W1tDERgmHKnTZUkBzMWlPmQ/o8ODgQ2dxP0AZ6N9nmEhGG0gUO8ZQUf9ZKv/aFBRIpwlKUpHdSAkdAGHwhQyJlFyZC7eYT+Jop0tIde7vo/zIuPPLxjzmtYSpyLK7p9W+kerSI86e0vADTVU1ADIX/Vl+JuPBVvKH9E/aGV2iysp/iDdBWdmopJs7h+I/tE8jFQ3Mkv4cIDZit5IOREdqOpKhnpf4Qhr6flulv6fbhCh7hdNrnTfoRcw0NeqXdJ+zy8hHGjVupDl3Afn4cI0qE7xfeZ9dcrNCP9mQMx2vWKDtJj+VtAreuXADBizOXfL48IdSMccBTqJToMueTQO1tLZhnx4/QxpTLUl7ZcbN9iBNp/qPrqqsfiHuH4rvrS5AJOQJ5PnBbS1SAq5DufEfWwvziqMImhB3gctPX6RNDF1DNRPW/rDmn0oHJExtbrV3YQ8S1E4skBxbleOyMWScwP79Yq2Xjha5+MdUY8NT4xprVxMZ7hnMtNapMwd5IIaIKp2boVKdSB1FvhAadqOen8RxXtKVE38eJgwpEXbVY6hfMwDD0X7NzzJPzh7T4nJlBpaUpHK0AZxsHNR5RGz8SL2Nr2+EFFIxAtqS0spe0mYe0Np20Dghx4RWczElcflYxk4sfvnpFWrAl67MwyrMZD5xA1+Lqux9YhqirJIL9XiLqq5IzMB2cxsPxxJSqxHh1PTrENUzlTViVLuTroAYi5tcuYoJR0tB9sfs/2QClNvk5qgbnA4hUXkbpI7JbPpk2IvqojWDWoIloscvKI+VlcXzMRG0eMd3dSWP3ePPWnLlh6nqSB4lX8TnTYogKmqJuSR5aQNbTbRECx4sHz5xF4ljG6ndS5U59ecaUeCduN6YS7WYt0z0htbMqM+4tXWQ5I6EF+0KlKJuTrFoexDB+1re2UO7ITvf6lgpT5Bz4QA4pgK6dY3jvJNwRy0Ij0Z7LNn/wlCjeDTJv9RfEbw7qT0T8YYKcgxbznYce4ZCFC3YUXikzAb7S9nfxVMVIDzZLqTxI/OnxA8xBlGqxFkcoQRLK205nkarlhK+SrjrqIaTpLXGubRZ3tX2TNPN7WWP6UxRUG/KvNSehzHjAQKZxlD9qC5cxPUWeG3cPcZ000qAHDT4Q8lkvy8/pHFVKUuQ7hrR0IJY5E8DChfxnaZZafMN4m/aADM9OusbmsQndUVM9r6eXWOVRRE2Gets+sRFVTG7j6GFrVG8GN0j9MpmTgrkKymJMd0KcX8D92gJXLI0jtT1kxGRLcIZSwCIPps9GFy5pjSZMPGIGXjavzJfpDuViss6t1huu1PuKNprB6kkZvOMpntDBVdL/UIXbp0UD4wbyLB+E+xHkytjdM4nKI78SkcI5KxZrJuY7vE7/bk/tElJk1s8obT8QQjMjpDMUVROORAMSVBscpXvPFNzE8CXFdSD5nn8SJnYotbhCfGO+HYBNnF1lhBrhey6EMSm4gkpKNA0EVKwouA/YJB4Js2iXkkcyzn1yguopSUAKPrpDabOSBEJXYw1gWgLLnidBOcx9jGJBBZLM1oAtosTJyzOkdMZxclzwtw/mICmBmLdQzMYr6VhaWxxN7TapXUK5nfC6RSlOb63yH2YL8MkFJBUu2lh5twiNppYSASwAjYVK5i0okpK1qLJAGukN6bSM532cD6iut/qIH6enhls/s2ayql77KkylCYojUggpS3M+gMXOgWiC2NwH8JTplkhUw96YoaqPyGQ6RPQRsZ4gkztGZmFChRWWijEZhRJJH41hcupkrlTUulQY8RwI4EGPOmP4PNoahVPNdheWrRaTkrroRoY9NEQP7YbLSq+T2cyyheWsZoV8xxEGpt2HHqBvq8i4nncOX+/GNDLOadNGh7i2GTqOaqTUJKSMlAd1Y0UlWo+Ec94G45QbUUrYuR/EW0uos0789TCElQtb4RqqnBDqDnj93johfTPP5GOu7r0hWpWK7X7jd7ILPJVI9WH7wLgNxhucFGjdIKKZAIYtf+8dvwSdPKK7GSXN62jDcQQXs6s5iOCtl1nIRYEiUzCza+MOZckAddYLvHsRbY46aVorZaaNDG6Nll6uIsxkhtfs3eOqaVwPv7MFXZBu1g4zK7kbHl7kwRYbsxKSLpciClNInMkOPGNitKBeDblHUC+9+zGNNh6Q9maHG6A0a1VUgCxfyiIqK4ZuG+3iwYtAFAvcmV1IGUNKjEWgfXWk/zDWfPJzMGCwRs9CSddiZILG0D9VWG7njaNauuSkXPlnESQqYXNhwjhxniGqViMt1N94zSBoIkSNxlDMRinlhIaEUbymFxr/MQVid3GxwFnWWhUwFajuJ0A+nCLf9lWxZkI/Ezh/UWSZaSPdScixyUfQQx9nexJXuVNSnupYypag3RRB04Ra6RCeotH7FmjRSa+TEBGYzChSMRQoUKJJFChQokkUYjMKJJIXaXZ2TWStyYLj3VjNJ4g8OI1iiNqtlJ9HMZQsT3VB91fQ/lPIx6QMNcQoJc6WqXNSlaDmFC39oPTeazg8iRgrDDTy72hT7w++sdU1KSXBY84sfav2cTJW9MpnmS8+zPvJ6fqHrFcVWH3LDdIzBt5jMGGrKksUuklelZTmtsj6jmVUhrK8jlHdFeQ5PheBuYhizEGNJU9b52jz5FgJ55/M2m0lZUYWFwxNy/wDa/GHUjExlbgPtoDxiKwLhxyjsnGJdt50mLiyz2MxB9OqtCk4lu89T0EbJxseejm8D8jEJam74fK5yhHdsxB4lJH3pDVVynhuIpqdFaeUGZPqxk5OBxvdzeGhxJRcHPR3y0iOG6zM2o+9f7xolSQbEjXh8YeRlPRmbYliHBEfTK4+X2YbTlkvwHzDwxVXp3iQ6ukc502YsNkOAt/MFDAQJU+46qJyUXUoA/WIudiClWR5mOiKAnS335w5l0TXi4OZwbE59xjSUZJdVzziR7K9ocJQBlnEzgGzNRWKAly+691GyB1OvQQVMKMmWRLbzwOJBS6YrISgHNsn8ANTFt7CezsS92dVAb1imUdDxXxPKCPZPYuRRgK/xJv6yMv8AKNOucFO7Cd+qJ+KdTTpqWofHv7iSmNoUKEoSKFChRJIoUKFEkihQoUSSKFChRJIoxGYUSSatEBtDsnTVYeYhl6LTZQ8dehggjDR1WKnInQSOpS2PezOpluZbT5fksf6cj4QB1uFLllikhQzSsbpHnnHqVoaV+FyZw3ZstKx+4A/xBGdLB+oufzG69a6jBnkubSkKL93kfoYx+F5Xb70j0Livsyopr7u/L5AuPI5QI4p7I5iXMqoQRwWkg+YeBGpc/EwDfI8GVGKbUFmjmaaYYL8VwGZIIEwoJP6SfmkRGqlgaX+3vAirL3LqXHxBkKiimPmcns8PkYcoh/etmSfifGHRmEOMn5/d47SpZKjfPn/aILCOhKNQzHkxSaMJyA5fMdYciW+TD0P8wVYTsLU1CQ0yUkG994n/AMYKcP8AZPLDdtPUriEJCR5l4KrOTzAmhfcq+WXbLyziWwvZWrqT/SlEJe6ld1Pmfk8XThex9HIbckpJH5l94/7svCJxKQMoYFwUfGUOnrPYzK+2f9mEqWyqhXaqH5RZHjqr4QfU9OlCQlCQlIyADDyEdBGYEzs3ZhPWIozChRSSKFChRJIoUKFEkihQoUSSf//Z"/>
          <p:cNvSpPr>
            <a:spLocks noChangeAspect="1" noChangeArrowheads="1"/>
          </p:cNvSpPr>
          <p:nvPr/>
        </p:nvSpPr>
        <p:spPr bwMode="auto">
          <a:xfrm>
            <a:off x="141288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 altLang="es-ES"/>
          </a:p>
        </p:txBody>
      </p:sp>
      <p:sp>
        <p:nvSpPr>
          <p:cNvPr id="2" name="1 CuadroTexto"/>
          <p:cNvSpPr txBox="1"/>
          <p:nvPr/>
        </p:nvSpPr>
        <p:spPr>
          <a:xfrm>
            <a:off x="755576" y="1743199"/>
            <a:ext cx="14510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chemeClr val="tx1"/>
                </a:solidFill>
              </a:rPr>
              <a:t>Tendencias: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9" name="2 CuadroTexto"/>
          <p:cNvSpPr txBox="1">
            <a:spLocks noChangeArrowheads="1"/>
          </p:cNvSpPr>
          <p:nvPr/>
        </p:nvSpPr>
        <p:spPr bwMode="auto">
          <a:xfrm>
            <a:off x="403920" y="1124744"/>
            <a:ext cx="82005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Myriad Pro" pitchFamily="34" charset="0"/>
              </a:defRPr>
            </a:lvl9pPr>
          </a:lstStyle>
          <a:p>
            <a:pPr marL="0" lvl="1" indent="0" eaLnBrk="1" hangingPunct="1">
              <a:defRPr/>
            </a:pPr>
            <a:r>
              <a:rPr lang="es-ES" altLang="es-ES" sz="2400" dirty="0" smtClean="0">
                <a:solidFill>
                  <a:schemeClr val="accent2"/>
                </a:solidFill>
              </a:rPr>
              <a:t>Situación de la Industria europea*</a:t>
            </a:r>
          </a:p>
        </p:txBody>
      </p:sp>
      <p:sp>
        <p:nvSpPr>
          <p:cNvPr id="10" name="9 Abrir llave"/>
          <p:cNvSpPr/>
          <p:nvPr/>
        </p:nvSpPr>
        <p:spPr bwMode="auto">
          <a:xfrm>
            <a:off x="3271467" y="2096936"/>
            <a:ext cx="220413" cy="756000"/>
          </a:xfrm>
          <a:prstGeom prst="leftBrace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3" name="2 Cerrar llave"/>
          <p:cNvSpPr/>
          <p:nvPr/>
        </p:nvSpPr>
        <p:spPr bwMode="auto">
          <a:xfrm>
            <a:off x="4319972" y="5229200"/>
            <a:ext cx="108012" cy="720080"/>
          </a:xfrm>
          <a:prstGeom prst="rightBrace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Myriad Pro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792702" y="5435932"/>
            <a:ext cx="3882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Conocimiento 18 – 34 años &gt;+ 45 años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8</a:t>
            </a:fld>
            <a:endParaRPr lang="es-ES" alt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539552" y="6237312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85725" indent="-85725">
              <a:defRPr sz="1200"/>
            </a:lvl1pPr>
          </a:lstStyle>
          <a:p>
            <a:r>
              <a:rPr lang="es-ES" dirty="0"/>
              <a:t>* Note to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expert</a:t>
            </a:r>
            <a:r>
              <a:rPr lang="es-ES" dirty="0"/>
              <a:t> </a:t>
            </a:r>
            <a:r>
              <a:rPr lang="es-ES" dirty="0" err="1"/>
              <a:t>group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Securities</a:t>
            </a:r>
            <a:r>
              <a:rPr lang="es-ES" dirty="0"/>
              <a:t> </a:t>
            </a:r>
            <a:r>
              <a:rPr lang="es-ES" dirty="0" err="1" smtClean="0"/>
              <a:t>Committee</a:t>
            </a:r>
            <a:r>
              <a:rPr lang="es-ES" dirty="0" smtClean="0"/>
              <a:t>. </a:t>
            </a:r>
            <a:r>
              <a:rPr lang="es-ES" dirty="0" err="1" smtClean="0"/>
              <a:t>Update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crowdfunding</a:t>
            </a:r>
            <a:r>
              <a:rPr lang="es-ES" dirty="0" smtClean="0"/>
              <a:t> 2017 </a:t>
            </a:r>
            <a:r>
              <a:rPr lang="es-ES" dirty="0"/>
              <a:t>(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Commission</a:t>
            </a:r>
            <a:r>
              <a:rPr lang="es-E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4880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430213" y="1268413"/>
            <a:ext cx="8245475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 altLang="es-ES" sz="2100" b="1" i="1" u="sng">
              <a:solidFill>
                <a:schemeClr val="tx1"/>
              </a:solidFill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84213" y="293688"/>
            <a:ext cx="6835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s-ES" altLang="es-ES" dirty="0"/>
          </a:p>
        </p:txBody>
      </p:sp>
      <p:sp>
        <p:nvSpPr>
          <p:cNvPr id="21509" name="2 CuadroTexto"/>
          <p:cNvSpPr txBox="1">
            <a:spLocks noChangeArrowheads="1"/>
          </p:cNvSpPr>
          <p:nvPr/>
        </p:nvSpPr>
        <p:spPr bwMode="auto">
          <a:xfrm>
            <a:off x="687659" y="1772816"/>
            <a:ext cx="7844781" cy="432426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accent2"/>
                </a:solidFill>
                <a:latin typeface="Myriad Pro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Myriad Pro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Myriad Pro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Myriad Pro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Myriad Pro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2000" dirty="0" smtClean="0">
                <a:solidFill>
                  <a:schemeClr val="tx1"/>
                </a:solidFill>
              </a:rPr>
              <a:t>10 países UE</a:t>
            </a:r>
          </a:p>
          <a:p>
            <a:pPr marL="342900" indent="-342900" eaLnBrk="1" hangingPunct="1">
              <a:spcBef>
                <a:spcPct val="0"/>
              </a:spcBef>
              <a:spcAft>
                <a:spcPts val="12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2000" dirty="0" smtClean="0">
                <a:solidFill>
                  <a:schemeClr val="tx1"/>
                </a:solidFill>
                <a:latin typeface="+mn-lt"/>
              </a:rPr>
              <a:t>Marco regulatorio: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latin typeface="+mn-lt"/>
              </a:rPr>
              <a:t>Regulación propia</a:t>
            </a:r>
            <a:endParaRPr lang="es-ES" altLang="es-ES" sz="1800" dirty="0" smtClean="0">
              <a:solidFill>
                <a:schemeClr val="tx1"/>
              </a:solidFill>
              <a:latin typeface="+mn-lt"/>
            </a:endParaRP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latin typeface="+mn-lt"/>
              </a:rPr>
              <a:t>Todas </a:t>
            </a:r>
            <a:r>
              <a:rPr lang="es-ES" altLang="es-ES" sz="1800" dirty="0" err="1" smtClean="0">
                <a:latin typeface="+mn-lt"/>
              </a:rPr>
              <a:t>MiFID</a:t>
            </a:r>
            <a:r>
              <a:rPr lang="es-ES" altLang="es-ES" sz="1800" dirty="0" smtClean="0">
                <a:latin typeface="+mn-lt"/>
              </a:rPr>
              <a:t>, excepto Bélgica y España (prohibición expresa)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/>
              <a:t>Servicios a prestar: recepción y transmisión ordenes, asesoramiento (MIFID). España:  servicios principales y </a:t>
            </a:r>
            <a:r>
              <a:rPr lang="es-ES" altLang="es-ES" sz="1800" dirty="0" smtClean="0"/>
              <a:t>auxiliares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latin typeface="+mn-lt"/>
              </a:rPr>
              <a:t>Pasaporte, excepto Bélgica y España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1"/>
                </a:solidFill>
                <a:latin typeface="+mn-lt"/>
              </a:rPr>
              <a:t>Regulan </a:t>
            </a:r>
            <a:r>
              <a:rPr lang="es-ES" altLang="es-ES" sz="1800" dirty="0" err="1" smtClean="0">
                <a:solidFill>
                  <a:schemeClr val="tx1"/>
                </a:solidFill>
                <a:latin typeface="+mn-lt"/>
              </a:rPr>
              <a:t>crowdlending</a:t>
            </a:r>
            <a:r>
              <a:rPr lang="es-ES" altLang="es-ES" sz="1800" dirty="0" smtClean="0">
                <a:solidFill>
                  <a:schemeClr val="tx1"/>
                </a:solidFill>
                <a:latin typeface="+mn-lt"/>
              </a:rPr>
              <a:t>: UK, España, Alemania, Portugal, Francia, Finlandia y Lituania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latin typeface="+mn-lt"/>
              </a:rPr>
              <a:t>Autorización: CNMV, AMF, FCA …</a:t>
            </a: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/>
              <a:t>Conocimientos y </a:t>
            </a:r>
            <a:r>
              <a:rPr lang="es-ES" altLang="es-ES" sz="1800" dirty="0" smtClean="0"/>
              <a:t>experiencia, honorabilidad, administrados y socios</a:t>
            </a:r>
            <a:endParaRPr lang="es-ES" altLang="es-ES" sz="1800" dirty="0" smtClean="0">
              <a:latin typeface="+mn-lt"/>
            </a:endParaRPr>
          </a:p>
          <a:p>
            <a:pPr marL="1085850" lvl="1" indent="-342900" eaLnBrk="1" hangingPunct="1">
              <a:spcBef>
                <a:spcPct val="0"/>
              </a:spcBef>
              <a:spcAft>
                <a:spcPts val="600"/>
              </a:spcAft>
              <a:buClr>
                <a:srgbClr val="AD2144"/>
              </a:buClr>
              <a:tabLst>
                <a:tab pos="450850" algn="l"/>
              </a:tabLst>
              <a:defRPr/>
            </a:pPr>
            <a:r>
              <a:rPr lang="es-ES" altLang="es-ES" sz="1800" dirty="0" smtClean="0">
                <a:solidFill>
                  <a:schemeClr val="tx1"/>
                </a:solidFill>
                <a:latin typeface="+mn-lt"/>
              </a:rPr>
              <a:t>Capital:</a:t>
            </a:r>
            <a:r>
              <a:rPr lang="es-ES" altLang="es-ES" sz="1800" dirty="0" smtClean="0">
                <a:latin typeface="+mn-lt"/>
              </a:rPr>
              <a:t> MIFID, </a:t>
            </a:r>
            <a:r>
              <a:rPr lang="es-ES" altLang="es-ES" sz="1800" dirty="0" smtClean="0">
                <a:solidFill>
                  <a:schemeClr val="tx1"/>
                </a:solidFill>
                <a:latin typeface="+mn-lt"/>
              </a:rPr>
              <a:t>40.000 – 60.000 €, excepto Bélgica e Italia</a:t>
            </a:r>
          </a:p>
        </p:txBody>
      </p:sp>
      <p:sp>
        <p:nvSpPr>
          <p:cNvPr id="25606" name="AutoShape 9" descr="data:image/jpeg;base64,/9j/4AAQSkZJRgABAQAAAQABAAD/2wCEAAkGBxMTEhQUExQWFhQXGBwZGRgXGBwcHRodGB0XHBgbHhcaHCggGBolHBcdITEhJiosLi4uHB8zODMsNygtLisBCgoKDg0OGxAQGzQkICYsLywsLC8sLCwsLC8sLCwsLCw0LCwsLCwsLCwsLCwsLCwsLCwsLCwsLCwsLCwsLCwsLP/AABEIAN4A4wMBIgACEQEDEQH/xAAcAAABBAMBAAAAAAAAAAAAAAAGAAQFBwECAwj/xABBEAABAgQDBQUGBQIEBgMAAAABAhEAAwQhBTFBBhJRYXETIoGRoQcyscHR8BRCUmLxI+EzcoKiFTRDkrLCJFNj/8QAGgEAAgMBAQAAAAAAAAAAAAAAAwQAAgUBBv/EACwRAAICAQQCAgEDBAMBAAAAAAECAAMRBBIhMRNBIlFhIzKBBRSRwXGhsUL/2gAMAwEAAhEDEQA/ALxhQoUSSKFChRJIoUKMRJJmMRgqgTxnbeUhRlUyTUz8t1BZCT++azBuAc8o6qljgSZxCwmI6oxuQgtvgqy3U94+mXjAFi1XUTP+anHvXFPI7qRce+r3la5sOUdBRTU7jFMpClBJShL2Ykly5fuxdVTnc3U4wfAIEJ67aMpCimUqyVHvftyDDU9YF6/EcTWDuTkyXsAJQccXUSWvbKH/AOGqAogTCU5utKXJLgsAcmjWmo5xAdaSb/kzbxsXvzflCdtu1v0z/wBRyisYy4gtOwnFVk9pWrIdiyyP9oCRHMbJVijeqXbUzl35gaHhB2jDVht5bnkkAcPu8dF4OgjvFZD3uRlyGkXGpuPvH8Qp2epXx2QqQlxUqChxUvwuDHKZguJyvcnTDraaq3O5ixZWBSXfdezd43DcHyjf/g8oBgOYvcdMnEXXVXKOeZ0umMESs5W0uLyDeZNVb8yQsDqWN/GJLD/avUptOky5g/a6T5XEG4wiW2TWZnN/CIzE9kZE73khxqLHLiCDF11gY4dBj8TmyoxxhHtPopvdmFUhX/6Du/8Acl/VoMaOslzU70taVpOqSCPSKTxnYGbLcyTvftJuPHIwOSZtTRr3kmbIUOoHiPdVDfhpsH6bY/Bgm04/+Z6XhRUOzvtXWkhNWjfT/wDbLz1uZeRHMGLPwnF5NSgTJMxK0nhmORGYPWF3qZOxF2rZe5IQoxCgcpMwoUKJJFChQokkUKFCiSRQoUKJJFGIRjBMSSZJiK2gx+RRyu0nr3RoM1KPBKcyYidttspdEgJA7SoX7koZ9VNdKfjAdgGFTamaautVvTDdIPuyxcgAZBufCD1U7vkepV2CjmPJ9TWYke+VU1KTaWgtMWP3q0HIRKUlNKkDsaVCd4O9u6ni7e8q+XnG8ycZhKJbpRlvanTu/pHPMw5lUglyyAGUMiMhz6abpg1jrWhIiqlrbAJHycM3ZpUole975Or3T/2lx5RKzQkd9bBQ7rOcy+Q1LZRpNxFCUi12AA+PQHhDSVhq5qkrnO4slsknTqNIwVBdzt5zz+JtthVBbjE7T500sQyXIYe8o314EC+sbBM8KZLFIADlLOS8TuHAAbu6AUn+CCdI7TbEPpl1y+EMjTtnmLjVL6Eh1SaqxPZ+RPjnGokzmuQM2ZLD0MTMytSLOD4/SM/i0EG4bN4u1DAZE4NTzjEhvwq/1ueQjEzDZtmWxfUA87BtXaJdFQlgXF8v5hwskizZQJUbbkiXNxzB9PbIzAVo+R8siH1jqa4J94EHUN5XeJCbJN+PEQ27PxI4xzeOsS4O6JgryzHPmIbVdAhYZW71N+uesOFU6SkHVn++McJ0pdrAjnY/SCAHudBweDBzENjKZZO9LSl7uixHiLRATNk51Irt6OoUCnPnxBA94aMYNzVgFlDd6hvXKMTJ6Xfi7sR5gZZHODC1wvB/3Dd9jMZ7L7fCYsSKxIk1GQP5FnkfynkYPEqirdpMBROSWAc3Ggy8fCGGx+3K6OYKasJVKPuTDmgWsT+ZHPMRRLNxwRgwNum43J/iXFGY5SZyVgKSQUkOCLgg5EGOkEiUzChQokkUKFCiSRRiMxiJJFAvtvtUmjQEoG/UTLS5f/srggesEsxTRWEukQvEayfMJaWtt5anZKUJNrWS5NoJSoZsGVdtozIvCsBmGYqpqllS1MozFeoGYZrAQUypapx7oKUDJPH9x49IbSZqqtTtuSUkhCdTn3jz15RNKr5UmUDyADw69mBFMbuY6RJEtN7AffxMR9RVrmHs5aXJsT4+kMkVE2cogOBx0BPDygjw6lTLDJAJe5483hG1hYMZjdKiv5YjSgwdKO8e8o2L6dBpD8TAk2txHHn1jpOnBngYxPFt1gn3lEJA65QSqoAcQdlrOeYSKq3O6gby+HAc+AjCcHKrzZij+1JZI8rmFQFMlABLq/MTmT9I6LrzpEKsepAVWYOASGbdI57yn+MD+N7Pz0d+QrfA/Ic+NtD8YKqepChzjmqbuG+R9IqC6nE7lTzK5w3HZiHCzqX3tPA5RN4ftDmHcjiW9coldodn5NUDfcm6LGfLe/UIrCcidST1Sp4YgndVoofqSdXBhpNrjaBiUsz+/wCpa0nF5a2+vwOsOCAbA+Ob+t4rSlxK4zHBj9sIJMOxcOL5uLjPXOAvoXHYlk1qQmDAM6R9cuMbdmdW/tw5wy/HIItnnwDPnnDszklObN4RnnKttMeBJAInKbThr3HT0t84h6vBPzIKkkZMXHlrE8FOzG5H8esazVKzIB8vGLEDEursDxAPFqafKKlMVIId0Pbj3GuNbZQJ7QU3bS+0SAQBYp13GGViNdIs3F0qUjdBDg2Ad/5Z/OK8xorlr7hBlEkk2uDnvc4C6MTlY8mGIckDE6ezjbRVItMieSadfuk/9MnUfsJzGmcXfKmAgEXBuCMr84861NGFJNiE38M/TWDL2X7WmWsUVQpx/wBFf/o/A6eUNVWeZORhh2P9xTU0j96dS24zGojMdiMzChQokkxGDGYicZxVEohBUyl5BnsM+kdAycCcY7Rkx1MXvFtBnz5dIrXF0qM2clBP9eaVn/Ilkgf6inyEGFXjMqXKJKwA3j6RA4SEkmYfzZPpw6Q1Sm05irvum9OsSkd4ZDIEXb7aImUlc9QDKCPyu7sW1/TEjiSAs9nxIJ0zyD6WLnwicTKSkJR+13txt4OIpqGAGcy+nXnE70EppaWBDacQNI6InsbaFvvkzRH1FQyCEkhsj+kwKK2nKd4LsriTb74RlrqK/KFmmdO5rJhNjeKpQhXqOrcIrrEcf3JyJqvyTAdcn4GI7aTaOWxG8SSPy3y5aQG1yqmoPclLbPI8M42/LWowTM0VWnkiXtJxkKLvaHv/ABKKk2WxhaU9lPdMxPukjMHKC6mxMWZyeD5/WCNfSq7mOJTwWk4AhjJxNi4h/iFdvyd8ZpIPkYFKCpQoFRNg9uPTnGcQxfdCQgHcJ7znQZDmTw4QJ7qmwyyLU4JDcSUk16t7XOFtHSIrJRlLICgN5ChmhWhPAHIiIiir98kizEi3Gx+cPhVMSVNz9G6wVgbMFZxHCsQwlf0UxUqYqTO7sxCmIPxB1GsTM3EkoZrnRrvb6mNtuMI/EyhUSU/1ZaS6W99AuRzUGceWsQGC1CVS7l1tn5sOQgrNZ4z9wW2s2An7hhhtad3eUTvG404CwPCJumxB1hnAGd/R+JzgNpK8bm6SbWvpbTyiSp1BNmBL2L/E+MedFe9zhuZu+UJ8dvEOBVg8f5OvpDSfiBBJJtzSSLcGMQNPixBYseOmV+ojeqxIFim7XYXZ2BL+PjHGs2ttPcsqgjdJGorEkEpYKzsczkXHQQG47JI3inIk2IyId79Lw9mVRULp7qcyWzIL5aXziAmTj3khRzYOf1AgZtbO7QO0WcFe43XWpUk9SOoqxW8UqyVd3uALtb4RmuozZQYKGRGjHPLkIY19IZawQpy6g+gKRl45eUPaCqUqWMwSLux+POB3G6p1cnmDW+kZVepcns92kNZT98/1pfdmDjwUORHq8Fgig9kcRVSVUuaD3FdyYnTdJDnw97zi+ZKwQCLg3HjGglq2crEL6ijZ9GdIUKFF8wE0Uq0VtthhRrlhUpZRNQSEKuUlIzSQOd3GUG20dYJUhanYkbo8YGMPqQhOhOt/TlzglSMXyPU47KEORyZAV2BFIlU/aFanC58w6t7qE8E7w3ugETlCkKWmVLuRmrgOPLOIDHMZZRa6nu2pNhBRgUgU8glV5i7qPB9PCG3yBE44lUKE78w2BNuQGXwERdbjAK1EZMAkHIM/PL+8R+0WPFXdSe7byz0gXrsQ7pVdyzefDxjB12qyRWv8zb0GjK/NpNYjj273lW1Zshp1z9IAaaVVV85QQpkgkBQGY+eUMcbxdUxXZpfeVY8n5eMWnsHh6ZMpCQG49epzgHKJuI5jxIyVE4YB7NJaN1Ux1qF+8X5GD2Vs9KCe6kAtw8urRIUSQQD5w8KYPSWbLHnMzbLWziVBtpsqpJ7VEveIBdIGYPvAcwziAwTVoDp70tNiPzC+QfOPSC5CVZiAjbD2cIqApdMoSZxZ3B3FszOBcG2Y9YOtYtPz6ll1OxSB3Kspto3JNxLa0v8AMeDkWF4fScTmTEpJUA+YSCzEljZvWBzHcLXSzRLnpKF3cKNiP2qIAUnVxEphdeFSwxUN0McgnqAC6j/EH2YOIubCRkwgwmq7M7jEpB7xIuQ5bJykA+HznZy+5vqIDvct68MoryqxYIbdKlJc8Gf/ACgnTQ5MIkMLr1T0f1FASk3IAvMbJIUWcWubgZQ3prD1FtRWp+Qh1hNRbfJscnGYyduBz6AQA7X4b+En9vK/wFqLt+Reo6F7eMEVHiKWUp3BGoAZrWLNwyyjav3J0hMpQff3gR1XxBzyvyh7mIZXPMGqfEAsJWksrJre79mCvDsQlJSCWbhmUm+ZcOPqIqHEpU2nmqlhROYSRqD87Q+o6OYtI31lGjat84xtbSEcOnH3NzRKLkKHsdfmWpS1CagKWhJCAWTo4ALE3dunCIyZWLStjbRriwHd8s8uEM6atVLQEAghO66t5zdmDNYfbxmsJWsFu6lPeu3FgWOdm01gQHlUg8Hid3+MkEZ9f8RxiNcncIBZk7pYvcgNzIa7xEpTvLc2NyAPAtyHxvHKaq5GYFn1JYZtZzfyh9NILkcMybixyzYs5aF7LWpcDsR/T2K+nIU4JjPEKZRUkHLvaNxD8/7xwkpO4oN7u8Q3V7eDxJFQUU3yN8+Z3g4cC/8AEbIpipKruH3iLuCwYhtSTlDOoX+4GRM3TFam2tG8gOLGLe9neLdtTBCi65bJPT8p+XhFOSgpIUj5a3vBb7OMSMurCDYTAUnrcpPmCPGEKWNT7TNPUViyvKy4nhRpCjSwZi5ld+1nEFBCZSPfCSsdcgPQxVkrbRYTuqDEZi/rBV7RMT3q+ckZI3U+SQT6n0gZTKQoutIPMiHtMTjEFqcLgyJpdp1fiErIcJL/ABAPg8WFM2pCpd1XZ+D5gxXuNS0gMhIERppFJlb61G7sHtbpHdQSo5g9OouYH1CrGMfQDe738NB8vCBquxlUwkJ/nhDaTQKmKDOX10g72W2QDgrt1zuHFuUefIrrOTyZ6gb9vHAgxs/QpKiVKZZyJ0MWRhOL7qE7xDtprzbWGu0mx5ZKpQUSkZpvbhzLwIy6wylbsxw3ukhvA3tFHc2df4nAqnqXBheMv7qs+NvSCylqnzinNnMVSVIAL3YvkCeB4xZ2FzASA58MifHlAqVtDdYHqKXhMQhQXDjWN0mOAmJAzytHNFT3tGh/eK2AEzwuRGm0uzlPWyuyqJYUM0nJSDxSrNJiidpNkJuHTT2u9NkK/wAOYNToggGy+HFn5R6ImzgEk8ojsQppdRKVKmpBSsMpOoBy6HLpDZlQe55pxSpSpQ7UKGiU23yRkSWYC+UZkzjYr3UkpZIAYMH52zMLbzZ6ZR1Zlr3jKv2S1N3kg5Ei28Mj5xFKnnS7/flDGnXPMDc/G2FGHVu+yBZPPTK3IO3S8E0qrQkJbMNrqANdLqfziuKKsVLysdCMx9flEnS4gbXv/HyhigW7yW69RfUioIAvfuTO0GFdsAUB17xAL8A/j1gWoMWKFdnNGRu4y+ggwwys3myfjyyLA9TDDaDZ9M51Sx/UTwyNnI53PrFNXdsIUjv3C6BCwJU8icETEKIUlScuAy9Mx/GkSayAkC1wQHZznr4ekCWGqSFGXMSUnUuzc7RLS1p3Akb7ZvY8+Fv7xkavLEFTN3TIMEP3HInd3oXz0DjutlG43t1jkAwHxsC2Z1hvSgKdKSeL3v5CwziXkSUgcWLgly7H70hdSP2sYXYKjuT6nOjnjcZQ3gdeBTnfj4iJuSoAMLFnfg5fI6ZQzYOSpiLPnnmDz8W8YzMmsGADk3vq2bMHFuV41KR403E8TI1NqvZsHcbLlneKhxLFs+RGmkbUVQUKSse8hQNszum0YlVAAKSC5fn5NbOOVOnN+OfIkQrrG3IGX7jWiXa21pf1PUBaEqGSgFDxDxiIDZHFh+DkBRG8E7p6pJHyjEGFnECaTnqUjtpWf/Mnq4zV/wDk0caeY4HIQy2qP/yF85ij5kxmmV3eca2mXCZMytc+WwIlKC5n7Rn9OrQ/q6QLSlKRaz87W+Pxjj+F3JYcd5Rc8biJzCaZy9vLS7eEee12oZrSc9T0Gh0ypSBjkzlgUjcZIGltfswZ4fJWpThNxYtnne7MzxH0VAPzZjQc9AM2gsw191v569YyWdt+71Ne3atY2zs81KXQwAbe3racf7QMbU0aJ6FdpLTvN71h6gwXzJailYueJdj4HxgG2joqhJUZZ3kjMKIuf2nLTWDMCdpU+4lVhiZV+ISDTTkrlKUN0uxLgtmH1BvF0bL49vS0GxBSFdHDi3zikseqpgLLQpN7PwPOCbYnF9+UmWSCqW45t+U9NI2L7MUbhycTLWo+fa0uj/jKSAPV+eTx3kVKlLYWD5q5ZMLb0V0nEVAHOx4/CJehxVVt5RPx04cjGZo7fIc2nnOI7qKdgOweofipZhvbxOv3kI5yavdKk2OvJI5nlEDSzFLe7J18eWsSiVhmsAPP4ZxvNXxxMRH5wZA7fbMmuo5iUh5yVb0s2HeAy6HLyjzokqQopUCFBwQcwRmDHqVGLykOkEqAN2dTPxIHzisfbHsgljX04Nz/AFgOeUy3kfAxag7eDLPgyru1eOkupb6xHCbHRK40wwgDV6hBRYg1geH1ggwXFyFgPbK/Mptx4F+QgClzWh7T1bEXNi+v1hXU0+UYhtNZ4GJxDjFcClVAJCilSQwIFyHU5I6B4Dq7DKmSe8CRxF8umUS9JjBsTkNMzk2uX3lEr/xpCtG1vZ7AN0+kZVunerrkTR0+rWw88GCFBWsc25Dg99LQQ01ekjS2VgNSc9MhpEViFPImlwNwuSWzbg3ERHCXMQRukHgR8SNLF4tQqld/U5qrTv2QzTVEqfXQ2ds8syWtG34mzOokZDhx1u/nAgjEFILEZjNgWfq7ZZRJU1ZlvXyu1+v3xjt1irVsHOYDT6Qvd5CcYhFVTd5KTYcufle2kN0zBuga8eN4iJtewvmDfi7cdY2p6wnMxksGXrqbKqoPPZhPTY2uWkJSoAB9OJJPqYzEMCTwjMc8kZ8X4kRtMT2630mLT5KV8hHbAqYzFAH3RcnkLw426ptyqqU8JyvUk/AxIbKU3c32z+GsexOAvHsTx+trAsGOjOc5PaTmYG+R14HpBlh1GEgBg/ABuLdQxgVwlJNQTbPUeBgyprEHMZMTfg8eL1JO8oZ6rS4NQYfUfSqMBiRd8x6emkP5bpDkKPhbo2uvlHMA5a/fLMRul7ZBuD2GjQJUByDO2EkTFXXTwAEoAB4nTwyPKB/EqCum+6qSgF2BKiRy925fWCyXLBJJdtC9z04CNKmancISbuwD3sWfnHQjoC3YghZg4AlIba4PUS070zdUkZlL663A4wJYNXmRNSsZZHmDF/4rgi56FOQAdCNM9DeKw2i9nsxDqlkM2RBHq8O6TUqa9r8QWpqLNvU8/UmqWo3glQLux+xEtTzLuAQx/kZ8Hit8ErVSVdlNyNgXyiwcJnpUQ4BcaW+3hTUUBGyP+RD12My/+iElLXJSm9iBYk+nKJHAJC6tTuUyAXJfvKOoHBPOBjGKU7rgWsS2oB15ZwfbOViESwANMm+7RtaS9ra+Zh62la3yOoRyaZKU7qUgJyYRB4hRCXvAgGRMspJySTn/AKT6ROSpzwpyAoEEODnBxwYuxBE8mbd7OGhq1yr9me9LJ1QcvEZRBylRfntm2fEygMzNdOreB4yzZQPP6R5+lmG6rOcSwORHiExsZREZkiCHZnBJ1asSpMsqb3lXCU81K06ZwyzALmBJOZAypihzuwbU8OcHmzPs7q6plznkSz+pJKy+oR+V7XUR0i0djPZ9TUIC1NNqNVkWTmWQkvujnnBdUEJSS2j3jMvcsOIxThDmAeDey+gl/wCJLVPVl/VVY8O4lhE9WYHh8pG7+HkJAGQloHXSGuIbQol3UW1YeAA9YEJuNGYormWv7unjGTfay1gD7mnTp2sO89Rlt7sfRqkKqKUBC5YcpHuLD3sclC5DRVyV7ts4PdrtrFhJkyXKlhiEgkJTwbUxXKnFiCOogiAlRmM14UxzPmlo701QLQ0J0jlLW1uEWKAiVvGLAywlTVEBrQokMH2amz5KZqSGU/8AtUU/KFCvg/EY88lva/R7ldOIH+IlMwcywB/8Yb4DOamSH0eDP214d/y9Q2qpSvEFSfgRFW0NSUJKf0l/DMGPVqd1IP8AE83rR8Vf+JPYdPKVK/U5tx+3ggpakjvHQOznKBHDF7yyrMbzeYfxgqkzEpHhc6tb5gR5T+o1YsyO5u/023bVzJ2kqGGhdz98+UOpKyb2S7Ne5y+sDC6vdZsh4Pl4PElJxLf91VizglrjMOLA5ekKVj7jzHIyJJKqjvM5D2z1vnwhwirBmJDhnsRclhz5vEcqoSTqbu/RntreNPxA3t6zi2fq2kXZyvA5EoEQ8/iFKWHA8IbYzTImoaxtEbJqSrJQByu12+eYiTpZwuGdgx0ueEcWvcMZixXZ8pXGN7JjdyDF7t5ktmHiCw+YummdnMJ3dCWI6GLwm4emY7XLZXb7tA7jGxiZu8lmIyfwOd39IfqqdGx2Iu+qVx8uDI+imCYhiD3g1iMi79Yf4FPWAUL96XYi9+HUNAVu1NCrcmJWuUMlAZdW+7wYU+Jyp6UTETEJmJFwWuNASz70OU6c1ndmJai5XG3ENaOpPhEiFuIBRtDIlpdayTwSw/3E5RGztr59QTLpUE6MnLxWYcI3dTNAIPMm/aBM7anmUksjtJw3L5AFnPhAjgXsSkAA1M6ZMOoQyE+bFXwgy2c2cVLPbVCt+dwHup6QTfiAnMxOfUi2YOAYHn2UYXu7okqH7hMXvDxJgkwbDJFHJEqSlKEDhqeJOp5xpVYsA/jEJiWMkvdo5gnuEVoQVmKJSLaawNYttQwKQ18+msD2IYuS7n1gXxXESQbuIuiiCtc4zN8TxYzVO4ZN+p08rxF0U6bUL3Jb8CrTwiGXNVPm7iH5tFq7G4EmQgFiSc7Zfbxh60gP1kz1OjbbpgTJXZLZeVToClAb2p563zjfaKho6hJTMlpUwZ7bw4EHMG8NMXxFSliVLLak/p4+Mdp89MmXY9fiXiipaeehACysN9kyk9ocKNLPmSyXAYpP6knI/KImXcPBR7RMRROnI3W3kpIU3W1tDERgmHKnTZUkBzMWlPmQ/o8ODgQ2dxP0AZ6N9nmEhGG0gUO8ZQUf9ZKv/aFBRIpwlKUpHdSAkdAGHwhQyJlFyZC7eYT+Jop0tIde7vo/zIuPPLxjzmtYSpyLK7p9W+kerSI86e0vADTVU1ADIX/Vl+JuPBVvKH9E/aGV2iysp/iDdBWdmopJs7h+I/tE8jFQ3Mkv4cIDZit5IOREdqOpKhnpf4Qhr6flulv6fbhCh7hdNrnTfoRcw0NeqXdJ+zy8hHGjVupDl3Afn4cI0qE7xfeZ9dcrNCP9mQMx2vWKDtJj+VtAreuXADBizOXfL48IdSMccBTqJToMueTQO1tLZhnx4/QxpTLUl7ZcbN9iBNp/qPrqqsfiHuH4rvrS5AJOQJ5PnBbS1SAq5DufEfWwvziqMImhB3gctPX6RNDF1DNRPW/rDmn0oHJExtbrV3YQ8S1E4skBxbleOyMWScwP79Yq2Xjha5+MdUY8NT4xprVxMZ7hnMtNapMwd5IIaIKp2boVKdSB1FvhAadqOen8RxXtKVE38eJgwpEXbVY6hfMwDD0X7NzzJPzh7T4nJlBpaUpHK0AZxsHNR5RGz8SL2Nr2+EFFIxAtqS0spe0mYe0Np20Dghx4RWczElcflYxk4sfvnpFWrAl67MwyrMZD5xA1+Lqux9YhqirJIL9XiLqq5IzMB2cxsPxxJSqxHh1PTrENUzlTViVLuTroAYi5tcuYoJR0tB9sfs/2QClNvk5qgbnA4hUXkbpI7JbPpk2IvqojWDWoIloscvKI+VlcXzMRG0eMd3dSWP3ePPWnLlh6nqSB4lX8TnTYogKmqJuSR5aQNbTbRECx4sHz5xF4ljG6ndS5U59ecaUeCduN6YS7WYt0z0htbMqM+4tXWQ5I6EF+0KlKJuTrFoexDB+1re2UO7ITvf6lgpT5Bz4QA4pgK6dY3jvJNwRy0Ij0Z7LNn/wlCjeDTJv9RfEbw7qT0T8YYKcgxbznYce4ZCFC3YUXikzAb7S9nfxVMVIDzZLqTxI/OnxA8xBlGqxFkcoQRLK205nkarlhK+SrjrqIaTpLXGubRZ3tX2TNPN7WWP6UxRUG/KvNSehzHjAQKZxlD9qC5cxPUWeG3cPcZ000qAHDT4Q8lkvy8/pHFVKUuQ7hrR0IJY5E8DChfxnaZZafMN4m/aADM9OusbmsQndUVM9r6eXWOVRRE2Gets+sRFVTG7j6GFrVG8GN0j9MpmTgrkKymJMd0KcX8D92gJXLI0jtT1kxGRLcIZSwCIPps9GFy5pjSZMPGIGXjavzJfpDuViss6t1huu1PuKNprB6kkZvOMpntDBVdL/UIXbp0UD4wbyLB+E+xHkytjdM4nKI78SkcI5KxZrJuY7vE7/bk/tElJk1s8obT8QQjMjpDMUVROORAMSVBscpXvPFNzE8CXFdSD5nn8SJnYotbhCfGO+HYBNnF1lhBrhey6EMSm4gkpKNA0EVKwouA/YJB4Js2iXkkcyzn1yguopSUAKPrpDabOSBEJXYw1gWgLLnidBOcx9jGJBBZLM1oAtosTJyzOkdMZxclzwtw/mICmBmLdQzMYr6VhaWxxN7TapXUK5nfC6RSlOb63yH2YL8MkFJBUu2lh5twiNppYSASwAjYVK5i0okpK1qLJAGukN6bSM532cD6iut/qIH6enhls/s2ayql77KkylCYojUggpS3M+gMXOgWiC2NwH8JTplkhUw96YoaqPyGQ6RPQRsZ4gkztGZmFChRWWijEZhRJJH41hcupkrlTUulQY8RwI4EGPOmP4PNoahVPNdheWrRaTkrroRoY9NEQP7YbLSq+T2cyyheWsZoV8xxEGpt2HHqBvq8i4nncOX+/GNDLOadNGh7i2GTqOaqTUJKSMlAd1Y0UlWo+Ec94G45QbUUrYuR/EW0uos0789TCElQtb4RqqnBDqDnj93johfTPP5GOu7r0hWpWK7X7jd7ILPJVI9WH7wLgNxhucFGjdIKKZAIYtf+8dvwSdPKK7GSXN62jDcQQXs6s5iOCtl1nIRYEiUzCza+MOZckAddYLvHsRbY46aVorZaaNDG6Nll6uIsxkhtfs3eOqaVwPv7MFXZBu1g4zK7kbHl7kwRYbsxKSLpciClNInMkOPGNitKBeDblHUC+9+zGNNh6Q9maHG6A0a1VUgCxfyiIqK4ZuG+3iwYtAFAvcmV1IGUNKjEWgfXWk/zDWfPJzMGCwRs9CSddiZILG0D9VWG7njaNauuSkXPlnESQqYXNhwjhxniGqViMt1N94zSBoIkSNxlDMRinlhIaEUbymFxr/MQVid3GxwFnWWhUwFajuJ0A+nCLf9lWxZkI/Ezh/UWSZaSPdScixyUfQQx9nexJXuVNSnupYypag3RRB04Ra6RCeotH7FmjRSa+TEBGYzChSMRQoUKJJFChQokkUYjMKJJIXaXZ2TWStyYLj3VjNJ4g8OI1iiNqtlJ9HMZQsT3VB91fQ/lPIx6QMNcQoJc6WqXNSlaDmFC39oPTeazg8iRgrDDTy72hT7w++sdU1KSXBY84sfav2cTJW9MpnmS8+zPvJ6fqHrFcVWH3LDdIzBt5jMGGrKksUuklelZTmtsj6jmVUhrK8jlHdFeQ5PheBuYhizEGNJU9b52jz5FgJ55/M2m0lZUYWFwxNy/wDa/GHUjExlbgPtoDxiKwLhxyjsnGJdt50mLiyz2MxB9OqtCk4lu89T0EbJxseejm8D8jEJam74fK5yhHdsxB4lJH3pDVVynhuIpqdFaeUGZPqxk5OBxvdzeGhxJRcHPR3y0iOG6zM2o+9f7xolSQbEjXh8YeRlPRmbYliHBEfTK4+X2YbTlkvwHzDwxVXp3iQ6ukc502YsNkOAt/MFDAQJU+46qJyUXUoA/WIudiClWR5mOiKAnS335w5l0TXi4OZwbE59xjSUZJdVzziR7K9ocJQBlnEzgGzNRWKAly+691GyB1OvQQVMKMmWRLbzwOJBS6YrISgHNsn8ANTFt7CezsS92dVAb1imUdDxXxPKCPZPYuRRgK/xJv6yMv8AKNOucFO7Cd+qJ+KdTTpqWofHv7iSmNoUKEoSKFChRJIoUKFEkihQoUSSKFChRJIoxGYUSSatEBtDsnTVYeYhl6LTZQ8dehggjDR1WKnInQSOpS2PezOpluZbT5fksf6cj4QB1uFLllikhQzSsbpHnnHqVoaV+FyZw3ZstKx+4A/xBGdLB+oufzG69a6jBnkubSkKL93kfoYx+F5Xb70j0Livsyopr7u/L5AuPI5QI4p7I5iXMqoQRwWkg+YeBGpc/EwDfI8GVGKbUFmjmaaYYL8VwGZIIEwoJP6SfmkRGqlgaX+3vAirL3LqXHxBkKiimPmcns8PkYcoh/etmSfifGHRmEOMn5/d47SpZKjfPn/aILCOhKNQzHkxSaMJyA5fMdYciW+TD0P8wVYTsLU1CQ0yUkG994n/AMYKcP8AZPLDdtPUriEJCR5l4KrOTzAmhfcq+WXbLyziWwvZWrqT/SlEJe6ld1Pmfk8XThex9HIbckpJH5l94/7svCJxKQMoYFwUfGUOnrPYzK+2f9mEqWyqhXaqH5RZHjqr4QfU9OlCQlCQlIyADDyEdBGYEzs3ZhPWIozChRSSKFChRJIoUKFEkihQoUSSf//Z"/>
          <p:cNvSpPr>
            <a:spLocks noChangeAspect="1" noChangeArrowheads="1"/>
          </p:cNvSpPr>
          <p:nvPr/>
        </p:nvSpPr>
        <p:spPr bwMode="auto">
          <a:xfrm>
            <a:off x="141288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 altLang="es-ES"/>
          </a:p>
        </p:txBody>
      </p:sp>
      <p:sp>
        <p:nvSpPr>
          <p:cNvPr id="2" name="1 CuadroTexto"/>
          <p:cNvSpPr txBox="1"/>
          <p:nvPr/>
        </p:nvSpPr>
        <p:spPr>
          <a:xfrm>
            <a:off x="394683" y="1268760"/>
            <a:ext cx="4733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>
                <a:solidFill>
                  <a:schemeClr val="accent2"/>
                </a:solidFill>
              </a:rPr>
              <a:t>Desarrollos regulatorios en Europa*</a:t>
            </a:r>
            <a:endParaRPr lang="es-ES" sz="2400" dirty="0">
              <a:solidFill>
                <a:schemeClr val="accent2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4A4C-D010-4DF5-956D-4FF02CCE19FA}" type="slidenum">
              <a:rPr lang="es-ES" altLang="es-ES" smtClean="0"/>
              <a:pPr>
                <a:defRPr/>
              </a:pPr>
              <a:t>9</a:t>
            </a:fld>
            <a:endParaRPr lang="es-ES" altLang="es-ES"/>
          </a:p>
        </p:txBody>
      </p:sp>
      <p:sp>
        <p:nvSpPr>
          <p:cNvPr id="9" name="8 CuadroTexto"/>
          <p:cNvSpPr txBox="1"/>
          <p:nvPr/>
        </p:nvSpPr>
        <p:spPr>
          <a:xfrm>
            <a:off x="539552" y="6237312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85725" indent="-85725">
              <a:defRPr sz="1200"/>
            </a:lvl1pPr>
          </a:lstStyle>
          <a:p>
            <a:r>
              <a:rPr lang="es-ES" dirty="0"/>
              <a:t>* Note to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expert</a:t>
            </a:r>
            <a:r>
              <a:rPr lang="es-ES" dirty="0"/>
              <a:t> </a:t>
            </a:r>
            <a:r>
              <a:rPr lang="es-ES" dirty="0" err="1"/>
              <a:t>group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Securities</a:t>
            </a:r>
            <a:r>
              <a:rPr lang="es-ES" dirty="0"/>
              <a:t> </a:t>
            </a:r>
            <a:r>
              <a:rPr lang="es-ES" dirty="0" err="1" smtClean="0"/>
              <a:t>Committee</a:t>
            </a:r>
            <a:r>
              <a:rPr lang="es-ES" dirty="0" smtClean="0"/>
              <a:t>. </a:t>
            </a:r>
            <a:r>
              <a:rPr lang="es-ES" dirty="0" err="1" smtClean="0"/>
              <a:t>Update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crowdfunding</a:t>
            </a:r>
            <a:r>
              <a:rPr lang="es-ES" dirty="0" smtClean="0"/>
              <a:t> 2017 </a:t>
            </a:r>
            <a:r>
              <a:rPr lang="es-ES" dirty="0"/>
              <a:t>(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Commission</a:t>
            </a:r>
            <a:r>
              <a:rPr lang="es-E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100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NMValicia">
  <a:themeElements>
    <a:clrScheme name="CNMValicia 14">
      <a:dk1>
        <a:srgbClr val="000000"/>
      </a:dk1>
      <a:lt1>
        <a:srgbClr val="FFFFFF"/>
      </a:lt1>
      <a:dk2>
        <a:srgbClr val="333333"/>
      </a:dk2>
      <a:lt2>
        <a:srgbClr val="808080"/>
      </a:lt2>
      <a:accent1>
        <a:srgbClr val="D2B206"/>
      </a:accent1>
      <a:accent2>
        <a:srgbClr val="AD2144"/>
      </a:accent2>
      <a:accent3>
        <a:srgbClr val="FFFFFF"/>
      </a:accent3>
      <a:accent4>
        <a:srgbClr val="000000"/>
      </a:accent4>
      <a:accent5>
        <a:srgbClr val="E5D5AA"/>
      </a:accent5>
      <a:accent6>
        <a:srgbClr val="9C1D3D"/>
      </a:accent6>
      <a:hlink>
        <a:srgbClr val="800000"/>
      </a:hlink>
      <a:folHlink>
        <a:srgbClr val="A58D08"/>
      </a:folHlink>
    </a:clrScheme>
    <a:fontScheme name="CNMValicia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Myriad Pro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Myriad Pro" pitchFamily="34" charset="0"/>
          </a:defRPr>
        </a:defPPr>
      </a:lstStyle>
    </a:lnDef>
  </a:objectDefaults>
  <a:extraClrSchemeLst>
    <a:extraClrScheme>
      <a:clrScheme name="CNMValici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MValici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MValici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MValici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MValici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MValici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MValici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MValici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MValici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MValici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MValici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MValici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MValicia 13">
        <a:dk1>
          <a:srgbClr val="000000"/>
        </a:dk1>
        <a:lt1>
          <a:srgbClr val="FFFFFF"/>
        </a:lt1>
        <a:dk2>
          <a:srgbClr val="333333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MValicia 14">
        <a:dk1>
          <a:srgbClr val="000000"/>
        </a:dk1>
        <a:lt1>
          <a:srgbClr val="FFFFFF"/>
        </a:lt1>
        <a:dk2>
          <a:srgbClr val="333333"/>
        </a:dk2>
        <a:lt2>
          <a:srgbClr val="808080"/>
        </a:lt2>
        <a:accent1>
          <a:srgbClr val="D2B206"/>
        </a:accent1>
        <a:accent2>
          <a:srgbClr val="AD2144"/>
        </a:accent2>
        <a:accent3>
          <a:srgbClr val="FFFFFF"/>
        </a:accent3>
        <a:accent4>
          <a:srgbClr val="000000"/>
        </a:accent4>
        <a:accent5>
          <a:srgbClr val="E5D5AA"/>
        </a:accent5>
        <a:accent6>
          <a:srgbClr val="9C1D3D"/>
        </a:accent6>
        <a:hlink>
          <a:srgbClr val="800000"/>
        </a:hlink>
        <a:folHlink>
          <a:srgbClr val="A58D0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CNMValicia</Template>
  <TotalTime>11164</TotalTime>
  <Words>1406</Words>
  <Application>Microsoft Office PowerPoint</Application>
  <PresentationFormat>Presentación en pantalla (4:3)</PresentationFormat>
  <Paragraphs>304</Paragraphs>
  <Slides>23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CNMValicia</vt:lpstr>
      <vt:lpstr>Presentación de PowerPoint</vt:lpstr>
      <vt:lpstr> </vt:lpstr>
      <vt:lpstr> </vt:lpstr>
      <vt:lpstr>Presentación de PowerPoint</vt:lpstr>
      <vt:lpstr> 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CNMV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ADOLFO</dc:creator>
  <cp:lastModifiedBy>Jose Enrique López Prada</cp:lastModifiedBy>
  <cp:revision>572</cp:revision>
  <cp:lastPrinted>2017-09-15T11:35:30Z</cp:lastPrinted>
  <dcterms:created xsi:type="dcterms:W3CDTF">2006-10-17T09:11:53Z</dcterms:created>
  <dcterms:modified xsi:type="dcterms:W3CDTF">2017-09-15T11:40:29Z</dcterms:modified>
</cp:coreProperties>
</file>