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73" r:id="rId4"/>
    <p:sldId id="260" r:id="rId5"/>
    <p:sldId id="259" r:id="rId6"/>
    <p:sldId id="270" r:id="rId7"/>
    <p:sldId id="265" r:id="rId8"/>
    <p:sldId id="277" r:id="rId9"/>
    <p:sldId id="276" r:id="rId10"/>
    <p:sldId id="275" r:id="rId11"/>
    <p:sldId id="266" r:id="rId12"/>
    <p:sldId id="268" r:id="rId13"/>
    <p:sldId id="272" r:id="rId14"/>
    <p:sldId id="269" r:id="rId15"/>
    <p:sldId id="261" r:id="rId16"/>
    <p:sldId id="274" r:id="rId17"/>
    <p:sldId id="258" r:id="rId18"/>
    <p:sldId id="267" r:id="rId19"/>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5E65C54-620C-452B-ACF4-630F38CF7CB9}">
          <p14:sldIdLst>
            <p14:sldId id="256"/>
            <p14:sldId id="257"/>
            <p14:sldId id="273"/>
            <p14:sldId id="260"/>
            <p14:sldId id="259"/>
            <p14:sldId id="270"/>
            <p14:sldId id="265"/>
            <p14:sldId id="277"/>
            <p14:sldId id="276"/>
            <p14:sldId id="275"/>
            <p14:sldId id="266"/>
            <p14:sldId id="268"/>
            <p14:sldId id="272"/>
            <p14:sldId id="269"/>
            <p14:sldId id="261"/>
            <p14:sldId id="274"/>
            <p14:sldId id="258"/>
            <p14:sldId id="267"/>
          </p14:sldIdLst>
        </p14:section>
        <p14:section name="Definition" id="{231FD8B3-0328-4F71-9371-58D0A05813DF}">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8" d="100"/>
          <a:sy n="68" d="100"/>
        </p:scale>
        <p:origin x="-504" y="29"/>
      </p:cViewPr>
      <p:guideLst>
        <p:guide orient="horz" pos="2160"/>
        <p:guide pos="3840"/>
      </p:guideLst>
    </p:cSldViewPr>
  </p:slideViewPr>
  <p:notesTextViewPr>
    <p:cViewPr>
      <p:scale>
        <a:sx n="1" d="1"/>
        <a:sy n="1" d="1"/>
      </p:scale>
      <p:origin x="0" y="0"/>
    </p:cViewPr>
  </p:notesTextViewPr>
  <p:notesViewPr>
    <p:cSldViewPr snapToGrid="0">
      <p:cViewPr varScale="1">
        <p:scale>
          <a:sx n="72" d="100"/>
          <a:sy n="72" d="100"/>
        </p:scale>
        <p:origin x="2957"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A715AB-8345-4493-A3C4-043C7EEC8573}" type="doc">
      <dgm:prSet loTypeId="urn:microsoft.com/office/officeart/2005/8/layout/chevron1" loCatId="process" qsTypeId="urn:microsoft.com/office/officeart/2005/8/quickstyle/simple1" qsCatId="simple" csTypeId="urn:microsoft.com/office/officeart/2005/8/colors/accent1_2" csCatId="accent1" phldr="1"/>
      <dgm:spPr/>
    </dgm:pt>
    <dgm:pt modelId="{305887A0-F6CA-4198-8144-3F84E84A0079}">
      <dgm:prSet phldrT="[Text]" custT="1"/>
      <dgm:spPr/>
      <dgm:t>
        <a:bodyPr/>
        <a:lstStyle/>
        <a:p>
          <a:r>
            <a:rPr lang="en-US" sz="2000" dirty="0"/>
            <a:t>Customer Input</a:t>
          </a:r>
        </a:p>
      </dgm:t>
    </dgm:pt>
    <dgm:pt modelId="{53D49F38-253E-4424-A9E1-919A8A1B2D1C}" type="parTrans" cxnId="{91AC0A23-046F-4C81-AB90-218A90182014}">
      <dgm:prSet/>
      <dgm:spPr/>
      <dgm:t>
        <a:bodyPr/>
        <a:lstStyle/>
        <a:p>
          <a:endParaRPr lang="en-US"/>
        </a:p>
      </dgm:t>
    </dgm:pt>
    <dgm:pt modelId="{DB120B1E-1E81-4D87-B910-B1F0355FE590}" type="sibTrans" cxnId="{91AC0A23-046F-4C81-AB90-218A90182014}">
      <dgm:prSet/>
      <dgm:spPr/>
      <dgm:t>
        <a:bodyPr/>
        <a:lstStyle/>
        <a:p>
          <a:endParaRPr lang="en-US"/>
        </a:p>
      </dgm:t>
    </dgm:pt>
    <dgm:pt modelId="{F9D31FC2-F5BB-4A48-B599-0A2AEA13D36E}">
      <dgm:prSet phldrT="[Text]" custT="1"/>
      <dgm:spPr/>
      <dgm:t>
        <a:bodyPr/>
        <a:lstStyle/>
        <a:p>
          <a:r>
            <a:rPr lang="en-US" sz="2000" dirty="0"/>
            <a:t>Customer Risk Profiling</a:t>
          </a:r>
        </a:p>
      </dgm:t>
    </dgm:pt>
    <dgm:pt modelId="{6E2DBECC-CC13-41A5-953D-B4FB061DBD24}" type="parTrans" cxnId="{30A5BC29-C106-46C1-9612-909E6E37AE92}">
      <dgm:prSet/>
      <dgm:spPr/>
      <dgm:t>
        <a:bodyPr/>
        <a:lstStyle/>
        <a:p>
          <a:endParaRPr lang="en-US"/>
        </a:p>
      </dgm:t>
    </dgm:pt>
    <dgm:pt modelId="{603CD1B5-8F9F-4734-9BA8-78BA6BAC7B12}" type="sibTrans" cxnId="{30A5BC29-C106-46C1-9612-909E6E37AE92}">
      <dgm:prSet/>
      <dgm:spPr/>
      <dgm:t>
        <a:bodyPr/>
        <a:lstStyle/>
        <a:p>
          <a:endParaRPr lang="en-US"/>
        </a:p>
      </dgm:t>
    </dgm:pt>
    <dgm:pt modelId="{26F20EE1-28B9-4604-A083-3B5A9CD89994}">
      <dgm:prSet phldrT="[Text]" custT="1"/>
      <dgm:spPr/>
      <dgm:t>
        <a:bodyPr/>
        <a:lstStyle/>
        <a:p>
          <a:r>
            <a:rPr lang="en-US" sz="2000" dirty="0"/>
            <a:t>Portfolio Selection</a:t>
          </a:r>
        </a:p>
      </dgm:t>
    </dgm:pt>
    <dgm:pt modelId="{C3AEF7DA-999B-4804-A544-9A5985B3D3E3}" type="parTrans" cxnId="{11858ED7-782B-4727-9EEA-C5E2B83A654D}">
      <dgm:prSet/>
      <dgm:spPr/>
      <dgm:t>
        <a:bodyPr/>
        <a:lstStyle/>
        <a:p>
          <a:endParaRPr lang="en-US"/>
        </a:p>
      </dgm:t>
    </dgm:pt>
    <dgm:pt modelId="{D83E3379-66E5-45C3-B7D3-6C64D3E6CA87}" type="sibTrans" cxnId="{11858ED7-782B-4727-9EEA-C5E2B83A654D}">
      <dgm:prSet/>
      <dgm:spPr/>
      <dgm:t>
        <a:bodyPr/>
        <a:lstStyle/>
        <a:p>
          <a:endParaRPr lang="en-US"/>
        </a:p>
      </dgm:t>
    </dgm:pt>
    <dgm:pt modelId="{D51F6AB5-8C93-46C0-8B36-30C64FC09AE5}">
      <dgm:prSet custT="1"/>
      <dgm:spPr/>
      <dgm:t>
        <a:bodyPr/>
        <a:lstStyle/>
        <a:p>
          <a:r>
            <a:rPr lang="en-US" sz="2000" dirty="0" err="1"/>
            <a:t>Porfolio</a:t>
          </a:r>
          <a:r>
            <a:rPr lang="en-US" sz="2000" dirty="0"/>
            <a:t> Rebalancing</a:t>
          </a:r>
        </a:p>
      </dgm:t>
    </dgm:pt>
    <dgm:pt modelId="{888D9EA4-419D-4313-B860-032097E4B185}" type="parTrans" cxnId="{1484453C-6981-4773-B644-6488EEF9470F}">
      <dgm:prSet/>
      <dgm:spPr/>
    </dgm:pt>
    <dgm:pt modelId="{79C5A13D-B32A-4B12-9376-77E0425264C8}" type="sibTrans" cxnId="{1484453C-6981-4773-B644-6488EEF9470F}">
      <dgm:prSet/>
      <dgm:spPr/>
    </dgm:pt>
    <dgm:pt modelId="{E09E8253-4FAE-49C8-BAC0-9312140B915B}" type="pres">
      <dgm:prSet presAssocID="{D8A715AB-8345-4493-A3C4-043C7EEC8573}" presName="Name0" presStyleCnt="0">
        <dgm:presLayoutVars>
          <dgm:dir/>
          <dgm:animLvl val="lvl"/>
          <dgm:resizeHandles val="exact"/>
        </dgm:presLayoutVars>
      </dgm:prSet>
      <dgm:spPr/>
    </dgm:pt>
    <dgm:pt modelId="{57544B5A-3F75-4FF7-9885-92398D1F4699}" type="pres">
      <dgm:prSet presAssocID="{305887A0-F6CA-4198-8144-3F84E84A0079}" presName="parTxOnly" presStyleLbl="node1" presStyleIdx="0" presStyleCnt="4">
        <dgm:presLayoutVars>
          <dgm:chMax val="0"/>
          <dgm:chPref val="0"/>
          <dgm:bulletEnabled val="1"/>
        </dgm:presLayoutVars>
      </dgm:prSet>
      <dgm:spPr/>
      <dgm:t>
        <a:bodyPr/>
        <a:lstStyle/>
        <a:p>
          <a:endParaRPr lang="es-CO"/>
        </a:p>
      </dgm:t>
    </dgm:pt>
    <dgm:pt modelId="{75417DFD-DB4C-465E-B90C-E9FAD7A46D4E}" type="pres">
      <dgm:prSet presAssocID="{DB120B1E-1E81-4D87-B910-B1F0355FE590}" presName="parTxOnlySpace" presStyleCnt="0"/>
      <dgm:spPr/>
    </dgm:pt>
    <dgm:pt modelId="{4197E01E-462E-49BA-8B3A-544CA017FD63}" type="pres">
      <dgm:prSet presAssocID="{F9D31FC2-F5BB-4A48-B599-0A2AEA13D36E}" presName="parTxOnly" presStyleLbl="node1" presStyleIdx="1" presStyleCnt="4">
        <dgm:presLayoutVars>
          <dgm:chMax val="0"/>
          <dgm:chPref val="0"/>
          <dgm:bulletEnabled val="1"/>
        </dgm:presLayoutVars>
      </dgm:prSet>
      <dgm:spPr/>
      <dgm:t>
        <a:bodyPr/>
        <a:lstStyle/>
        <a:p>
          <a:endParaRPr lang="es-CO"/>
        </a:p>
      </dgm:t>
    </dgm:pt>
    <dgm:pt modelId="{CB2622EE-0A78-405F-9C6B-D4C5F6D86A9B}" type="pres">
      <dgm:prSet presAssocID="{603CD1B5-8F9F-4734-9BA8-78BA6BAC7B12}" presName="parTxOnlySpace" presStyleCnt="0"/>
      <dgm:spPr/>
    </dgm:pt>
    <dgm:pt modelId="{DE6025AC-2316-450E-B2AF-78A9F2CB5C04}" type="pres">
      <dgm:prSet presAssocID="{26F20EE1-28B9-4604-A083-3B5A9CD89994}" presName="parTxOnly" presStyleLbl="node1" presStyleIdx="2" presStyleCnt="4">
        <dgm:presLayoutVars>
          <dgm:chMax val="0"/>
          <dgm:chPref val="0"/>
          <dgm:bulletEnabled val="1"/>
        </dgm:presLayoutVars>
      </dgm:prSet>
      <dgm:spPr/>
      <dgm:t>
        <a:bodyPr/>
        <a:lstStyle/>
        <a:p>
          <a:endParaRPr lang="es-CO"/>
        </a:p>
      </dgm:t>
    </dgm:pt>
    <dgm:pt modelId="{2EE095C1-2500-4B77-9699-9749CBF953D7}" type="pres">
      <dgm:prSet presAssocID="{D83E3379-66E5-45C3-B7D3-6C64D3E6CA87}" presName="parTxOnlySpace" presStyleCnt="0"/>
      <dgm:spPr/>
    </dgm:pt>
    <dgm:pt modelId="{699AB0EF-9C2F-454F-B97B-EE5424C68D61}" type="pres">
      <dgm:prSet presAssocID="{D51F6AB5-8C93-46C0-8B36-30C64FC09AE5}" presName="parTxOnly" presStyleLbl="node1" presStyleIdx="3" presStyleCnt="4">
        <dgm:presLayoutVars>
          <dgm:chMax val="0"/>
          <dgm:chPref val="0"/>
          <dgm:bulletEnabled val="1"/>
        </dgm:presLayoutVars>
      </dgm:prSet>
      <dgm:spPr/>
      <dgm:t>
        <a:bodyPr/>
        <a:lstStyle/>
        <a:p>
          <a:endParaRPr lang="es-CO"/>
        </a:p>
      </dgm:t>
    </dgm:pt>
  </dgm:ptLst>
  <dgm:cxnLst>
    <dgm:cxn modelId="{11858ED7-782B-4727-9EEA-C5E2B83A654D}" srcId="{D8A715AB-8345-4493-A3C4-043C7EEC8573}" destId="{26F20EE1-28B9-4604-A083-3B5A9CD89994}" srcOrd="2" destOrd="0" parTransId="{C3AEF7DA-999B-4804-A544-9A5985B3D3E3}" sibTransId="{D83E3379-66E5-45C3-B7D3-6C64D3E6CA87}"/>
    <dgm:cxn modelId="{30A5BC29-C106-46C1-9612-909E6E37AE92}" srcId="{D8A715AB-8345-4493-A3C4-043C7EEC8573}" destId="{F9D31FC2-F5BB-4A48-B599-0A2AEA13D36E}" srcOrd="1" destOrd="0" parTransId="{6E2DBECC-CC13-41A5-953D-B4FB061DBD24}" sibTransId="{603CD1B5-8F9F-4734-9BA8-78BA6BAC7B12}"/>
    <dgm:cxn modelId="{EB5E8F3C-0E0A-40AC-B7F4-2C30640C094C}" type="presOf" srcId="{305887A0-F6CA-4198-8144-3F84E84A0079}" destId="{57544B5A-3F75-4FF7-9885-92398D1F4699}" srcOrd="0" destOrd="0" presId="urn:microsoft.com/office/officeart/2005/8/layout/chevron1"/>
    <dgm:cxn modelId="{F3364685-3D5A-4EAD-A209-A16B04058D99}" type="presOf" srcId="{D51F6AB5-8C93-46C0-8B36-30C64FC09AE5}" destId="{699AB0EF-9C2F-454F-B97B-EE5424C68D61}" srcOrd="0" destOrd="0" presId="urn:microsoft.com/office/officeart/2005/8/layout/chevron1"/>
    <dgm:cxn modelId="{00E119CE-96AE-4ADD-BD14-77D4199A1642}" type="presOf" srcId="{D8A715AB-8345-4493-A3C4-043C7EEC8573}" destId="{E09E8253-4FAE-49C8-BAC0-9312140B915B}" srcOrd="0" destOrd="0" presId="urn:microsoft.com/office/officeart/2005/8/layout/chevron1"/>
    <dgm:cxn modelId="{1484453C-6981-4773-B644-6488EEF9470F}" srcId="{D8A715AB-8345-4493-A3C4-043C7EEC8573}" destId="{D51F6AB5-8C93-46C0-8B36-30C64FC09AE5}" srcOrd="3" destOrd="0" parTransId="{888D9EA4-419D-4313-B860-032097E4B185}" sibTransId="{79C5A13D-B32A-4B12-9376-77E0425264C8}"/>
    <dgm:cxn modelId="{91AC0A23-046F-4C81-AB90-218A90182014}" srcId="{D8A715AB-8345-4493-A3C4-043C7EEC8573}" destId="{305887A0-F6CA-4198-8144-3F84E84A0079}" srcOrd="0" destOrd="0" parTransId="{53D49F38-253E-4424-A9E1-919A8A1B2D1C}" sibTransId="{DB120B1E-1E81-4D87-B910-B1F0355FE590}"/>
    <dgm:cxn modelId="{76A2B8D9-CE7C-4D00-AA4A-67BF3780FFA5}" type="presOf" srcId="{26F20EE1-28B9-4604-A083-3B5A9CD89994}" destId="{DE6025AC-2316-450E-B2AF-78A9F2CB5C04}" srcOrd="0" destOrd="0" presId="urn:microsoft.com/office/officeart/2005/8/layout/chevron1"/>
    <dgm:cxn modelId="{B5F4F4A7-FA3A-4A3C-A296-285C82DCE5CE}" type="presOf" srcId="{F9D31FC2-F5BB-4A48-B599-0A2AEA13D36E}" destId="{4197E01E-462E-49BA-8B3A-544CA017FD63}" srcOrd="0" destOrd="0" presId="urn:microsoft.com/office/officeart/2005/8/layout/chevron1"/>
    <dgm:cxn modelId="{F4C33E51-C193-49A0-9A6C-18883913B096}" type="presParOf" srcId="{E09E8253-4FAE-49C8-BAC0-9312140B915B}" destId="{57544B5A-3F75-4FF7-9885-92398D1F4699}" srcOrd="0" destOrd="0" presId="urn:microsoft.com/office/officeart/2005/8/layout/chevron1"/>
    <dgm:cxn modelId="{19211196-9931-4957-AA7B-45A2CD0FB22E}" type="presParOf" srcId="{E09E8253-4FAE-49C8-BAC0-9312140B915B}" destId="{75417DFD-DB4C-465E-B90C-E9FAD7A46D4E}" srcOrd="1" destOrd="0" presId="urn:microsoft.com/office/officeart/2005/8/layout/chevron1"/>
    <dgm:cxn modelId="{5EF69897-32EB-44E8-8C14-6DD077773450}" type="presParOf" srcId="{E09E8253-4FAE-49C8-BAC0-9312140B915B}" destId="{4197E01E-462E-49BA-8B3A-544CA017FD63}" srcOrd="2" destOrd="0" presId="urn:microsoft.com/office/officeart/2005/8/layout/chevron1"/>
    <dgm:cxn modelId="{F414B75F-5ACB-48E8-B4AF-AC24B3D6FDBC}" type="presParOf" srcId="{E09E8253-4FAE-49C8-BAC0-9312140B915B}" destId="{CB2622EE-0A78-405F-9C6B-D4C5F6D86A9B}" srcOrd="3" destOrd="0" presId="urn:microsoft.com/office/officeart/2005/8/layout/chevron1"/>
    <dgm:cxn modelId="{888B8B5E-DB98-4A8F-AC57-550C88CA242F}" type="presParOf" srcId="{E09E8253-4FAE-49C8-BAC0-9312140B915B}" destId="{DE6025AC-2316-450E-B2AF-78A9F2CB5C04}" srcOrd="4" destOrd="0" presId="urn:microsoft.com/office/officeart/2005/8/layout/chevron1"/>
    <dgm:cxn modelId="{C3E373C2-CC68-43BC-9541-3030E58BBB8B}" type="presParOf" srcId="{E09E8253-4FAE-49C8-BAC0-9312140B915B}" destId="{2EE095C1-2500-4B77-9699-9749CBF953D7}" srcOrd="5" destOrd="0" presId="urn:microsoft.com/office/officeart/2005/8/layout/chevron1"/>
    <dgm:cxn modelId="{AE1E1195-5313-4478-9D28-0261634D42AA}" type="presParOf" srcId="{E09E8253-4FAE-49C8-BAC0-9312140B915B}" destId="{699AB0EF-9C2F-454F-B97B-EE5424C68D61}"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544B5A-3F75-4FF7-9885-92398D1F4699}">
      <dsp:nvSpPr>
        <dsp:cNvPr id="0" name=""/>
        <dsp:cNvSpPr/>
      </dsp:nvSpPr>
      <dsp:spPr>
        <a:xfrm>
          <a:off x="5116" y="1243458"/>
          <a:ext cx="2978301" cy="1191320"/>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a:t>Customer Input</a:t>
          </a:r>
        </a:p>
      </dsp:txBody>
      <dsp:txXfrm>
        <a:off x="600776" y="1243458"/>
        <a:ext cx="1786981" cy="1191320"/>
      </dsp:txXfrm>
    </dsp:sp>
    <dsp:sp modelId="{4197E01E-462E-49BA-8B3A-544CA017FD63}">
      <dsp:nvSpPr>
        <dsp:cNvPr id="0" name=""/>
        <dsp:cNvSpPr/>
      </dsp:nvSpPr>
      <dsp:spPr>
        <a:xfrm>
          <a:off x="2685588" y="1243458"/>
          <a:ext cx="2978301" cy="1191320"/>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a:t>Customer Risk Profiling</a:t>
          </a:r>
        </a:p>
      </dsp:txBody>
      <dsp:txXfrm>
        <a:off x="3281248" y="1243458"/>
        <a:ext cx="1786981" cy="1191320"/>
      </dsp:txXfrm>
    </dsp:sp>
    <dsp:sp modelId="{DE6025AC-2316-450E-B2AF-78A9F2CB5C04}">
      <dsp:nvSpPr>
        <dsp:cNvPr id="0" name=""/>
        <dsp:cNvSpPr/>
      </dsp:nvSpPr>
      <dsp:spPr>
        <a:xfrm>
          <a:off x="5366059" y="1243458"/>
          <a:ext cx="2978301" cy="1191320"/>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a:t>Portfolio Selection</a:t>
          </a:r>
        </a:p>
      </dsp:txBody>
      <dsp:txXfrm>
        <a:off x="5961719" y="1243458"/>
        <a:ext cx="1786981" cy="1191320"/>
      </dsp:txXfrm>
    </dsp:sp>
    <dsp:sp modelId="{699AB0EF-9C2F-454F-B97B-EE5424C68D61}">
      <dsp:nvSpPr>
        <dsp:cNvPr id="0" name=""/>
        <dsp:cNvSpPr/>
      </dsp:nvSpPr>
      <dsp:spPr>
        <a:xfrm>
          <a:off x="8046531" y="1243458"/>
          <a:ext cx="2978301" cy="1191320"/>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err="1"/>
            <a:t>Porfolio</a:t>
          </a:r>
          <a:r>
            <a:rPr lang="en-US" sz="2000" kern="1200" dirty="0"/>
            <a:t> Rebalancing</a:t>
          </a:r>
        </a:p>
      </dsp:txBody>
      <dsp:txXfrm>
        <a:off x="8642191" y="1243458"/>
        <a:ext cx="1786981" cy="119132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29F9186C-15CE-4FF4-9973-F31F049D8256}" type="datetimeFigureOut">
              <a:rPr lang="en-US" smtClean="0"/>
              <a:t>9/19/2017</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9683B0B4-68DE-4439-B14B-07BD67BE7DA2}" type="slidenum">
              <a:rPr lang="en-US" smtClean="0"/>
              <a:t>‹Nº›</a:t>
            </a:fld>
            <a:endParaRPr lang="en-US"/>
          </a:p>
        </p:txBody>
      </p:sp>
    </p:spTree>
    <p:extLst>
      <p:ext uri="{BB962C8B-B14F-4D97-AF65-F5344CB8AC3E}">
        <p14:creationId xmlns:p14="http://schemas.microsoft.com/office/powerpoint/2010/main" val="405325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Regulación</a:t>
            </a:r>
            <a:r>
              <a:rPr lang="en-US" dirty="0"/>
              <a:t> y </a:t>
            </a:r>
            <a:r>
              <a:rPr lang="en-US" dirty="0" err="1"/>
              <a:t>supervisión</a:t>
            </a:r>
            <a:r>
              <a:rPr lang="en-US" dirty="0"/>
              <a:t> de </a:t>
            </a:r>
            <a:r>
              <a:rPr lang="en-US" dirty="0" err="1"/>
              <a:t>asesores</a:t>
            </a:r>
            <a:r>
              <a:rPr lang="en-US" dirty="0"/>
              <a:t> </a:t>
            </a:r>
            <a:r>
              <a:rPr lang="en-US" dirty="0" err="1"/>
              <a:t>digitales</a:t>
            </a:r>
            <a:endParaRPr lang="en-US" dirty="0"/>
          </a:p>
        </p:txBody>
      </p:sp>
      <p:sp>
        <p:nvSpPr>
          <p:cNvPr id="4" name="Slide Number Placeholder 3"/>
          <p:cNvSpPr>
            <a:spLocks noGrp="1"/>
          </p:cNvSpPr>
          <p:nvPr>
            <p:ph type="sldNum" sz="quarter" idx="10"/>
          </p:nvPr>
        </p:nvSpPr>
        <p:spPr/>
        <p:txBody>
          <a:bodyPr/>
          <a:lstStyle/>
          <a:p>
            <a:fld id="{9683B0B4-68DE-4439-B14B-07BD67BE7DA2}" type="slidenum">
              <a:rPr lang="en-US" smtClean="0"/>
              <a:t>1</a:t>
            </a:fld>
            <a:endParaRPr lang="en-US"/>
          </a:p>
        </p:txBody>
      </p:sp>
    </p:spTree>
    <p:extLst>
      <p:ext uri="{BB962C8B-B14F-4D97-AF65-F5344CB8AC3E}">
        <p14:creationId xmlns:p14="http://schemas.microsoft.com/office/powerpoint/2010/main" val="3394258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human intervention of a qualified advisor at two points in the process: reviewing client information and the final recommendations made to clients.</a:t>
            </a:r>
          </a:p>
          <a:p>
            <a:endParaRPr lang="en-US" dirty="0"/>
          </a:p>
          <a:p>
            <a:r>
              <a:rPr lang="en-US" dirty="0"/>
              <a:t>In dialogue with the firms, the Canadian regulators place a lot of emphasis on the questionnaire, which is a critical part of the process.</a:t>
            </a:r>
          </a:p>
        </p:txBody>
      </p:sp>
      <p:sp>
        <p:nvSpPr>
          <p:cNvPr id="4" name="Slide Number Placeholder 3"/>
          <p:cNvSpPr>
            <a:spLocks noGrp="1"/>
          </p:cNvSpPr>
          <p:nvPr>
            <p:ph type="sldNum" sz="quarter" idx="10"/>
          </p:nvPr>
        </p:nvSpPr>
        <p:spPr/>
        <p:txBody>
          <a:bodyPr/>
          <a:lstStyle/>
          <a:p>
            <a:fld id="{9683B0B4-68DE-4439-B14B-07BD67BE7DA2}" type="slidenum">
              <a:rPr lang="en-US" smtClean="0"/>
              <a:t>10</a:t>
            </a:fld>
            <a:endParaRPr lang="en-US"/>
          </a:p>
        </p:txBody>
      </p:sp>
    </p:spTree>
    <p:extLst>
      <p:ext uri="{BB962C8B-B14F-4D97-AF65-F5344CB8AC3E}">
        <p14:creationId xmlns:p14="http://schemas.microsoft.com/office/powerpoint/2010/main" val="812070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83B0B4-68DE-4439-B14B-07BD67BE7DA2}" type="slidenum">
              <a:rPr lang="en-US" smtClean="0"/>
              <a:t>11</a:t>
            </a:fld>
            <a:endParaRPr lang="en-US"/>
          </a:p>
        </p:txBody>
      </p:sp>
    </p:spTree>
    <p:extLst>
      <p:ext uri="{BB962C8B-B14F-4D97-AF65-F5344CB8AC3E}">
        <p14:creationId xmlns:p14="http://schemas.microsoft.com/office/powerpoint/2010/main" val="1695108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ASIC guidance pays particular attention to the need to monitor and test the algorithms, which is a critical component of digital advice</a:t>
            </a:r>
          </a:p>
        </p:txBody>
      </p:sp>
      <p:sp>
        <p:nvSpPr>
          <p:cNvPr id="4" name="Slide Number Placeholder 3"/>
          <p:cNvSpPr>
            <a:spLocks noGrp="1"/>
          </p:cNvSpPr>
          <p:nvPr>
            <p:ph type="sldNum" sz="quarter" idx="10"/>
          </p:nvPr>
        </p:nvSpPr>
        <p:spPr/>
        <p:txBody>
          <a:bodyPr/>
          <a:lstStyle/>
          <a:p>
            <a:fld id="{9683B0B4-68DE-4439-B14B-07BD67BE7DA2}" type="slidenum">
              <a:rPr lang="en-US" smtClean="0"/>
              <a:t>12</a:t>
            </a:fld>
            <a:endParaRPr lang="en-US"/>
          </a:p>
        </p:txBody>
      </p:sp>
    </p:spTree>
    <p:extLst>
      <p:ext uri="{BB962C8B-B14F-4D97-AF65-F5344CB8AC3E}">
        <p14:creationId xmlns:p14="http://schemas.microsoft.com/office/powerpoint/2010/main" val="1792338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both Australia and Europe the key element is taking into account the persons individual circumstanced when providing advice or the clients reasonable belief that his or her circumstances have been taken into account..</a:t>
            </a:r>
          </a:p>
          <a:p>
            <a:endParaRPr lang="en-US" dirty="0"/>
          </a:p>
          <a:p>
            <a:r>
              <a:rPr lang="en-US" dirty="0"/>
              <a:t>A clear definition of advice is </a:t>
            </a:r>
            <a:r>
              <a:rPr lang="en-US" dirty="0" err="1"/>
              <a:t>is</a:t>
            </a:r>
            <a:r>
              <a:rPr lang="en-US" dirty="0"/>
              <a:t> important in distinguishing whether a platform is or is not providing advice and therefore is subject to suitability and other requirements.</a:t>
            </a:r>
          </a:p>
          <a:p>
            <a:endParaRPr lang="en-US" dirty="0"/>
          </a:p>
          <a:p>
            <a:r>
              <a:rPr lang="en-US" dirty="0"/>
              <a:t>This is critical as there are many execution only platforms that provide information and general advice to consumers; but do not provide advice. Some of these platforms may </a:t>
            </a:r>
            <a:r>
              <a:rPr lang="en-US" dirty="0" err="1"/>
              <a:t>crossi</a:t>
            </a:r>
            <a:r>
              <a:rPr lang="en-US" dirty="0"/>
              <a:t> the line into providing advice that would  trigger suitability and other requirements depending on the definition of advice. </a:t>
            </a:r>
          </a:p>
          <a:p>
            <a:endParaRPr lang="en-US" dirty="0"/>
          </a:p>
          <a:p>
            <a:r>
              <a:rPr lang="en-US" dirty="0"/>
              <a:t>Firms, regulators, and investors need to understand the difference.</a:t>
            </a:r>
          </a:p>
        </p:txBody>
      </p:sp>
      <p:sp>
        <p:nvSpPr>
          <p:cNvPr id="4" name="Slide Number Placeholder 3"/>
          <p:cNvSpPr>
            <a:spLocks noGrp="1"/>
          </p:cNvSpPr>
          <p:nvPr>
            <p:ph type="sldNum" sz="quarter" idx="10"/>
          </p:nvPr>
        </p:nvSpPr>
        <p:spPr/>
        <p:txBody>
          <a:bodyPr/>
          <a:lstStyle/>
          <a:p>
            <a:fld id="{9683B0B4-68DE-4439-B14B-07BD67BE7DA2}" type="slidenum">
              <a:rPr lang="en-US" smtClean="0"/>
              <a:t>13</a:t>
            </a:fld>
            <a:endParaRPr lang="en-US"/>
          </a:p>
        </p:txBody>
      </p:sp>
    </p:spTree>
    <p:extLst>
      <p:ext uri="{BB962C8B-B14F-4D97-AF65-F5344CB8AC3E}">
        <p14:creationId xmlns:p14="http://schemas.microsoft.com/office/powerpoint/2010/main" val="2241086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Innovation hubs are providing support to fintech firms that wish to provide digital advice:</a:t>
            </a:r>
          </a:p>
          <a:p>
            <a:endParaRPr lang="en-US" dirty="0"/>
          </a:p>
          <a:p>
            <a:pPr marL="171450" indent="-171450">
              <a:buFont typeface="Arial" panose="020B0604020202020204" pitchFamily="34" charset="0"/>
              <a:buChar char="•"/>
            </a:pPr>
            <a:r>
              <a:rPr lang="en-US" dirty="0"/>
              <a:t>Provide regulatory feedback and facilitate authorizations</a:t>
            </a:r>
          </a:p>
          <a:p>
            <a:pPr marL="171450" indent="-171450">
              <a:buFont typeface="Arial" panose="020B0604020202020204" pitchFamily="34" charset="0"/>
              <a:buChar char="•"/>
            </a:pPr>
            <a:r>
              <a:rPr lang="en-US" dirty="0"/>
              <a:t>Provide a regulatory exemption to test digital advice</a:t>
            </a:r>
          </a:p>
          <a:p>
            <a:pPr marL="171450" indent="-171450">
              <a:buFont typeface="Arial" panose="020B0604020202020204" pitchFamily="34" charset="0"/>
              <a:buChar char="•"/>
            </a:pPr>
            <a:r>
              <a:rPr lang="en-US" dirty="0"/>
              <a:t>Allow firms to apply to a regulatory sandbox to test digital advice</a:t>
            </a:r>
          </a:p>
          <a:p>
            <a:pPr marL="171450" indent="-171450">
              <a:buFont typeface="Arial" panose="020B0604020202020204" pitchFamily="34" charset="0"/>
              <a:buChar char="•"/>
            </a:pPr>
            <a:endParaRPr lang="en-US" dirty="0"/>
          </a:p>
          <a:p>
            <a:r>
              <a:rPr lang="en-US" dirty="0"/>
              <a:t>The key is for the regulator to establish consistent criteria so as not to be seen picking winners and losers and to maintain a level playing field between digital and traditional advisors.</a:t>
            </a:r>
          </a:p>
        </p:txBody>
      </p:sp>
      <p:sp>
        <p:nvSpPr>
          <p:cNvPr id="4" name="Slide Number Placeholder 3"/>
          <p:cNvSpPr>
            <a:spLocks noGrp="1"/>
          </p:cNvSpPr>
          <p:nvPr>
            <p:ph type="sldNum" sz="quarter" idx="10"/>
          </p:nvPr>
        </p:nvSpPr>
        <p:spPr/>
        <p:txBody>
          <a:bodyPr/>
          <a:lstStyle/>
          <a:p>
            <a:fld id="{9683B0B4-68DE-4439-B14B-07BD67BE7DA2}" type="slidenum">
              <a:rPr lang="en-US" smtClean="0"/>
              <a:t>14</a:t>
            </a:fld>
            <a:endParaRPr lang="en-US"/>
          </a:p>
        </p:txBody>
      </p:sp>
    </p:spTree>
    <p:extLst>
      <p:ext uri="{BB962C8B-B14F-4D97-AF65-F5344CB8AC3E}">
        <p14:creationId xmlns:p14="http://schemas.microsoft.com/office/powerpoint/2010/main" val="1100628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681980" cy="3696712"/>
          </a:xfrm>
        </p:spPr>
        <p:txBody>
          <a:bodyPr/>
          <a:lstStyle/>
          <a:p>
            <a:r>
              <a:rPr lang="en-US" dirty="0"/>
              <a:t>Regulators provided guidance to investors to assist them in determining if digital advice was appropriate for them and how to choose among the various digital advisors.</a:t>
            </a:r>
          </a:p>
        </p:txBody>
      </p:sp>
      <p:sp>
        <p:nvSpPr>
          <p:cNvPr id="4" name="Slide Number Placeholder 3"/>
          <p:cNvSpPr>
            <a:spLocks noGrp="1"/>
          </p:cNvSpPr>
          <p:nvPr>
            <p:ph type="sldNum" sz="quarter" idx="10"/>
          </p:nvPr>
        </p:nvSpPr>
        <p:spPr/>
        <p:txBody>
          <a:bodyPr/>
          <a:lstStyle/>
          <a:p>
            <a:fld id="{9683B0B4-68DE-4439-B14B-07BD67BE7DA2}" type="slidenum">
              <a:rPr lang="en-US" smtClean="0"/>
              <a:t>15</a:t>
            </a:fld>
            <a:endParaRPr lang="en-US"/>
          </a:p>
        </p:txBody>
      </p:sp>
    </p:spTree>
    <p:extLst>
      <p:ext uri="{BB962C8B-B14F-4D97-AF65-F5344CB8AC3E}">
        <p14:creationId xmlns:p14="http://schemas.microsoft.com/office/powerpoint/2010/main" val="37709280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681980" cy="3696712"/>
          </a:xfrm>
        </p:spPr>
        <p:txBody>
          <a:bodyPr/>
          <a:lstStyle/>
          <a:p>
            <a:r>
              <a:rPr lang="en-US" dirty="0"/>
              <a:t>There is a challenge in monitoring digital advice under technology neutral approach. Information on how many firms, profile of the customers, various business models</a:t>
            </a:r>
          </a:p>
          <a:p>
            <a:endParaRPr lang="en-US" dirty="0"/>
          </a:p>
          <a:p>
            <a:r>
              <a:rPr lang="en-US" dirty="0"/>
              <a:t>In carrying out the IOSCO survey many jurisdictions had a difficult time in knowing the extent and characteristics  of the digital advice sector. For countries that are just beginning to see digital advisors it may be worthwhile to institute some filing requirements that can provide the regulator with the information necessary to properly supervise the sector.</a:t>
            </a:r>
          </a:p>
          <a:p>
            <a:endParaRPr lang="en-US" dirty="0"/>
          </a:p>
          <a:p>
            <a:r>
              <a:rPr lang="en-US" dirty="0"/>
              <a:t>Supervisors should focus on they key aspects of digital advice as highlighted in the previous slides</a:t>
            </a:r>
          </a:p>
        </p:txBody>
      </p:sp>
      <p:sp>
        <p:nvSpPr>
          <p:cNvPr id="4" name="Slide Number Placeholder 3"/>
          <p:cNvSpPr>
            <a:spLocks noGrp="1"/>
          </p:cNvSpPr>
          <p:nvPr>
            <p:ph type="sldNum" sz="quarter" idx="10"/>
          </p:nvPr>
        </p:nvSpPr>
        <p:spPr/>
        <p:txBody>
          <a:bodyPr/>
          <a:lstStyle/>
          <a:p>
            <a:fld id="{9683B0B4-68DE-4439-B14B-07BD67BE7DA2}" type="slidenum">
              <a:rPr lang="en-US" smtClean="0"/>
              <a:t>16</a:t>
            </a:fld>
            <a:endParaRPr lang="en-US"/>
          </a:p>
        </p:txBody>
      </p:sp>
    </p:spTree>
    <p:extLst>
      <p:ext uri="{BB962C8B-B14F-4D97-AF65-F5344CB8AC3E}">
        <p14:creationId xmlns:p14="http://schemas.microsoft.com/office/powerpoint/2010/main" val="5515229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83B0B4-68DE-4439-B14B-07BD67BE7DA2}" type="slidenum">
              <a:rPr lang="en-US" smtClean="0"/>
              <a:t>17</a:t>
            </a:fld>
            <a:endParaRPr lang="en-US"/>
          </a:p>
        </p:txBody>
      </p:sp>
    </p:spTree>
    <p:extLst>
      <p:ext uri="{BB962C8B-B14F-4D97-AF65-F5344CB8AC3E}">
        <p14:creationId xmlns:p14="http://schemas.microsoft.com/office/powerpoint/2010/main" val="3652411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83B0B4-68DE-4439-B14B-07BD67BE7DA2}" type="slidenum">
              <a:rPr lang="en-US" smtClean="0"/>
              <a:t>18</a:t>
            </a:fld>
            <a:endParaRPr lang="en-US"/>
          </a:p>
        </p:txBody>
      </p:sp>
    </p:spTree>
    <p:extLst>
      <p:ext uri="{BB962C8B-B14F-4D97-AF65-F5344CB8AC3E}">
        <p14:creationId xmlns:p14="http://schemas.microsoft.com/office/powerpoint/2010/main" val="293624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013" y="4486306"/>
            <a:ext cx="5681980" cy="3696712"/>
          </a:xfrm>
        </p:spPr>
        <p:txBody>
          <a:bodyPr/>
          <a:lstStyle/>
          <a:p>
            <a:pPr defTabSz="942289">
              <a:defRPr/>
            </a:pPr>
            <a:endParaRPr lang="en-US" dirty="0"/>
          </a:p>
          <a:p>
            <a:pPr defTabSz="942289">
              <a:defRPr/>
            </a:pPr>
            <a:r>
              <a:rPr lang="en-US" dirty="0"/>
              <a:t>Financial professionals have used digital advice tools for many years  for activities such as risk profiling and portfolio selection. In the late 1990s a number of these tools (risks assessment, financial calculators) became available to consumers on execution only platforms that did not offer advice. After 2008 digital advisors that offered advice with limited or no intervention from humans first appeared. In the US the first </a:t>
            </a:r>
            <a:r>
              <a:rPr lang="en-US" dirty="0" err="1"/>
              <a:t>roboadvisors</a:t>
            </a:r>
            <a:r>
              <a:rPr lang="en-US" dirty="0"/>
              <a:t> were the innovative startups, </a:t>
            </a:r>
            <a:r>
              <a:rPr lang="en-US" dirty="0" err="1"/>
              <a:t>Wealthfront</a:t>
            </a:r>
            <a:r>
              <a:rPr lang="en-US" dirty="0"/>
              <a:t> and Betterment; most traditional advisors followed.</a:t>
            </a:r>
          </a:p>
          <a:p>
            <a:pPr defTabSz="942289">
              <a:defRPr/>
            </a:pPr>
            <a:endParaRPr lang="en-US" dirty="0"/>
          </a:p>
          <a:p>
            <a:pPr defTabSz="942289">
              <a:defRPr/>
            </a:pPr>
            <a:r>
              <a:rPr lang="en-US" dirty="0"/>
              <a:t>Firms may include varying degrees of human intervention in their business models. Some offer access to a qualified human advisor, although the format and amount of advice may vary. Some only make technical support staff available. Canadian Securities Administrators require human intervention to review client information and prior to making portfolio recommendations of its portfolio managers This type of advisor is often referred to as a hybrid advisor. </a:t>
            </a:r>
          </a:p>
          <a:p>
            <a:pPr defTabSz="942289">
              <a:defRPr/>
            </a:pPr>
            <a:endParaRPr lang="en-US" dirty="0"/>
          </a:p>
          <a:p>
            <a:pPr defTabSz="942289">
              <a:defRPr/>
            </a:pPr>
            <a:r>
              <a:rPr lang="en-US" dirty="0"/>
              <a:t>The sector is expanding </a:t>
            </a:r>
            <a:r>
              <a:rPr lang="en-US" dirty="0" err="1"/>
              <a:t>rapdily</a:t>
            </a:r>
            <a:r>
              <a:rPr lang="en-US" dirty="0"/>
              <a:t>. The AITE group estimated that the industry had 4 billion AUM in 2015 and predicted growth to </a:t>
            </a:r>
            <a:r>
              <a:rPr lang="en-US" b="1" dirty="0"/>
              <a:t>12 billion by 2019</a:t>
            </a:r>
          </a:p>
        </p:txBody>
      </p:sp>
      <p:sp>
        <p:nvSpPr>
          <p:cNvPr id="4" name="Slide Number Placeholder 3"/>
          <p:cNvSpPr>
            <a:spLocks noGrp="1"/>
          </p:cNvSpPr>
          <p:nvPr>
            <p:ph type="sldNum" sz="quarter" idx="10"/>
          </p:nvPr>
        </p:nvSpPr>
        <p:spPr/>
        <p:txBody>
          <a:bodyPr/>
          <a:lstStyle/>
          <a:p>
            <a:fld id="{9683B0B4-68DE-4439-B14B-07BD67BE7DA2}" type="slidenum">
              <a:rPr lang="en-US" smtClean="0"/>
              <a:t>2</a:t>
            </a:fld>
            <a:endParaRPr lang="en-US"/>
          </a:p>
        </p:txBody>
      </p:sp>
    </p:spTree>
    <p:extLst>
      <p:ext uri="{BB962C8B-B14F-4D97-AF65-F5344CB8AC3E}">
        <p14:creationId xmlns:p14="http://schemas.microsoft.com/office/powerpoint/2010/main" val="1593949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013" y="4486306"/>
            <a:ext cx="5681980" cy="3696712"/>
          </a:xfrm>
        </p:spPr>
        <p:txBody>
          <a:bodyPr/>
          <a:lstStyle/>
          <a:p>
            <a:pPr defTabSz="942289">
              <a:defRPr/>
            </a:pPr>
            <a:endParaRPr lang="en-US" dirty="0"/>
          </a:p>
          <a:p>
            <a:pPr defTabSz="942289">
              <a:defRPr/>
            </a:pPr>
            <a:r>
              <a:rPr lang="en-US" dirty="0"/>
              <a:t>How many digital advice providers work</a:t>
            </a:r>
          </a:p>
          <a:p>
            <a:pPr defTabSz="942289">
              <a:defRPr/>
            </a:pPr>
            <a:endParaRPr lang="en-US" dirty="0"/>
          </a:p>
          <a:p>
            <a:pPr defTabSz="942289">
              <a:defRPr/>
            </a:pPr>
            <a:r>
              <a:rPr lang="en-US" dirty="0"/>
              <a:t>Typically consumers are asked a series of questions to determine their risk tolerance, objectives, customer holdings and suitability for this kind of advice;</a:t>
            </a:r>
          </a:p>
          <a:p>
            <a:pPr defTabSz="942289">
              <a:defRPr/>
            </a:pPr>
            <a:endParaRPr lang="en-US" dirty="0"/>
          </a:p>
          <a:p>
            <a:pPr defTabSz="942289">
              <a:defRPr/>
            </a:pPr>
            <a:r>
              <a:rPr lang="en-US" dirty="0"/>
              <a:t>Based on these answers they are given a risk profile; and </a:t>
            </a:r>
          </a:p>
          <a:p>
            <a:pPr defTabSz="942289">
              <a:defRPr/>
            </a:pPr>
            <a:endParaRPr lang="en-US" dirty="0"/>
          </a:p>
          <a:p>
            <a:pPr defTabSz="942289">
              <a:defRPr/>
            </a:pPr>
            <a:r>
              <a:rPr lang="en-US" dirty="0"/>
              <a:t>based on the risk profile are assigned a portfolio typically consisting of ETFs and other collective investment schemes,’ liquid stocks and bonds, or plain vanilla securities. </a:t>
            </a:r>
          </a:p>
          <a:p>
            <a:pPr defTabSz="942289">
              <a:defRPr/>
            </a:pPr>
            <a:endParaRPr lang="en-US" dirty="0"/>
          </a:p>
          <a:p>
            <a:pPr defTabSz="942289">
              <a:defRPr/>
            </a:pPr>
            <a:r>
              <a:rPr lang="en-US" dirty="0"/>
              <a:t>Most offer  a rebalancing function if the portfolio moves away from the risk profile (</a:t>
            </a:r>
            <a:r>
              <a:rPr lang="en-US" dirty="0" err="1"/>
              <a:t>i.e</a:t>
            </a:r>
            <a:r>
              <a:rPr lang="en-US" dirty="0"/>
              <a:t> if the portfolio becomes more aggressive in risk).  </a:t>
            </a:r>
          </a:p>
          <a:p>
            <a:pPr defTabSz="942289">
              <a:defRPr/>
            </a:pPr>
            <a:endParaRPr lang="en-US" dirty="0"/>
          </a:p>
          <a:p>
            <a:pPr defTabSz="942289">
              <a:defRPr/>
            </a:pPr>
            <a:r>
              <a:rPr lang="en-US" dirty="0"/>
              <a:t>Over time digital advisors have developed more sophisticated risk profiling and portfolio selection tools. In the future they may venture more into more sophisticated products. </a:t>
            </a:r>
          </a:p>
          <a:p>
            <a:pPr defTabSz="942289">
              <a:defRPr/>
            </a:pPr>
            <a:endParaRPr lang="en-US" dirty="0"/>
          </a:p>
          <a:p>
            <a:endParaRPr lang="en-US" dirty="0"/>
          </a:p>
        </p:txBody>
      </p:sp>
      <p:sp>
        <p:nvSpPr>
          <p:cNvPr id="4" name="Slide Number Placeholder 3"/>
          <p:cNvSpPr>
            <a:spLocks noGrp="1"/>
          </p:cNvSpPr>
          <p:nvPr>
            <p:ph type="sldNum" sz="quarter" idx="10"/>
          </p:nvPr>
        </p:nvSpPr>
        <p:spPr/>
        <p:txBody>
          <a:bodyPr/>
          <a:lstStyle/>
          <a:p>
            <a:fld id="{9683B0B4-68DE-4439-B14B-07BD67BE7DA2}" type="slidenum">
              <a:rPr lang="en-US" smtClean="0"/>
              <a:t>3</a:t>
            </a:fld>
            <a:endParaRPr lang="en-US"/>
          </a:p>
        </p:txBody>
      </p:sp>
    </p:spTree>
    <p:extLst>
      <p:ext uri="{BB962C8B-B14F-4D97-AF65-F5344CB8AC3E}">
        <p14:creationId xmlns:p14="http://schemas.microsoft.com/office/powerpoint/2010/main" val="1668716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60734"/>
            <a:ext cx="5681980" cy="3696712"/>
          </a:xfrm>
        </p:spPr>
        <p:txBody>
          <a:bodyPr/>
          <a:lstStyle/>
          <a:p>
            <a:r>
              <a:rPr lang="en-US" dirty="0"/>
              <a:t>Benefits</a:t>
            </a:r>
          </a:p>
          <a:p>
            <a:pPr marL="171450" indent="-171450">
              <a:buFont typeface="Arial" panose="020B0604020202020204" pitchFamily="34" charset="0"/>
              <a:buChar char="•"/>
            </a:pPr>
            <a:r>
              <a:rPr lang="en-US" dirty="0"/>
              <a:t>Lower delivery costs have led to lower fees for consumers</a:t>
            </a:r>
          </a:p>
          <a:p>
            <a:pPr marL="171450" indent="-171450">
              <a:buFont typeface="Arial" panose="020B0604020202020204" pitchFamily="34" charset="0"/>
              <a:buChar char="•"/>
            </a:pPr>
            <a:r>
              <a:rPr lang="en-US" dirty="0"/>
              <a:t>Broader access to advice (Only 20% of the Australian market seeks advice)-customers may feel that advisors only concerned with HNW individuals</a:t>
            </a:r>
          </a:p>
          <a:p>
            <a:pPr marL="171450" indent="-171450">
              <a:buFont typeface="Arial" panose="020B0604020202020204" pitchFamily="34" charset="0"/>
              <a:buChar char="•"/>
            </a:pPr>
            <a:r>
              <a:rPr lang="en-US" dirty="0"/>
              <a:t>Investors have shown a growing preference for digital solutions and therefore digital advisors would represent an improvement in service</a:t>
            </a:r>
          </a:p>
          <a:p>
            <a:pPr marL="171450" indent="-171450">
              <a:buFont typeface="Arial" panose="020B0604020202020204" pitchFamily="34" charset="0"/>
              <a:buChar char="•"/>
            </a:pPr>
            <a:endParaRPr lang="en-US" dirty="0"/>
          </a:p>
          <a:p>
            <a:r>
              <a:rPr lang="en-US" dirty="0"/>
              <a:t>Risks</a:t>
            </a:r>
          </a:p>
          <a:p>
            <a:endParaRPr lang="en-US" dirty="0"/>
          </a:p>
          <a:p>
            <a:pPr marL="171450" indent="-171450">
              <a:buFont typeface="Arial" panose="020B0604020202020204" pitchFamily="34" charset="0"/>
              <a:buChar char="•"/>
            </a:pPr>
            <a:r>
              <a:rPr lang="en-US" dirty="0"/>
              <a:t>Process unsuitable-not appropriate for more complex needs, highly indebted, or who want to manage investment over numerous platforms; customers may not understand the limited nature of the advice</a:t>
            </a:r>
          </a:p>
          <a:p>
            <a:pPr marL="171450" indent="-171450">
              <a:buFont typeface="Arial" panose="020B0604020202020204" pitchFamily="34" charset="0"/>
              <a:buChar char="•"/>
            </a:pPr>
            <a:r>
              <a:rPr lang="en-US" dirty="0"/>
              <a:t>Recommendations unsuitable-reduced opportunities to fill in the gaps, questionnaire inadequate, information not updated, profiles too general</a:t>
            </a:r>
          </a:p>
          <a:p>
            <a:pPr marL="171450" indent="-171450">
              <a:buFont typeface="Arial" panose="020B0604020202020204" pitchFamily="34" charset="0"/>
              <a:buChar char="•"/>
            </a:pPr>
            <a:r>
              <a:rPr lang="en-US" dirty="0"/>
              <a:t>Errors in the </a:t>
            </a:r>
            <a:r>
              <a:rPr lang="en-US" dirty="0" err="1"/>
              <a:t>algos</a:t>
            </a:r>
            <a:r>
              <a:rPr lang="en-US" dirty="0"/>
              <a:t> would affect more people; tools may be subject to hacking manipulation</a:t>
            </a:r>
          </a:p>
        </p:txBody>
      </p:sp>
      <p:sp>
        <p:nvSpPr>
          <p:cNvPr id="4" name="Slide Number Placeholder 3"/>
          <p:cNvSpPr>
            <a:spLocks noGrp="1"/>
          </p:cNvSpPr>
          <p:nvPr>
            <p:ph type="sldNum" sz="quarter" idx="10"/>
          </p:nvPr>
        </p:nvSpPr>
        <p:spPr/>
        <p:txBody>
          <a:bodyPr/>
          <a:lstStyle/>
          <a:p>
            <a:fld id="{9683B0B4-68DE-4439-B14B-07BD67BE7DA2}" type="slidenum">
              <a:rPr lang="en-US" smtClean="0"/>
              <a:t>4</a:t>
            </a:fld>
            <a:endParaRPr lang="en-US"/>
          </a:p>
        </p:txBody>
      </p:sp>
    </p:spTree>
    <p:extLst>
      <p:ext uri="{BB962C8B-B14F-4D97-AF65-F5344CB8AC3E}">
        <p14:creationId xmlns:p14="http://schemas.microsoft.com/office/powerpoint/2010/main" val="2163339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that the industry is in a relatively early stage, most regulators have adopted a technology neutral approach to digital advice, which means the same rules apply to digital advisors as human advisors.</a:t>
            </a:r>
          </a:p>
          <a:p>
            <a:endParaRPr lang="en-US" dirty="0"/>
          </a:p>
          <a:p>
            <a:r>
              <a:rPr lang="en-US" dirty="0"/>
              <a:t>Examples: US investment advisors, European (ESAs paper), Canadian (may revisit if complex products are sold),) and Australian regulators</a:t>
            </a:r>
          </a:p>
          <a:p>
            <a:endParaRPr lang="en-US" dirty="0"/>
          </a:p>
          <a:p>
            <a:r>
              <a:rPr lang="en-US" dirty="0"/>
              <a:t>Why? do not want to stifle innovation and want to expand options for consumers.</a:t>
            </a:r>
          </a:p>
          <a:p>
            <a:endParaRPr lang="en-US" dirty="0"/>
          </a:p>
          <a:p>
            <a:r>
              <a:rPr lang="en-US" dirty="0"/>
              <a:t>Regulators worldwide are monitoring the situation and may revise this approach over time depending on the development of the digital advice sector.</a:t>
            </a:r>
          </a:p>
        </p:txBody>
      </p:sp>
      <p:sp>
        <p:nvSpPr>
          <p:cNvPr id="4" name="Slide Number Placeholder 3"/>
          <p:cNvSpPr>
            <a:spLocks noGrp="1"/>
          </p:cNvSpPr>
          <p:nvPr>
            <p:ph type="sldNum" sz="quarter" idx="10"/>
          </p:nvPr>
        </p:nvSpPr>
        <p:spPr/>
        <p:txBody>
          <a:bodyPr/>
          <a:lstStyle/>
          <a:p>
            <a:fld id="{9683B0B4-68DE-4439-B14B-07BD67BE7DA2}" type="slidenum">
              <a:rPr lang="en-US" smtClean="0"/>
              <a:t>5</a:t>
            </a:fld>
            <a:endParaRPr lang="en-US"/>
          </a:p>
        </p:txBody>
      </p:sp>
    </p:spTree>
    <p:extLst>
      <p:ext uri="{BB962C8B-B14F-4D97-AF65-F5344CB8AC3E}">
        <p14:creationId xmlns:p14="http://schemas.microsoft.com/office/powerpoint/2010/main" val="3407997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9613" y="1184275"/>
            <a:ext cx="5632450" cy="3168650"/>
          </a:xfrm>
        </p:spPr>
      </p:sp>
      <p:sp>
        <p:nvSpPr>
          <p:cNvPr id="3" name="Notes Placeholder 2"/>
          <p:cNvSpPr>
            <a:spLocks noGrp="1"/>
          </p:cNvSpPr>
          <p:nvPr>
            <p:ph type="body" idx="1"/>
          </p:nvPr>
        </p:nvSpPr>
        <p:spPr/>
        <p:txBody>
          <a:bodyPr/>
          <a:lstStyle/>
          <a:p>
            <a:r>
              <a:rPr lang="en-US" dirty="0"/>
              <a:t>Regulators may not have issued new regulations governing digital advice, but they have chosen to issue various forms of guidance. We will review this guidance on the following slides.</a:t>
            </a:r>
          </a:p>
        </p:txBody>
      </p:sp>
      <p:sp>
        <p:nvSpPr>
          <p:cNvPr id="4" name="Slide Number Placeholder 3"/>
          <p:cNvSpPr>
            <a:spLocks noGrp="1"/>
          </p:cNvSpPr>
          <p:nvPr>
            <p:ph type="sldNum" sz="quarter" idx="10"/>
          </p:nvPr>
        </p:nvSpPr>
        <p:spPr/>
        <p:txBody>
          <a:bodyPr/>
          <a:lstStyle/>
          <a:p>
            <a:fld id="{9683B0B4-68DE-4439-B14B-07BD67BE7DA2}" type="slidenum">
              <a:rPr lang="en-US" smtClean="0"/>
              <a:t>6</a:t>
            </a:fld>
            <a:endParaRPr lang="en-US"/>
          </a:p>
        </p:txBody>
      </p:sp>
    </p:spTree>
    <p:extLst>
      <p:ext uri="{BB962C8B-B14F-4D97-AF65-F5344CB8AC3E}">
        <p14:creationId xmlns:p14="http://schemas.microsoft.com/office/powerpoint/2010/main" val="3215221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FINRA issued guidance to remind firms of their regulatory obligations and to highlight effective practices by firms in key areas such as governance and supervision of the digital advice tool and the construction of the portfolio, investor profiling, and portfolio rebalancing. </a:t>
            </a:r>
          </a:p>
          <a:p>
            <a:endParaRPr lang="en-US" dirty="0"/>
          </a:p>
          <a:p>
            <a:pPr marL="171450" indent="-171450">
              <a:buFont typeface="Arial" panose="020B0604020202020204" pitchFamily="34" charset="0"/>
              <a:buChar char="•"/>
            </a:pPr>
            <a:r>
              <a:rPr lang="en-US" dirty="0"/>
              <a:t>Many firms establish investment committees-oversee the development of the </a:t>
            </a:r>
            <a:r>
              <a:rPr lang="en-US" dirty="0" err="1"/>
              <a:t>algo</a:t>
            </a:r>
            <a:r>
              <a:rPr lang="en-US" dirty="0"/>
              <a:t>, review third party tools, It is important to note that the firm is still responsible when using third party tools</a:t>
            </a:r>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is there exception reporting to identify situations where a tools output deviates from what might be expected.</a:t>
            </a:r>
          </a:p>
          <a:p>
            <a:endParaRPr lang="en-US" dirty="0"/>
          </a:p>
          <a:p>
            <a:r>
              <a:rPr lang="en-US" dirty="0"/>
              <a:t>Invest committees also establish criteria for product selection, monitoring the pre-package portfolios, identifying and mitigating conflicts of interest</a:t>
            </a:r>
          </a:p>
          <a:p>
            <a:endParaRPr lang="en-US" dirty="0"/>
          </a:p>
          <a:p>
            <a:r>
              <a:rPr lang="en-US" dirty="0"/>
              <a:t>With respect to conflicts of interest some firms opt not to include proprietary products or disclose this.</a:t>
            </a:r>
          </a:p>
          <a:p>
            <a:endParaRPr lang="en-US" dirty="0"/>
          </a:p>
        </p:txBody>
      </p:sp>
      <p:sp>
        <p:nvSpPr>
          <p:cNvPr id="4" name="Slide Number Placeholder 3"/>
          <p:cNvSpPr>
            <a:spLocks noGrp="1"/>
          </p:cNvSpPr>
          <p:nvPr>
            <p:ph type="sldNum" sz="quarter" idx="10"/>
          </p:nvPr>
        </p:nvSpPr>
        <p:spPr/>
        <p:txBody>
          <a:bodyPr/>
          <a:lstStyle/>
          <a:p>
            <a:fld id="{9683B0B4-68DE-4439-B14B-07BD67BE7DA2}" type="slidenum">
              <a:rPr lang="en-US" smtClean="0"/>
              <a:t>7</a:t>
            </a:fld>
            <a:endParaRPr lang="en-US"/>
          </a:p>
        </p:txBody>
      </p:sp>
    </p:spTree>
    <p:extLst>
      <p:ext uri="{BB962C8B-B14F-4D97-AF65-F5344CB8AC3E}">
        <p14:creationId xmlns:p14="http://schemas.microsoft.com/office/powerpoint/2010/main" val="3471488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 Investor profiling: questionnaires between 4 and 12 questions, KYC, Objectives, risks, other holdings</a:t>
            </a:r>
          </a:p>
          <a:p>
            <a:pPr defTabSz="942289"/>
            <a:endParaRPr lang="en-US" dirty="0"/>
          </a:p>
          <a:p>
            <a:pPr defTabSz="942289"/>
            <a:r>
              <a:rPr lang="en-US" dirty="0"/>
              <a:t>Risk tolerance vs. capacity for loss</a:t>
            </a:r>
          </a:p>
          <a:p>
            <a:pPr defTabSz="942289"/>
            <a:endParaRPr lang="en-US" dirty="0"/>
          </a:p>
          <a:p>
            <a:pPr defTabSz="942289"/>
            <a:r>
              <a:rPr lang="en-US" dirty="0"/>
              <a:t>Is digital advice appropriate: net income, heavily indebted, complex needs, manage investment across platforms</a:t>
            </a:r>
          </a:p>
          <a:p>
            <a:endParaRPr lang="en-US" dirty="0"/>
          </a:p>
        </p:txBody>
      </p:sp>
      <p:sp>
        <p:nvSpPr>
          <p:cNvPr id="4" name="Slide Number Placeholder 3"/>
          <p:cNvSpPr>
            <a:spLocks noGrp="1"/>
          </p:cNvSpPr>
          <p:nvPr>
            <p:ph type="sldNum" sz="quarter" idx="10"/>
          </p:nvPr>
        </p:nvSpPr>
        <p:spPr/>
        <p:txBody>
          <a:bodyPr/>
          <a:lstStyle/>
          <a:p>
            <a:fld id="{9683B0B4-68DE-4439-B14B-07BD67BE7DA2}" type="slidenum">
              <a:rPr lang="en-US" smtClean="0"/>
              <a:t>8</a:t>
            </a:fld>
            <a:endParaRPr lang="en-US"/>
          </a:p>
        </p:txBody>
      </p:sp>
    </p:spTree>
    <p:extLst>
      <p:ext uri="{BB962C8B-B14F-4D97-AF65-F5344CB8AC3E}">
        <p14:creationId xmlns:p14="http://schemas.microsoft.com/office/powerpoint/2010/main" val="644868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human intervention of a qualified advisor at two points in the process: reviewing client information and the final recommendations made to clients.</a:t>
            </a:r>
          </a:p>
          <a:p>
            <a:endParaRPr lang="en-US" dirty="0"/>
          </a:p>
          <a:p>
            <a:r>
              <a:rPr lang="en-US" dirty="0"/>
              <a:t>In dialogue with the firms, the Canadian regulators place a lot of emphasis on the questionnaire, which is a critical part of the process.</a:t>
            </a:r>
          </a:p>
        </p:txBody>
      </p:sp>
      <p:sp>
        <p:nvSpPr>
          <p:cNvPr id="4" name="Slide Number Placeholder 3"/>
          <p:cNvSpPr>
            <a:spLocks noGrp="1"/>
          </p:cNvSpPr>
          <p:nvPr>
            <p:ph type="sldNum" sz="quarter" idx="10"/>
          </p:nvPr>
        </p:nvSpPr>
        <p:spPr/>
        <p:txBody>
          <a:bodyPr/>
          <a:lstStyle/>
          <a:p>
            <a:fld id="{9683B0B4-68DE-4439-B14B-07BD67BE7DA2}" type="slidenum">
              <a:rPr lang="en-US" smtClean="0"/>
              <a:t>9</a:t>
            </a:fld>
            <a:endParaRPr lang="en-US"/>
          </a:p>
        </p:txBody>
      </p:sp>
    </p:spTree>
    <p:extLst>
      <p:ext uri="{BB962C8B-B14F-4D97-AF65-F5344CB8AC3E}">
        <p14:creationId xmlns:p14="http://schemas.microsoft.com/office/powerpoint/2010/main" val="3858007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9/19/2017</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9/19/2017</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9/19/2017</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‹Nº›</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nvestor.gov/additional-resources/news-alerts/alerts-bulletins/investor-bulletin-robo-adviser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finra.org/investors/alerts/automated-investment-tool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www.osc.gov.on.ca/documents/en/Securities-Category3/csa_20150924_31-342_portfolio-managers-online-advice.pdf" TargetMode="External"/><Relationship Id="rId3" Type="http://schemas.openxmlformats.org/officeDocument/2006/relationships/hyperlink" Target="https://www.sec.gov/investment/im-guidance-2017-02.pdf" TargetMode="External"/><Relationship Id="rId7" Type="http://schemas.openxmlformats.org/officeDocument/2006/relationships/hyperlink" Target="https://www.finra.org/sites/default/files/digital-investment-advice-report.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download.asic.gov.au/media/3994496/rg255-published-30-august-2016.pdf" TargetMode="External"/><Relationship Id="rId5" Type="http://schemas.openxmlformats.org/officeDocument/2006/relationships/hyperlink" Target="https://esas-jointcommittee.europa.eu/Publications/Reports/EBA%20BS%202016%20422%20(JC%20SC%20CPFI%20Final%20Report%20on%20automated%20advice%20tools).pdf" TargetMode="External"/><Relationship Id="rId4" Type="http://schemas.openxmlformats.org/officeDocument/2006/relationships/hyperlink" Target="http://www.iosco.org/library/pubdocs/pdf/IOSCOPD552.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jeanne.balcom@gmail.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364CFC-F898-4018-8ACB-7092D29EA3CE}"/>
              </a:ext>
            </a:extLst>
          </p:cNvPr>
          <p:cNvSpPr>
            <a:spLocks noGrp="1"/>
          </p:cNvSpPr>
          <p:nvPr>
            <p:ph type="ctrTitle"/>
          </p:nvPr>
        </p:nvSpPr>
        <p:spPr/>
        <p:txBody>
          <a:bodyPr/>
          <a:lstStyle/>
          <a:p>
            <a:r>
              <a:rPr lang="en-US" dirty="0"/>
              <a:t>Regulation and supervision of Digital advisors</a:t>
            </a:r>
          </a:p>
        </p:txBody>
      </p:sp>
      <p:sp>
        <p:nvSpPr>
          <p:cNvPr id="3" name="Subtitle 2">
            <a:extLst>
              <a:ext uri="{FF2B5EF4-FFF2-40B4-BE49-F238E27FC236}">
                <a16:creationId xmlns:a16="http://schemas.microsoft.com/office/drawing/2014/main" xmlns="" id="{33298FC9-9A76-43D6-BA41-B3D467F4C66D}"/>
              </a:ext>
            </a:extLst>
          </p:cNvPr>
          <p:cNvSpPr>
            <a:spLocks noGrp="1"/>
          </p:cNvSpPr>
          <p:nvPr>
            <p:ph type="subTitle" idx="1"/>
          </p:nvPr>
        </p:nvSpPr>
        <p:spPr/>
        <p:txBody>
          <a:bodyPr>
            <a:noAutofit/>
          </a:bodyPr>
          <a:lstStyle/>
          <a:p>
            <a:r>
              <a:rPr lang="en-US" sz="1200" dirty="0"/>
              <a:t>Unidad de </a:t>
            </a:r>
            <a:r>
              <a:rPr lang="en-US" sz="1200" dirty="0" err="1"/>
              <a:t>regulacion</a:t>
            </a:r>
            <a:r>
              <a:rPr lang="en-US" sz="1200" dirty="0"/>
              <a:t> </a:t>
            </a:r>
            <a:r>
              <a:rPr lang="en-US" sz="1200" dirty="0" err="1"/>
              <a:t>financierA</a:t>
            </a:r>
            <a:r>
              <a:rPr lang="en-US" sz="1200" dirty="0"/>
              <a:t>, Bogota, Colombia</a:t>
            </a:r>
          </a:p>
          <a:p>
            <a:r>
              <a:rPr lang="en-US" sz="1200" dirty="0"/>
              <a:t>20 September 2017</a:t>
            </a:r>
          </a:p>
        </p:txBody>
      </p:sp>
    </p:spTree>
    <p:extLst>
      <p:ext uri="{BB962C8B-B14F-4D97-AF65-F5344CB8AC3E}">
        <p14:creationId xmlns:p14="http://schemas.microsoft.com/office/powerpoint/2010/main" val="4188137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lstStyle/>
          <a:p>
            <a:r>
              <a:rPr lang="en-US" dirty="0"/>
              <a:t>Guidance on complying with existing regulations: Canadian Securities Administrators (CSA)</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fontScale="25000" lnSpcReduction="20000"/>
          </a:bodyPr>
          <a:lstStyle/>
          <a:p>
            <a:r>
              <a:rPr lang="en-US" sz="7200" dirty="0"/>
              <a:t>Canadian Securities Administrators’ (CSA) guidance requires human intervention at two junctures</a:t>
            </a:r>
          </a:p>
          <a:p>
            <a:pPr lvl="1"/>
            <a:r>
              <a:rPr lang="en-US" sz="7200" dirty="0"/>
              <a:t>Ensuring adequate information has been gathered in support of the suitability determination</a:t>
            </a:r>
          </a:p>
          <a:p>
            <a:pPr lvl="1"/>
            <a:r>
              <a:rPr lang="en-US" sz="7200" dirty="0"/>
              <a:t>Reviewing and assessing whether recommended portfolios are suitable for a particular client</a:t>
            </a:r>
          </a:p>
          <a:p>
            <a:r>
              <a:rPr lang="en-US" sz="7200" dirty="0"/>
              <a:t>Guidance advises that client profiling should include:</a:t>
            </a:r>
          </a:p>
          <a:p>
            <a:pPr lvl="1"/>
            <a:r>
              <a:rPr lang="en-US" sz="7200" dirty="0"/>
              <a:t>Using of behavioral questions to establish risk tolerance and obtain KYC information</a:t>
            </a:r>
          </a:p>
          <a:p>
            <a:pPr lvl="1"/>
            <a:r>
              <a:rPr lang="en-US" sz="7200" dirty="0"/>
              <a:t>Including a function that prevents a client from progressing further until all questions have been answered</a:t>
            </a:r>
          </a:p>
          <a:p>
            <a:pPr lvl="1"/>
            <a:r>
              <a:rPr lang="en-US" sz="7200" dirty="0"/>
              <a:t>Testing for inconsistencies in answers that will not allow the questionnaire to be completed until resolved</a:t>
            </a:r>
          </a:p>
          <a:p>
            <a:pPr lvl="1"/>
            <a:r>
              <a:rPr lang="en-US" sz="7200" dirty="0"/>
              <a:t>Flagging inconsistencies of conflicts in client responses that would trigger a call from a human advisor</a:t>
            </a:r>
          </a:p>
          <a:p>
            <a:pPr lvl="1"/>
            <a:r>
              <a:rPr lang="en-US" sz="7200" dirty="0"/>
              <a:t>Offering educational information about the terms and concepts involved</a:t>
            </a:r>
          </a:p>
          <a:p>
            <a:pPr lvl="1"/>
            <a:r>
              <a:rPr lang="en-US" sz="7200" dirty="0"/>
              <a:t>Providing a reminder that a human advisor is available to assist throughout the process</a:t>
            </a:r>
          </a:p>
          <a:p>
            <a:pPr lvl="1"/>
            <a:r>
              <a:rPr lang="en-US" sz="7200" dirty="0"/>
              <a:t>Prompting existing clients to provide at least annual update of any material changes in circumstances</a:t>
            </a:r>
          </a:p>
          <a:p>
            <a:endParaRPr lang="en-US" dirty="0"/>
          </a:p>
        </p:txBody>
      </p:sp>
    </p:spTree>
    <p:extLst>
      <p:ext uri="{BB962C8B-B14F-4D97-AF65-F5344CB8AC3E}">
        <p14:creationId xmlns:p14="http://schemas.microsoft.com/office/powerpoint/2010/main" val="298098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lstStyle/>
          <a:p>
            <a:r>
              <a:rPr lang="en-US" dirty="0"/>
              <a:t>Guidance on complying with existing regulations: Australian Securities and Investments commission (ASIC)</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lnSpcReduction="10000"/>
          </a:bodyPr>
          <a:lstStyle/>
          <a:p>
            <a:r>
              <a:rPr lang="en-US" sz="2200" dirty="0"/>
              <a:t>Australian Securities and Investments Commission’s (ASIC) guidance for digital advisors</a:t>
            </a:r>
            <a:r>
              <a:rPr lang="en-US" dirty="0"/>
              <a:t>:</a:t>
            </a:r>
          </a:p>
          <a:p>
            <a:pPr lvl="1"/>
            <a:r>
              <a:rPr lang="en-US" sz="1800" dirty="0"/>
              <a:t>Required to hold an Australian Financial Services license to provide financial product advice</a:t>
            </a:r>
          </a:p>
          <a:p>
            <a:pPr lvl="1"/>
            <a:r>
              <a:rPr lang="en-US" sz="1800" dirty="0"/>
              <a:t>At least one Responsible Manager must meet the training and competence standards for the provision of financial product advice.</a:t>
            </a:r>
          </a:p>
          <a:p>
            <a:pPr lvl="1"/>
            <a:r>
              <a:rPr lang="en-US" sz="1800" dirty="0"/>
              <a:t>At least one person available that has an understanding of the (rationale, risks, rules) of the technology and algorithms </a:t>
            </a:r>
          </a:p>
          <a:p>
            <a:pPr lvl="1"/>
            <a:r>
              <a:rPr lang="en-US" sz="1800" dirty="0"/>
              <a:t>At least one person who has the appropriate skills and experience to thoroughly review the quality of the digital advice generated by algorithms</a:t>
            </a:r>
          </a:p>
          <a:p>
            <a:pPr lvl="1"/>
            <a:r>
              <a:rPr lang="en-US" sz="1800" dirty="0"/>
              <a:t>Details on how the provision of digital advice will be monitored</a:t>
            </a:r>
          </a:p>
          <a:p>
            <a:pPr lvl="1"/>
            <a:r>
              <a:rPr lang="en-US" sz="1800" dirty="0"/>
              <a:t>Measures in place to ensure compliance of any outsourced functions</a:t>
            </a:r>
          </a:p>
          <a:p>
            <a:pPr marL="324000" lvl="1" indent="0">
              <a:buNone/>
            </a:pPr>
            <a:endParaRPr lang="en-US" dirty="0"/>
          </a:p>
        </p:txBody>
      </p:sp>
    </p:spTree>
    <p:extLst>
      <p:ext uri="{BB962C8B-B14F-4D97-AF65-F5344CB8AC3E}">
        <p14:creationId xmlns:p14="http://schemas.microsoft.com/office/powerpoint/2010/main" val="1437086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lstStyle/>
          <a:p>
            <a:r>
              <a:rPr lang="en-US" dirty="0"/>
              <a:t>Guidance on complying with existing regulations: ASIC</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fontScale="25000" lnSpcReduction="20000"/>
          </a:bodyPr>
          <a:lstStyle/>
          <a:p>
            <a:pPr lvl="1"/>
            <a:endParaRPr lang="en-US" dirty="0"/>
          </a:p>
          <a:p>
            <a:pPr lvl="1"/>
            <a:endParaRPr lang="en-US" dirty="0"/>
          </a:p>
          <a:p>
            <a:endParaRPr lang="en-US" sz="6400" dirty="0"/>
          </a:p>
          <a:p>
            <a:r>
              <a:rPr lang="en-US" sz="8000" dirty="0"/>
              <a:t>ASIC’s guidance for digital advisors, cont.</a:t>
            </a:r>
          </a:p>
          <a:p>
            <a:pPr lvl="1"/>
            <a:r>
              <a:rPr lang="en-US" sz="7200" dirty="0"/>
              <a:t>Procedures in place to monitor and test algorithms</a:t>
            </a:r>
          </a:p>
          <a:p>
            <a:pPr lvl="2"/>
            <a:r>
              <a:rPr lang="en-US" sz="6200" dirty="0"/>
              <a:t>Appropriate system design documentation</a:t>
            </a:r>
          </a:p>
          <a:p>
            <a:pPr lvl="2"/>
            <a:r>
              <a:rPr lang="en-US" sz="6200" dirty="0"/>
              <a:t>Documented test strategy</a:t>
            </a:r>
          </a:p>
          <a:p>
            <a:pPr lvl="2"/>
            <a:r>
              <a:rPr lang="en-US" sz="6200" dirty="0"/>
              <a:t>Appropriate processes for managing any changes to the algorithm</a:t>
            </a:r>
          </a:p>
          <a:p>
            <a:pPr lvl="2"/>
            <a:r>
              <a:rPr lang="en-US" sz="6200" dirty="0"/>
              <a:t>Control, monitor, and keep records describing any changes in the algorithms over the past seven years</a:t>
            </a:r>
          </a:p>
          <a:p>
            <a:pPr lvl="2"/>
            <a:r>
              <a:rPr lang="en-US" sz="6200" dirty="0"/>
              <a:t>Review and update algorithms as needed (e.g. market changes and changes in law)</a:t>
            </a:r>
          </a:p>
          <a:p>
            <a:pPr lvl="2"/>
            <a:r>
              <a:rPr lang="en-US" sz="6200" dirty="0"/>
              <a:t>Controls and processes to suspend the provision of advice if an error in the algorithm is detected and that error is likely to result in client loss or violations of law</a:t>
            </a:r>
          </a:p>
          <a:p>
            <a:pPr lvl="2"/>
            <a:r>
              <a:rPr lang="en-US" sz="6200" dirty="0"/>
              <a:t>Adequate human and technological resources to monitor and supervise the performance of algorithms through the adequate and timely review of advice provided</a:t>
            </a:r>
          </a:p>
          <a:p>
            <a:pPr lvl="2"/>
            <a:r>
              <a:rPr lang="en-US" sz="6200" dirty="0"/>
              <a:t>Appropriate internal sign off process to ensure that the above steps have been followed</a:t>
            </a:r>
          </a:p>
          <a:p>
            <a:pPr lvl="3"/>
            <a:endParaRPr lang="en-US" sz="6200" dirty="0"/>
          </a:p>
          <a:p>
            <a:pPr lvl="1"/>
            <a:endParaRPr lang="en-US" sz="6400" dirty="0"/>
          </a:p>
          <a:p>
            <a:pPr lvl="1"/>
            <a:endParaRPr lang="en-US" dirty="0"/>
          </a:p>
        </p:txBody>
      </p:sp>
    </p:spTree>
    <p:extLst>
      <p:ext uri="{BB962C8B-B14F-4D97-AF65-F5344CB8AC3E}">
        <p14:creationId xmlns:p14="http://schemas.microsoft.com/office/powerpoint/2010/main" val="1038914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normAutofit/>
          </a:bodyPr>
          <a:lstStyle/>
          <a:p>
            <a:r>
              <a:rPr lang="en-US" dirty="0"/>
              <a:t>Guidance on Difference between Delivering personal advice and general advice/information (ASIC and </a:t>
            </a:r>
            <a:r>
              <a:rPr lang="en-US" dirty="0" err="1"/>
              <a:t>Mifid</a:t>
            </a:r>
            <a:r>
              <a:rPr lang="en-US" dirty="0"/>
              <a:t>)</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a:bodyPr>
          <a:lstStyle/>
          <a:p>
            <a:pPr lvl="1"/>
            <a:r>
              <a:rPr lang="en-US" sz="2000" dirty="0"/>
              <a:t>ASIC</a:t>
            </a:r>
          </a:p>
          <a:p>
            <a:pPr lvl="2"/>
            <a:r>
              <a:rPr lang="en-US" sz="1600" dirty="0"/>
              <a:t>Personal advice is financial product advice given or directed to a person in circumstance where an advisor has considered one or more of the client’s objectives, financial situation and needs or a reasonable person might expect the person giving or directing the advice to have considered one or more of these factors</a:t>
            </a:r>
          </a:p>
          <a:p>
            <a:pPr lvl="2"/>
            <a:r>
              <a:rPr lang="en-US" sz="1600" dirty="0"/>
              <a:t>General advice is all other financial product advice and does not trigger suitability</a:t>
            </a:r>
          </a:p>
          <a:p>
            <a:pPr lvl="1"/>
            <a:r>
              <a:rPr lang="en-US" sz="2000" dirty="0"/>
              <a:t>MiFID</a:t>
            </a:r>
          </a:p>
          <a:p>
            <a:pPr lvl="2"/>
            <a:r>
              <a:rPr lang="en-US" sz="1600" dirty="0"/>
              <a:t>investment advice is the provision of personal recommendations to a client in respect of one or more transactions relating to financial instruments where the recommendation is presented as suitable for that person or is based on a consideration of his or her circumstances </a:t>
            </a:r>
          </a:p>
          <a:p>
            <a:pPr lvl="2"/>
            <a:r>
              <a:rPr lang="en-US" sz="1600" dirty="0"/>
              <a:t>It is investment advice whether a client reasonably believes a personal recommendation is being provided or whether the recommendation is in fact based on a consideration of the client’s circumstances</a:t>
            </a:r>
          </a:p>
          <a:p>
            <a:pPr lvl="1"/>
            <a:endParaRPr lang="en-US" dirty="0"/>
          </a:p>
        </p:txBody>
      </p:sp>
    </p:spTree>
    <p:extLst>
      <p:ext uri="{BB962C8B-B14F-4D97-AF65-F5344CB8AC3E}">
        <p14:creationId xmlns:p14="http://schemas.microsoft.com/office/powerpoint/2010/main" val="3222451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FAB47C-AC72-4E11-8987-F584E7560B4D}"/>
              </a:ext>
            </a:extLst>
          </p:cNvPr>
          <p:cNvSpPr>
            <a:spLocks noGrp="1"/>
          </p:cNvSpPr>
          <p:nvPr>
            <p:ph type="title"/>
          </p:nvPr>
        </p:nvSpPr>
        <p:spPr/>
        <p:txBody>
          <a:bodyPr/>
          <a:lstStyle/>
          <a:p>
            <a:r>
              <a:rPr lang="en-US"/>
              <a:t>Innovation Hubs and </a:t>
            </a:r>
            <a:r>
              <a:rPr lang="en-US" dirty="0"/>
              <a:t>digital advice</a:t>
            </a:r>
          </a:p>
        </p:txBody>
      </p:sp>
      <p:sp>
        <p:nvSpPr>
          <p:cNvPr id="3" name="Content Placeholder 2">
            <a:extLst>
              <a:ext uri="{FF2B5EF4-FFF2-40B4-BE49-F238E27FC236}">
                <a16:creationId xmlns:a16="http://schemas.microsoft.com/office/drawing/2014/main" xmlns="" id="{7FD22373-E74E-4420-AE97-F535A3080D79}"/>
              </a:ext>
            </a:extLst>
          </p:cNvPr>
          <p:cNvSpPr>
            <a:spLocks noGrp="1"/>
          </p:cNvSpPr>
          <p:nvPr>
            <p:ph idx="1"/>
          </p:nvPr>
        </p:nvSpPr>
        <p:spPr/>
        <p:txBody>
          <a:bodyPr>
            <a:normAutofit fontScale="25000" lnSpcReduction="20000"/>
          </a:bodyPr>
          <a:lstStyle/>
          <a:p>
            <a:r>
              <a:rPr lang="en-US" sz="7200" dirty="0"/>
              <a:t>FinTech Groups and Innovation Hubs support Digital Advice</a:t>
            </a:r>
          </a:p>
          <a:p>
            <a:pPr lvl="1"/>
            <a:r>
              <a:rPr lang="en-US" sz="6400" dirty="0"/>
              <a:t>The Financial Conduct Authority’s (FCA) Advice Unit, which is part of FCA Innovate</a:t>
            </a:r>
          </a:p>
          <a:p>
            <a:pPr lvl="2"/>
            <a:r>
              <a:rPr lang="en-US" sz="5600" dirty="0"/>
              <a:t>Provides regulatory feedback</a:t>
            </a:r>
          </a:p>
          <a:p>
            <a:pPr lvl="2"/>
            <a:r>
              <a:rPr lang="en-US" sz="5600" dirty="0"/>
              <a:t>Asist in navigating the authorization and regulatory process, which is often unfamiliar to most fintech firms</a:t>
            </a:r>
          </a:p>
          <a:p>
            <a:pPr lvl="1"/>
            <a:r>
              <a:rPr lang="en-US" sz="6400" dirty="0"/>
              <a:t>ASIC’s Licensing Exemption for digital service testing</a:t>
            </a:r>
          </a:p>
          <a:p>
            <a:pPr lvl="2"/>
            <a:r>
              <a:rPr lang="en-US" sz="5600" dirty="0"/>
              <a:t>Allow business to test certain products, including digital advice, for 12 months withhold holding a license</a:t>
            </a:r>
          </a:p>
          <a:p>
            <a:pPr lvl="2"/>
            <a:r>
              <a:rPr lang="en-US" sz="5600" dirty="0"/>
              <a:t>Limit of 100 retail clients with exposure not to exceed 10,000 AUD, and a total exposure limit of 5 million AUD</a:t>
            </a:r>
          </a:p>
          <a:p>
            <a:pPr lvl="2"/>
            <a:r>
              <a:rPr lang="en-US" sz="5600" dirty="0"/>
              <a:t>Products limited to those listed or quoted Australian exchanges or government securities,  and simple managed investment </a:t>
            </a:r>
            <a:r>
              <a:rPr lang="en-US" sz="5600" dirty="0" err="1"/>
              <a:t>schems</a:t>
            </a:r>
            <a:endParaRPr lang="en-US" sz="5600" dirty="0"/>
          </a:p>
          <a:p>
            <a:pPr lvl="2"/>
            <a:r>
              <a:rPr lang="en-US" sz="5600" dirty="0"/>
              <a:t>Must notify and provide certain information to ASIC</a:t>
            </a:r>
          </a:p>
          <a:p>
            <a:pPr lvl="2"/>
            <a:r>
              <a:rPr lang="en-US" sz="5600" dirty="0"/>
              <a:t>Must notify clients and potential clients that they are relying on a licensing exemption to test a new service and some of the normal protections may not apply</a:t>
            </a:r>
          </a:p>
          <a:p>
            <a:pPr lvl="1"/>
            <a:r>
              <a:rPr lang="en-US" sz="6400" dirty="0"/>
              <a:t>Regulatory Sandboxes</a:t>
            </a:r>
          </a:p>
          <a:p>
            <a:pPr lvl="2"/>
            <a:r>
              <a:rPr lang="en-US" sz="5600" dirty="0"/>
              <a:t>Firms apply to test digital advice products</a:t>
            </a:r>
          </a:p>
          <a:p>
            <a:pPr lvl="2"/>
            <a:endParaRPr lang="en-US" dirty="0"/>
          </a:p>
        </p:txBody>
      </p:sp>
    </p:spTree>
    <p:extLst>
      <p:ext uri="{BB962C8B-B14F-4D97-AF65-F5344CB8AC3E}">
        <p14:creationId xmlns:p14="http://schemas.microsoft.com/office/powerpoint/2010/main" val="2589692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FAB47C-AC72-4E11-8987-F584E7560B4D}"/>
              </a:ext>
            </a:extLst>
          </p:cNvPr>
          <p:cNvSpPr>
            <a:spLocks noGrp="1"/>
          </p:cNvSpPr>
          <p:nvPr>
            <p:ph type="title"/>
          </p:nvPr>
        </p:nvSpPr>
        <p:spPr/>
        <p:txBody>
          <a:bodyPr/>
          <a:lstStyle/>
          <a:p>
            <a:r>
              <a:rPr lang="en-US" dirty="0"/>
              <a:t>Guidance for investors on digital advice</a:t>
            </a:r>
          </a:p>
        </p:txBody>
      </p:sp>
      <p:sp>
        <p:nvSpPr>
          <p:cNvPr id="3" name="Content Placeholder 2">
            <a:extLst>
              <a:ext uri="{FF2B5EF4-FFF2-40B4-BE49-F238E27FC236}">
                <a16:creationId xmlns:a16="http://schemas.microsoft.com/office/drawing/2014/main" xmlns="" id="{7FD22373-E74E-4420-AE97-F535A3080D79}"/>
              </a:ext>
            </a:extLst>
          </p:cNvPr>
          <p:cNvSpPr>
            <a:spLocks noGrp="1"/>
          </p:cNvSpPr>
          <p:nvPr>
            <p:ph idx="1"/>
          </p:nvPr>
        </p:nvSpPr>
        <p:spPr/>
        <p:txBody>
          <a:bodyPr>
            <a:normAutofit/>
          </a:bodyPr>
          <a:lstStyle/>
          <a:p>
            <a:r>
              <a:rPr lang="en-US" dirty="0"/>
              <a:t>Regulators have issued investor information to educate investors on digital advice</a:t>
            </a:r>
          </a:p>
          <a:p>
            <a:pPr lvl="1"/>
            <a:r>
              <a:rPr lang="en-US" dirty="0"/>
              <a:t>Is digital advice appropriate for the investor</a:t>
            </a:r>
          </a:p>
          <a:p>
            <a:pPr lvl="1"/>
            <a:r>
              <a:rPr lang="en-US" dirty="0"/>
              <a:t>What factors to consider when choosing a digital advisor</a:t>
            </a:r>
          </a:p>
          <a:p>
            <a:r>
              <a:rPr lang="en-US" dirty="0"/>
              <a:t>Investor education on digital advisors</a:t>
            </a:r>
          </a:p>
          <a:p>
            <a:pPr lvl="1"/>
            <a:r>
              <a:rPr lang="en-US" i="1" dirty="0"/>
              <a:t>Investor Bulletin: </a:t>
            </a:r>
            <a:r>
              <a:rPr lang="en-US" i="1" dirty="0" err="1"/>
              <a:t>Robo</a:t>
            </a:r>
            <a:r>
              <a:rPr lang="en-US" i="1" dirty="0"/>
              <a:t>-advisers</a:t>
            </a:r>
            <a:r>
              <a:rPr lang="en-US" dirty="0"/>
              <a:t>, SEC, February 23, 2017                                                     </a:t>
            </a:r>
            <a:r>
              <a:rPr lang="en-US" dirty="0">
                <a:hlinkClick r:id="rId3"/>
              </a:rPr>
              <a:t>https://www.investor.gov/additional-resources/news-alerts/alerts-bulletins/investor-bulletin-robo-advisers</a:t>
            </a:r>
            <a:endParaRPr lang="en-US" dirty="0"/>
          </a:p>
          <a:p>
            <a:pPr lvl="1"/>
            <a:r>
              <a:rPr lang="en-US" i="1" dirty="0"/>
              <a:t>Automated Investment Tools</a:t>
            </a:r>
            <a:r>
              <a:rPr lang="en-US" dirty="0"/>
              <a:t>, FINRA and the SEC, May 2015 </a:t>
            </a:r>
            <a:r>
              <a:rPr lang="en-US" dirty="0">
                <a:hlinkClick r:id="rId4"/>
              </a:rPr>
              <a:t>http://www.finra.org/investors/alerts/automated-investment-tools</a:t>
            </a:r>
            <a:endParaRPr lang="en-US" dirty="0"/>
          </a:p>
          <a:p>
            <a:endParaRPr lang="en-US" dirty="0"/>
          </a:p>
        </p:txBody>
      </p:sp>
    </p:spTree>
    <p:extLst>
      <p:ext uri="{BB962C8B-B14F-4D97-AF65-F5344CB8AC3E}">
        <p14:creationId xmlns:p14="http://schemas.microsoft.com/office/powerpoint/2010/main" val="3504714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FAB47C-AC72-4E11-8987-F584E7560B4D}"/>
              </a:ext>
            </a:extLst>
          </p:cNvPr>
          <p:cNvSpPr>
            <a:spLocks noGrp="1"/>
          </p:cNvSpPr>
          <p:nvPr>
            <p:ph type="title"/>
          </p:nvPr>
        </p:nvSpPr>
        <p:spPr/>
        <p:txBody>
          <a:bodyPr/>
          <a:lstStyle/>
          <a:p>
            <a:r>
              <a:rPr lang="en-US" dirty="0"/>
              <a:t>Regulation and Supervision of digital advice</a:t>
            </a:r>
          </a:p>
        </p:txBody>
      </p:sp>
      <p:sp>
        <p:nvSpPr>
          <p:cNvPr id="3" name="Content Placeholder 2">
            <a:extLst>
              <a:ext uri="{FF2B5EF4-FFF2-40B4-BE49-F238E27FC236}">
                <a16:creationId xmlns:a16="http://schemas.microsoft.com/office/drawing/2014/main" xmlns="" id="{7FD22373-E74E-4420-AE97-F535A3080D79}"/>
              </a:ext>
            </a:extLst>
          </p:cNvPr>
          <p:cNvSpPr>
            <a:spLocks noGrp="1"/>
          </p:cNvSpPr>
          <p:nvPr>
            <p:ph idx="1"/>
          </p:nvPr>
        </p:nvSpPr>
        <p:spPr/>
        <p:txBody>
          <a:bodyPr>
            <a:normAutofit fontScale="85000" lnSpcReduction="20000"/>
          </a:bodyPr>
          <a:lstStyle/>
          <a:p>
            <a:r>
              <a:rPr lang="en-US" dirty="0"/>
              <a:t>Informing future regulation of digital advisors</a:t>
            </a:r>
          </a:p>
          <a:p>
            <a:pPr lvl="1"/>
            <a:r>
              <a:rPr lang="en-US" dirty="0"/>
              <a:t>Challenge in obtaining information on digital advice for policy purposes in a technologically neutral environment</a:t>
            </a:r>
          </a:p>
          <a:p>
            <a:pPr lvl="2"/>
            <a:r>
              <a:rPr lang="en-US" dirty="0"/>
              <a:t>Authorization for information new participants</a:t>
            </a:r>
          </a:p>
          <a:p>
            <a:pPr lvl="2"/>
            <a:r>
              <a:rPr lang="en-US" dirty="0"/>
              <a:t>How to obtain information on current participants </a:t>
            </a:r>
          </a:p>
          <a:p>
            <a:pPr lvl="3"/>
            <a:r>
              <a:rPr lang="en-US" dirty="0"/>
              <a:t>Regulatory outreach (FINRA and ASIC)</a:t>
            </a:r>
          </a:p>
          <a:p>
            <a:pPr lvl="3"/>
            <a:r>
              <a:rPr lang="en-US" dirty="0"/>
              <a:t>Require current licensees to file with the regulator (CSA)</a:t>
            </a:r>
          </a:p>
          <a:p>
            <a:r>
              <a:rPr lang="en-US" dirty="0"/>
              <a:t>Supervising digital advisors</a:t>
            </a:r>
          </a:p>
          <a:p>
            <a:pPr lvl="1"/>
            <a:r>
              <a:rPr lang="en-US" dirty="0"/>
              <a:t>Review the quality of the customer questionnaire</a:t>
            </a:r>
          </a:p>
          <a:p>
            <a:pPr lvl="1"/>
            <a:r>
              <a:rPr lang="en-US" dirty="0"/>
              <a:t>Review firm governance, systems and controls for ensuring suitability of advice</a:t>
            </a:r>
          </a:p>
          <a:p>
            <a:pPr lvl="1"/>
            <a:r>
              <a:rPr lang="en-US" dirty="0"/>
              <a:t>Review education and disclosure around digital advice</a:t>
            </a:r>
          </a:p>
          <a:p>
            <a:pPr lvl="1"/>
            <a:r>
              <a:rPr lang="en-US" dirty="0"/>
              <a:t>Review oversight of the design and implementation of the digital advice tool</a:t>
            </a:r>
          </a:p>
          <a:p>
            <a:pPr lvl="1"/>
            <a:r>
              <a:rPr lang="en-US" dirty="0"/>
              <a:t>Review of the qualifications of those overseeing the digital tool to ensure they meet requirements</a:t>
            </a:r>
          </a:p>
          <a:p>
            <a:pPr lvl="1"/>
            <a:r>
              <a:rPr lang="en-US" dirty="0"/>
              <a:t>Ensure proper updating and testing of the algorithm</a:t>
            </a:r>
          </a:p>
        </p:txBody>
      </p:sp>
    </p:spTree>
    <p:extLst>
      <p:ext uri="{BB962C8B-B14F-4D97-AF65-F5344CB8AC3E}">
        <p14:creationId xmlns:p14="http://schemas.microsoft.com/office/powerpoint/2010/main" val="3341617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EF236-142C-4F06-B2B1-2C3A36D1BB01}"/>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xmlns="" id="{66CED837-54B1-4D38-8C06-6AB5B7725027}"/>
              </a:ext>
            </a:extLst>
          </p:cNvPr>
          <p:cNvSpPr>
            <a:spLocks noGrp="1"/>
          </p:cNvSpPr>
          <p:nvPr>
            <p:ph idx="1"/>
          </p:nvPr>
        </p:nvSpPr>
        <p:spPr/>
        <p:txBody>
          <a:bodyPr>
            <a:normAutofit fontScale="85000" lnSpcReduction="10000"/>
          </a:bodyPr>
          <a:lstStyle/>
          <a:p>
            <a:endParaRPr lang="en-US" dirty="0"/>
          </a:p>
          <a:p>
            <a:r>
              <a:rPr lang="en-US" i="1" dirty="0"/>
              <a:t>Guidance Update: </a:t>
            </a:r>
            <a:r>
              <a:rPr lang="en-US" i="1" dirty="0" err="1"/>
              <a:t>Robo</a:t>
            </a:r>
            <a:r>
              <a:rPr lang="en-US" i="1" dirty="0"/>
              <a:t>-advisers</a:t>
            </a:r>
            <a:r>
              <a:rPr lang="en-US" dirty="0"/>
              <a:t>, SEC, February 2017, </a:t>
            </a:r>
            <a:r>
              <a:rPr lang="en-US" dirty="0">
                <a:hlinkClick r:id="rId3"/>
              </a:rPr>
              <a:t>https://www.sec.gov/investment/im-guidance-2017-02.pdf</a:t>
            </a:r>
            <a:endParaRPr lang="en-US" dirty="0"/>
          </a:p>
          <a:p>
            <a:r>
              <a:rPr lang="en-US" i="1" dirty="0"/>
              <a:t>Update to the Report on the IOSCO Automated Advice Tools Survey: Final Report</a:t>
            </a:r>
            <a:r>
              <a:rPr lang="en-US" dirty="0"/>
              <a:t>, International Organization of Securities Commissions, December 2016, </a:t>
            </a:r>
            <a:r>
              <a:rPr lang="en-US" dirty="0">
                <a:hlinkClick r:id="rId4"/>
              </a:rPr>
              <a:t>http://www.iosco.org/library/pubdocs/pdf/IOSCOPD552.pdf</a:t>
            </a:r>
            <a:endParaRPr lang="en-US" dirty="0"/>
          </a:p>
          <a:p>
            <a:r>
              <a:rPr lang="en-US" i="1" dirty="0"/>
              <a:t>Report on automation of financial advice</a:t>
            </a:r>
            <a:r>
              <a:rPr lang="en-US" dirty="0"/>
              <a:t>, Joint Committee of the European Supervisory Authorities, 16 December 2016, </a:t>
            </a:r>
            <a:r>
              <a:rPr lang="en-US" dirty="0">
                <a:hlinkClick r:id="rId5"/>
              </a:rPr>
              <a:t>https://esas-jointcommittee.europa.eu/Publications/Reports/EBA%20BS%202016%20422%20%28JC%20SC%20CPFI%20Final%20Report%20on%20automated%20advice%20tools%29.pdf</a:t>
            </a:r>
            <a:endParaRPr lang="en-US" dirty="0"/>
          </a:p>
          <a:p>
            <a:r>
              <a:rPr lang="en-US" i="1" dirty="0"/>
              <a:t>Regulatory Guide 255: Providing digital financial advice to retail clients</a:t>
            </a:r>
            <a:r>
              <a:rPr lang="en-US" dirty="0"/>
              <a:t>, ASIC,  August 2016, </a:t>
            </a:r>
            <a:r>
              <a:rPr lang="en-US" dirty="0">
                <a:hlinkClick r:id="rId6"/>
              </a:rPr>
              <a:t>http://download.asic.gov.au/media/3994496/rg255-published-30-august-2016.pdf</a:t>
            </a:r>
            <a:endParaRPr lang="en-US" dirty="0"/>
          </a:p>
          <a:p>
            <a:r>
              <a:rPr lang="en-US" i="1" dirty="0"/>
              <a:t>Report on Digital Investment Advice</a:t>
            </a:r>
            <a:r>
              <a:rPr lang="en-US" dirty="0"/>
              <a:t>, FINRA, March 2016, </a:t>
            </a:r>
            <a:r>
              <a:rPr lang="en-US" dirty="0">
                <a:hlinkClick r:id="rId7"/>
              </a:rPr>
              <a:t>https://www.finra.org/sites/default/files/digital-investment-advice-report.pdf</a:t>
            </a:r>
            <a:endParaRPr lang="en-US" dirty="0"/>
          </a:p>
          <a:p>
            <a:r>
              <a:rPr lang="en-US" i="1" dirty="0"/>
              <a:t>Staff notice 31-342-Guidance for Portfolio Managers Regarding Online Advice</a:t>
            </a:r>
            <a:r>
              <a:rPr lang="en-US" dirty="0"/>
              <a:t>, CSA, September 24, 2015, </a:t>
            </a:r>
            <a:r>
              <a:rPr lang="en-US" dirty="0">
                <a:hlinkClick r:id="rId8"/>
              </a:rPr>
              <a:t>http://www.osc.gov.on.ca/documents/en/Securities-Category3/csa_20150924_31-342_portfolio-managers-online-advice.pdf</a:t>
            </a:r>
            <a:endParaRPr lang="en-US" dirty="0"/>
          </a:p>
          <a:p>
            <a:endParaRPr lang="en-US" dirty="0"/>
          </a:p>
          <a:p>
            <a:endParaRPr lang="en-US" dirty="0"/>
          </a:p>
        </p:txBody>
      </p:sp>
    </p:spTree>
    <p:extLst>
      <p:ext uri="{BB962C8B-B14F-4D97-AF65-F5344CB8AC3E}">
        <p14:creationId xmlns:p14="http://schemas.microsoft.com/office/powerpoint/2010/main" val="4091535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EF236-142C-4F06-B2B1-2C3A36D1BB01}"/>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xmlns="" id="{66CED837-54B1-4D38-8C06-6AB5B7725027}"/>
              </a:ext>
            </a:extLst>
          </p:cNvPr>
          <p:cNvSpPr>
            <a:spLocks noGrp="1"/>
          </p:cNvSpPr>
          <p:nvPr>
            <p:ph idx="1"/>
          </p:nvPr>
        </p:nvSpPr>
        <p:spPr/>
        <p:txBody>
          <a:bodyPr/>
          <a:lstStyle/>
          <a:p>
            <a:r>
              <a:rPr lang="en-US" dirty="0"/>
              <a:t>Jeanne </a:t>
            </a:r>
            <a:r>
              <a:rPr lang="en-US" dirty="0" err="1"/>
              <a:t>Balcom</a:t>
            </a:r>
            <a:r>
              <a:rPr lang="en-US" dirty="0"/>
              <a:t>, Senior Capital Markets Advisor</a:t>
            </a:r>
          </a:p>
          <a:p>
            <a:pPr lvl="1"/>
            <a:r>
              <a:rPr lang="en-US" dirty="0">
                <a:hlinkClick r:id="rId3"/>
              </a:rPr>
              <a:t>jeanne.balcom@gmail.com</a:t>
            </a:r>
            <a:endParaRPr lang="en-US" dirty="0"/>
          </a:p>
        </p:txBody>
      </p:sp>
    </p:spTree>
    <p:extLst>
      <p:ext uri="{BB962C8B-B14F-4D97-AF65-F5344CB8AC3E}">
        <p14:creationId xmlns:p14="http://schemas.microsoft.com/office/powerpoint/2010/main" val="2844730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45AD9-6F72-4316-8AC6-D9C527693784}"/>
              </a:ext>
            </a:extLst>
          </p:cNvPr>
          <p:cNvSpPr>
            <a:spLocks noGrp="1"/>
          </p:cNvSpPr>
          <p:nvPr>
            <p:ph type="title"/>
          </p:nvPr>
        </p:nvSpPr>
        <p:spPr/>
        <p:txBody>
          <a:bodyPr/>
          <a:lstStyle/>
          <a:p>
            <a:r>
              <a:rPr lang="en-US" dirty="0"/>
              <a:t>What is digital advice?</a:t>
            </a:r>
          </a:p>
        </p:txBody>
      </p:sp>
      <p:sp>
        <p:nvSpPr>
          <p:cNvPr id="3" name="Content Placeholder 2">
            <a:extLst>
              <a:ext uri="{FF2B5EF4-FFF2-40B4-BE49-F238E27FC236}">
                <a16:creationId xmlns:a16="http://schemas.microsoft.com/office/drawing/2014/main" xmlns="" id="{A65DFD98-A0DD-415B-B496-CB189C8231C5}"/>
              </a:ext>
            </a:extLst>
          </p:cNvPr>
          <p:cNvSpPr>
            <a:spLocks noGrp="1"/>
          </p:cNvSpPr>
          <p:nvPr>
            <p:ph idx="1"/>
          </p:nvPr>
        </p:nvSpPr>
        <p:spPr/>
        <p:txBody>
          <a:bodyPr>
            <a:normAutofit/>
          </a:bodyPr>
          <a:lstStyle/>
          <a:p>
            <a:r>
              <a:rPr lang="en-US" sz="2400" dirty="0"/>
              <a:t>Advice delivered to consumers using computer-based algorithms and technology with little or no human intervention.</a:t>
            </a:r>
          </a:p>
          <a:p>
            <a:r>
              <a:rPr lang="en-US" sz="2400" dirty="0"/>
              <a:t>There is a wide variety of digital advice models.</a:t>
            </a:r>
          </a:p>
          <a:p>
            <a:r>
              <a:rPr lang="en-US" sz="2400" dirty="0"/>
              <a:t>Digital advice (also called automated advice and </a:t>
            </a:r>
            <a:r>
              <a:rPr lang="en-US" sz="2400" dirty="0" err="1"/>
              <a:t>robo</a:t>
            </a:r>
            <a:r>
              <a:rPr lang="en-US" sz="2400" dirty="0"/>
              <a:t> advice) is in its early stages,  but is growing rapidly and becoming more sophisticated.</a:t>
            </a:r>
          </a:p>
          <a:p>
            <a:endParaRPr lang="en-US" sz="2400" dirty="0"/>
          </a:p>
        </p:txBody>
      </p:sp>
    </p:spTree>
    <p:extLst>
      <p:ext uri="{BB962C8B-B14F-4D97-AF65-F5344CB8AC3E}">
        <p14:creationId xmlns:p14="http://schemas.microsoft.com/office/powerpoint/2010/main" val="549392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45AD9-6F72-4316-8AC6-D9C527693784}"/>
              </a:ext>
            </a:extLst>
          </p:cNvPr>
          <p:cNvSpPr>
            <a:spLocks noGrp="1"/>
          </p:cNvSpPr>
          <p:nvPr>
            <p:ph type="title"/>
          </p:nvPr>
        </p:nvSpPr>
        <p:spPr/>
        <p:txBody>
          <a:bodyPr/>
          <a:lstStyle/>
          <a:p>
            <a:r>
              <a:rPr lang="en-US" dirty="0"/>
              <a:t>What is digital advice?</a:t>
            </a:r>
          </a:p>
        </p:txBody>
      </p:sp>
      <p:graphicFrame>
        <p:nvGraphicFramePr>
          <p:cNvPr id="6" name="Content Placeholder 5">
            <a:extLst>
              <a:ext uri="{FF2B5EF4-FFF2-40B4-BE49-F238E27FC236}">
                <a16:creationId xmlns:a16="http://schemas.microsoft.com/office/drawing/2014/main" xmlns="" id="{812F5758-1981-4889-8E13-E0027051AF65}"/>
              </a:ext>
            </a:extLst>
          </p:cNvPr>
          <p:cNvGraphicFramePr>
            <a:graphicFrameLocks noGrp="1"/>
          </p:cNvGraphicFramePr>
          <p:nvPr>
            <p:ph idx="1"/>
            <p:extLst>
              <p:ext uri="{D42A27DB-BD31-4B8C-83A1-F6EECF244321}">
                <p14:modId xmlns:p14="http://schemas.microsoft.com/office/powerpoint/2010/main" val="182355676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0076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199466-8E62-4B0D-8941-B61B55DD2A94}"/>
              </a:ext>
            </a:extLst>
          </p:cNvPr>
          <p:cNvSpPr>
            <a:spLocks noGrp="1"/>
          </p:cNvSpPr>
          <p:nvPr>
            <p:ph type="title"/>
          </p:nvPr>
        </p:nvSpPr>
        <p:spPr/>
        <p:txBody>
          <a:bodyPr/>
          <a:lstStyle/>
          <a:p>
            <a:r>
              <a:rPr lang="en-US" dirty="0"/>
              <a:t>Risks and Benefits of digital Advice</a:t>
            </a:r>
          </a:p>
        </p:txBody>
      </p:sp>
      <p:sp>
        <p:nvSpPr>
          <p:cNvPr id="3" name="Content Placeholder 2">
            <a:extLst>
              <a:ext uri="{FF2B5EF4-FFF2-40B4-BE49-F238E27FC236}">
                <a16:creationId xmlns:a16="http://schemas.microsoft.com/office/drawing/2014/main" xmlns="" id="{6DDFAD67-15F4-426A-A4E7-C87C8BDDE1B6}"/>
              </a:ext>
            </a:extLst>
          </p:cNvPr>
          <p:cNvSpPr>
            <a:spLocks noGrp="1"/>
          </p:cNvSpPr>
          <p:nvPr>
            <p:ph idx="1"/>
          </p:nvPr>
        </p:nvSpPr>
        <p:spPr/>
        <p:txBody>
          <a:bodyPr>
            <a:normAutofit fontScale="92500" lnSpcReduction="10000"/>
          </a:bodyPr>
          <a:lstStyle/>
          <a:p>
            <a:pPr lvl="1"/>
            <a:r>
              <a:rPr lang="en-US" sz="1800" dirty="0"/>
              <a:t> </a:t>
            </a:r>
            <a:r>
              <a:rPr lang="en-US" sz="2200" dirty="0"/>
              <a:t>Benefits</a:t>
            </a:r>
          </a:p>
          <a:p>
            <a:pPr lvl="2"/>
            <a:r>
              <a:rPr lang="en-US" sz="2000" dirty="0"/>
              <a:t>Lower costs </a:t>
            </a:r>
          </a:p>
          <a:p>
            <a:pPr lvl="2"/>
            <a:r>
              <a:rPr lang="en-US" sz="2000" dirty="0"/>
              <a:t>Wider access to advisory services</a:t>
            </a:r>
          </a:p>
          <a:p>
            <a:pPr lvl="2"/>
            <a:r>
              <a:rPr lang="en-US" sz="2000" dirty="0"/>
              <a:t>Improved quality of service</a:t>
            </a:r>
          </a:p>
          <a:p>
            <a:pPr marL="630000" lvl="2" indent="0">
              <a:buNone/>
            </a:pPr>
            <a:endParaRPr lang="en-US" sz="2000" dirty="0"/>
          </a:p>
          <a:p>
            <a:pPr lvl="1"/>
            <a:r>
              <a:rPr lang="en-US" sz="2000" dirty="0"/>
              <a:t> </a:t>
            </a:r>
            <a:r>
              <a:rPr lang="en-US" sz="2200" dirty="0"/>
              <a:t>Risks</a:t>
            </a:r>
          </a:p>
          <a:p>
            <a:pPr lvl="2"/>
            <a:r>
              <a:rPr lang="en-US" sz="2000" dirty="0"/>
              <a:t>Process unsuitable</a:t>
            </a:r>
          </a:p>
          <a:p>
            <a:pPr lvl="2"/>
            <a:r>
              <a:rPr lang="en-US" sz="2000" dirty="0"/>
              <a:t>Unsuitable recommendations</a:t>
            </a:r>
          </a:p>
          <a:p>
            <a:pPr lvl="2"/>
            <a:r>
              <a:rPr lang="en-US" sz="2000" dirty="0"/>
              <a:t>Weaknesses or errors in the tools or algorithms</a:t>
            </a:r>
          </a:p>
          <a:p>
            <a:pPr lvl="1"/>
            <a:endParaRPr lang="en-US" dirty="0"/>
          </a:p>
        </p:txBody>
      </p:sp>
    </p:spTree>
    <p:extLst>
      <p:ext uri="{BB962C8B-B14F-4D97-AF65-F5344CB8AC3E}">
        <p14:creationId xmlns:p14="http://schemas.microsoft.com/office/powerpoint/2010/main" val="2736042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703E7E-3E6A-4F3F-A4D1-A28E4EEE86C2}"/>
              </a:ext>
            </a:extLst>
          </p:cNvPr>
          <p:cNvSpPr>
            <a:spLocks noGrp="1"/>
          </p:cNvSpPr>
          <p:nvPr>
            <p:ph type="title"/>
          </p:nvPr>
        </p:nvSpPr>
        <p:spPr/>
        <p:txBody>
          <a:bodyPr/>
          <a:lstStyle/>
          <a:p>
            <a:r>
              <a:rPr lang="en-US" dirty="0"/>
              <a:t>MOST regulators have adopted a technology Neutral approach to Digital Advisors</a:t>
            </a:r>
          </a:p>
        </p:txBody>
      </p:sp>
      <p:sp>
        <p:nvSpPr>
          <p:cNvPr id="3" name="Content Placeholder 2">
            <a:extLst>
              <a:ext uri="{FF2B5EF4-FFF2-40B4-BE49-F238E27FC236}">
                <a16:creationId xmlns:a16="http://schemas.microsoft.com/office/drawing/2014/main" xmlns="" id="{E3825D92-1DCA-46E3-90AB-1EF3E01D1691}"/>
              </a:ext>
            </a:extLst>
          </p:cNvPr>
          <p:cNvSpPr>
            <a:spLocks noGrp="1"/>
          </p:cNvSpPr>
          <p:nvPr>
            <p:ph idx="1"/>
          </p:nvPr>
        </p:nvSpPr>
        <p:spPr/>
        <p:txBody>
          <a:bodyPr>
            <a:normAutofit fontScale="25000" lnSpcReduction="20000"/>
          </a:bodyPr>
          <a:lstStyle/>
          <a:p>
            <a:endParaRPr lang="en-US" dirty="0"/>
          </a:p>
          <a:p>
            <a:pPr marL="0" indent="0">
              <a:buNone/>
            </a:pPr>
            <a:endParaRPr lang="en-US" dirty="0"/>
          </a:p>
          <a:p>
            <a:r>
              <a:rPr lang="en-US" sz="8000" dirty="0"/>
              <a:t>Utilizing the same regulatory framework that applies to human advisors to create a level playing field between digital and human advisors</a:t>
            </a:r>
          </a:p>
          <a:p>
            <a:pPr lvl="1"/>
            <a:r>
              <a:rPr lang="en-US" sz="8000" dirty="0"/>
              <a:t>Standard of care (suitability, best interests of the client)</a:t>
            </a:r>
          </a:p>
          <a:p>
            <a:pPr lvl="1"/>
            <a:r>
              <a:rPr lang="en-US" sz="8000" dirty="0"/>
              <a:t>Governance, oversight, and internal controls</a:t>
            </a:r>
          </a:p>
          <a:p>
            <a:pPr lvl="1"/>
            <a:r>
              <a:rPr lang="en-US" sz="8000" dirty="0"/>
              <a:t>Regulations concerning the provision of advice, including disclosure</a:t>
            </a:r>
          </a:p>
          <a:p>
            <a:r>
              <a:rPr lang="en-US" sz="8000" dirty="0"/>
              <a:t>Regulators are continuing to monitor the evolution of digital advice in order to adapt regulatory approaches as needed</a:t>
            </a:r>
          </a:p>
          <a:p>
            <a:pPr lvl="1"/>
            <a:r>
              <a:rPr lang="en-US" sz="8000" dirty="0"/>
              <a:t>Reviewing algorithms</a:t>
            </a:r>
          </a:p>
          <a:p>
            <a:pPr lvl="1"/>
            <a:r>
              <a:rPr lang="en-US" sz="8000" dirty="0"/>
              <a:t>Product limitations</a:t>
            </a:r>
          </a:p>
          <a:p>
            <a:pPr marL="324000" lvl="1" indent="0">
              <a:buNone/>
            </a:pPr>
            <a:endParaRPr lang="en-US" dirty="0"/>
          </a:p>
        </p:txBody>
      </p:sp>
    </p:spTree>
    <p:extLst>
      <p:ext uri="{BB962C8B-B14F-4D97-AF65-F5344CB8AC3E}">
        <p14:creationId xmlns:p14="http://schemas.microsoft.com/office/powerpoint/2010/main" val="228801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703E7E-3E6A-4F3F-A4D1-A28E4EEE86C2}"/>
              </a:ext>
            </a:extLst>
          </p:cNvPr>
          <p:cNvSpPr>
            <a:spLocks noGrp="1"/>
          </p:cNvSpPr>
          <p:nvPr>
            <p:ph type="title"/>
          </p:nvPr>
        </p:nvSpPr>
        <p:spPr/>
        <p:txBody>
          <a:bodyPr/>
          <a:lstStyle/>
          <a:p>
            <a:r>
              <a:rPr lang="en-US" dirty="0"/>
              <a:t>MOST regulators have adopted a technology Neutral approach to Digital Advisors</a:t>
            </a:r>
          </a:p>
        </p:txBody>
      </p:sp>
      <p:sp>
        <p:nvSpPr>
          <p:cNvPr id="3" name="Content Placeholder 2">
            <a:extLst>
              <a:ext uri="{FF2B5EF4-FFF2-40B4-BE49-F238E27FC236}">
                <a16:creationId xmlns:a16="http://schemas.microsoft.com/office/drawing/2014/main" xmlns="" id="{E3825D92-1DCA-46E3-90AB-1EF3E01D1691}"/>
              </a:ext>
            </a:extLst>
          </p:cNvPr>
          <p:cNvSpPr>
            <a:spLocks noGrp="1"/>
          </p:cNvSpPr>
          <p:nvPr>
            <p:ph idx="1"/>
          </p:nvPr>
        </p:nvSpPr>
        <p:spPr/>
        <p:txBody>
          <a:bodyPr>
            <a:normAutofit fontScale="92500"/>
          </a:bodyPr>
          <a:lstStyle/>
          <a:p>
            <a:pPr marL="0" indent="0">
              <a:buNone/>
            </a:pPr>
            <a:endParaRPr lang="en-US" dirty="0"/>
          </a:p>
          <a:p>
            <a:r>
              <a:rPr lang="en-US" sz="2200" dirty="0"/>
              <a:t>Regulatory guidance under the technology neutral approach</a:t>
            </a:r>
          </a:p>
          <a:p>
            <a:pPr lvl="1"/>
            <a:r>
              <a:rPr lang="en-US" sz="2000" dirty="0"/>
              <a:t>Reminding firms of their regulatory obligations and highlighting effective practices for firms (FINRA)</a:t>
            </a:r>
          </a:p>
          <a:p>
            <a:pPr lvl="1"/>
            <a:r>
              <a:rPr lang="en-US" sz="2000" dirty="0"/>
              <a:t>Issuing guidance on complying with existing rules (SEC, CSA, and ASIC) </a:t>
            </a:r>
          </a:p>
          <a:p>
            <a:pPr lvl="1"/>
            <a:r>
              <a:rPr lang="en-US" sz="2000" dirty="0"/>
              <a:t>Issuing guidance on what constitutes personal advice that would trigger suitability/best interest of the client obligations and distinguishing this from general advice/information(MiFID and ASIC)</a:t>
            </a:r>
          </a:p>
          <a:p>
            <a:pPr lvl="1"/>
            <a:r>
              <a:rPr lang="en-US" sz="2000" dirty="0"/>
              <a:t>Providing regulatory support for digital advisors as part of an overall approach to FinTech (FCA, ASIC)</a:t>
            </a:r>
          </a:p>
          <a:p>
            <a:pPr lvl="1"/>
            <a:r>
              <a:rPr lang="en-US" sz="2000" dirty="0"/>
              <a:t>Providing education to better inform investors on digital advisors (SEC, FINRA)</a:t>
            </a:r>
          </a:p>
          <a:p>
            <a:endParaRPr lang="en-US" sz="2800" dirty="0"/>
          </a:p>
        </p:txBody>
      </p:sp>
    </p:spTree>
    <p:extLst>
      <p:ext uri="{BB962C8B-B14F-4D97-AF65-F5344CB8AC3E}">
        <p14:creationId xmlns:p14="http://schemas.microsoft.com/office/powerpoint/2010/main" val="1669525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normAutofit fontScale="90000"/>
          </a:bodyPr>
          <a:lstStyle/>
          <a:p>
            <a:r>
              <a:rPr lang="en-US" dirty="0"/>
              <a:t>Effective practices for complying with existing regulations: Financial Industry regulatory authority (FINRA)</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fontScale="25000" lnSpcReduction="20000"/>
          </a:bodyPr>
          <a:lstStyle/>
          <a:p>
            <a:endParaRPr lang="en-US" dirty="0"/>
          </a:p>
          <a:p>
            <a:r>
              <a:rPr lang="en-US" sz="7200" dirty="0"/>
              <a:t>Governance and supervision of the digital advice tool</a:t>
            </a:r>
          </a:p>
          <a:p>
            <a:pPr lvl="1"/>
            <a:r>
              <a:rPr lang="en-US" sz="7200" dirty="0"/>
              <a:t>Assessing the soundness of the methodology and the technology behind the tool</a:t>
            </a:r>
          </a:p>
          <a:p>
            <a:pPr lvl="1"/>
            <a:r>
              <a:rPr lang="en-US" sz="7200" dirty="0"/>
              <a:t>Testing the tool and its inputs and outputs </a:t>
            </a:r>
          </a:p>
          <a:p>
            <a:pPr lvl="1"/>
            <a:r>
              <a:rPr lang="en-US" sz="7200" dirty="0"/>
              <a:t>Updating the methodology as market or other conditions change</a:t>
            </a:r>
          </a:p>
          <a:p>
            <a:pPr lvl="1"/>
            <a:r>
              <a:rPr lang="en-US" sz="7200" dirty="0"/>
              <a:t>Identifying individuals responsible for overseeing the tool</a:t>
            </a:r>
          </a:p>
          <a:p>
            <a:r>
              <a:rPr lang="en-US" sz="7200" dirty="0"/>
              <a:t>Governance and supervision of client portfolio construction</a:t>
            </a:r>
          </a:p>
          <a:p>
            <a:pPr lvl="1"/>
            <a:r>
              <a:rPr lang="en-US" sz="7200" dirty="0"/>
              <a:t>Determining characteristics of the portfolio</a:t>
            </a:r>
          </a:p>
          <a:p>
            <a:pPr lvl="1"/>
            <a:r>
              <a:rPr lang="en-US" sz="7200" dirty="0"/>
              <a:t>Establishing criteria for including securities in firm’s portfolios</a:t>
            </a:r>
          </a:p>
          <a:p>
            <a:pPr lvl="1"/>
            <a:r>
              <a:rPr lang="en-US" sz="7200" dirty="0"/>
              <a:t>Selecting securities for each portfolio</a:t>
            </a:r>
          </a:p>
          <a:p>
            <a:pPr lvl="1"/>
            <a:r>
              <a:rPr lang="en-US" sz="7200" dirty="0"/>
              <a:t>Monitoring portfolios</a:t>
            </a:r>
          </a:p>
          <a:p>
            <a:pPr lvl="1"/>
            <a:r>
              <a:rPr lang="en-US" sz="7200" dirty="0"/>
              <a:t>Identifying and mitigating conflicts of interest</a:t>
            </a:r>
          </a:p>
          <a:p>
            <a:pPr marL="324000" lvl="1" indent="0">
              <a:buNone/>
            </a:pPr>
            <a:endParaRPr lang="en-US" dirty="0"/>
          </a:p>
          <a:p>
            <a:endParaRPr lang="en-US" dirty="0"/>
          </a:p>
        </p:txBody>
      </p:sp>
    </p:spTree>
    <p:extLst>
      <p:ext uri="{BB962C8B-B14F-4D97-AF65-F5344CB8AC3E}">
        <p14:creationId xmlns:p14="http://schemas.microsoft.com/office/powerpoint/2010/main" val="2933499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normAutofit/>
          </a:bodyPr>
          <a:lstStyle/>
          <a:p>
            <a:r>
              <a:rPr lang="en-US" dirty="0"/>
              <a:t>Effective practices for complying with existing regulations: FINRA</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fontScale="25000" lnSpcReduction="20000"/>
          </a:bodyPr>
          <a:lstStyle/>
          <a:p>
            <a:r>
              <a:rPr lang="en-US" sz="7200" dirty="0"/>
              <a:t>Investor Profiling</a:t>
            </a:r>
          </a:p>
          <a:p>
            <a:pPr lvl="1"/>
            <a:r>
              <a:rPr lang="en-US" sz="7200" dirty="0"/>
              <a:t>Identifying key elements of information to profile a customer</a:t>
            </a:r>
          </a:p>
          <a:p>
            <a:pPr lvl="1"/>
            <a:r>
              <a:rPr lang="en-US" sz="7200" dirty="0"/>
              <a:t>Assessing risk capacity and risk willingness of the customer</a:t>
            </a:r>
          </a:p>
          <a:p>
            <a:pPr lvl="1"/>
            <a:r>
              <a:rPr lang="en-US" sz="7200" dirty="0"/>
              <a:t>Resolving contradictory and inconsistent responses</a:t>
            </a:r>
          </a:p>
          <a:p>
            <a:pPr lvl="1"/>
            <a:r>
              <a:rPr lang="en-US" sz="7200" dirty="0"/>
              <a:t>Assessing whether investing via digital advice is appropriate for an individual</a:t>
            </a:r>
          </a:p>
          <a:p>
            <a:pPr lvl="1"/>
            <a:r>
              <a:rPr lang="en-US" sz="7200" dirty="0"/>
              <a:t>Making sure the information is updated periodically</a:t>
            </a:r>
          </a:p>
          <a:p>
            <a:r>
              <a:rPr lang="en-US" sz="7200" dirty="0"/>
              <a:t>Rebalancing the Portfolio</a:t>
            </a:r>
          </a:p>
          <a:p>
            <a:pPr lvl="1"/>
            <a:r>
              <a:rPr lang="en-US" sz="7200" dirty="0"/>
              <a:t>Establish customers intent that the automatic rebalancing should occur</a:t>
            </a:r>
          </a:p>
          <a:p>
            <a:pPr lvl="1"/>
            <a:r>
              <a:rPr lang="en-US" sz="7200" dirty="0"/>
              <a:t>Disclosing how rebalancing works</a:t>
            </a:r>
          </a:p>
          <a:p>
            <a:pPr lvl="1"/>
            <a:r>
              <a:rPr lang="en-US" sz="7200" dirty="0"/>
              <a:t>Developing policies and procedures that define how the tool will act in the event of major market movements</a:t>
            </a:r>
          </a:p>
          <a:p>
            <a:pPr lvl="1"/>
            <a:r>
              <a:rPr lang="en-US" sz="7200" dirty="0"/>
              <a:t>Developing methods that minimize the cost and tax implications of rebalancing</a:t>
            </a:r>
          </a:p>
          <a:p>
            <a:endParaRPr lang="en-US" dirty="0"/>
          </a:p>
        </p:txBody>
      </p:sp>
    </p:spTree>
    <p:extLst>
      <p:ext uri="{BB962C8B-B14F-4D97-AF65-F5344CB8AC3E}">
        <p14:creationId xmlns:p14="http://schemas.microsoft.com/office/powerpoint/2010/main" val="2062915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5FB4E6-4F5D-41CD-86B7-ECF4AC9FDFA8}"/>
              </a:ext>
            </a:extLst>
          </p:cNvPr>
          <p:cNvSpPr>
            <a:spLocks noGrp="1"/>
          </p:cNvSpPr>
          <p:nvPr>
            <p:ph type="title"/>
          </p:nvPr>
        </p:nvSpPr>
        <p:spPr/>
        <p:txBody>
          <a:bodyPr>
            <a:normAutofit/>
          </a:bodyPr>
          <a:lstStyle/>
          <a:p>
            <a:r>
              <a:rPr lang="en-US" dirty="0"/>
              <a:t>Guidance on complying with existing regulations: U.S. Securities and exchange commission (SEC)</a:t>
            </a:r>
          </a:p>
        </p:txBody>
      </p:sp>
      <p:sp>
        <p:nvSpPr>
          <p:cNvPr id="3" name="Content Placeholder 2">
            <a:extLst>
              <a:ext uri="{FF2B5EF4-FFF2-40B4-BE49-F238E27FC236}">
                <a16:creationId xmlns:a16="http://schemas.microsoft.com/office/drawing/2014/main" xmlns="" id="{C3B8CCCF-9E1D-4803-A4FB-05907B93520D}"/>
              </a:ext>
            </a:extLst>
          </p:cNvPr>
          <p:cNvSpPr>
            <a:spLocks noGrp="1"/>
          </p:cNvSpPr>
          <p:nvPr>
            <p:ph idx="1"/>
          </p:nvPr>
        </p:nvSpPr>
        <p:spPr/>
        <p:txBody>
          <a:bodyPr>
            <a:normAutofit fontScale="25000" lnSpcReduction="20000"/>
          </a:bodyPr>
          <a:lstStyle/>
          <a:p>
            <a:r>
              <a:rPr lang="en-US" sz="8000" dirty="0"/>
              <a:t>Substance of disclosure to clients on digital advice</a:t>
            </a:r>
            <a:r>
              <a:rPr lang="en-US" sz="9600" dirty="0"/>
              <a:t>:</a:t>
            </a:r>
          </a:p>
          <a:p>
            <a:pPr lvl="1"/>
            <a:r>
              <a:rPr lang="en-US" sz="7200" dirty="0"/>
              <a:t>Scope of the service of the </a:t>
            </a:r>
            <a:r>
              <a:rPr lang="en-US" sz="7200" dirty="0" err="1"/>
              <a:t>robo</a:t>
            </a:r>
            <a:r>
              <a:rPr lang="en-US" sz="7200" dirty="0"/>
              <a:t>-adviser and what the algorithm does</a:t>
            </a:r>
          </a:p>
          <a:p>
            <a:pPr lvl="1"/>
            <a:r>
              <a:rPr lang="en-US" sz="7200" dirty="0"/>
              <a:t>Assumptions and limitations of the algorithm</a:t>
            </a:r>
          </a:p>
          <a:p>
            <a:pPr lvl="1"/>
            <a:r>
              <a:rPr lang="en-US" sz="7200" dirty="0"/>
              <a:t>Inherent risks in using of an algorithm to manage client accounts</a:t>
            </a:r>
          </a:p>
          <a:p>
            <a:pPr lvl="1"/>
            <a:r>
              <a:rPr lang="en-US" sz="7200" dirty="0"/>
              <a:t>Circumstance that might cause the firm to override the algorithm</a:t>
            </a:r>
          </a:p>
          <a:p>
            <a:pPr lvl="1"/>
            <a:r>
              <a:rPr lang="en-US" sz="7200" dirty="0"/>
              <a:t>Whether a third party is involved in the development, management or ownership of the algorithm</a:t>
            </a:r>
          </a:p>
          <a:p>
            <a:pPr lvl="1"/>
            <a:r>
              <a:rPr lang="en-US" sz="7200" dirty="0"/>
              <a:t>Explanation of direct fees and any indirect costs</a:t>
            </a:r>
          </a:p>
          <a:p>
            <a:pPr lvl="1"/>
            <a:r>
              <a:rPr lang="en-US" sz="7200" dirty="0"/>
              <a:t>Explanation of the degree of human involvement in the oversight and management of individual accounts</a:t>
            </a:r>
          </a:p>
          <a:p>
            <a:pPr lvl="1"/>
            <a:r>
              <a:rPr lang="en-US" sz="7200" dirty="0"/>
              <a:t>Information the </a:t>
            </a:r>
            <a:r>
              <a:rPr lang="en-US" sz="7200" dirty="0" err="1"/>
              <a:t>robo</a:t>
            </a:r>
            <a:r>
              <a:rPr lang="en-US" sz="7200" dirty="0"/>
              <a:t>-advisor uses to generate the recommended portfolio</a:t>
            </a:r>
          </a:p>
          <a:p>
            <a:pPr lvl="1"/>
            <a:r>
              <a:rPr lang="en-US" sz="7200" dirty="0"/>
              <a:t>Explanation how and when a client should update his or her information</a:t>
            </a:r>
          </a:p>
          <a:p>
            <a:endParaRPr lang="en-US" dirty="0"/>
          </a:p>
        </p:txBody>
      </p:sp>
    </p:spTree>
    <p:extLst>
      <p:ext uri="{BB962C8B-B14F-4D97-AF65-F5344CB8AC3E}">
        <p14:creationId xmlns:p14="http://schemas.microsoft.com/office/powerpoint/2010/main" val="178802721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2132</TotalTime>
  <Words>2896</Words>
  <Application>Microsoft Office PowerPoint</Application>
  <PresentationFormat>Personalizado</PresentationFormat>
  <Paragraphs>262</Paragraphs>
  <Slides>18</Slides>
  <Notes>18</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Dividend</vt:lpstr>
      <vt:lpstr>Regulation and supervision of Digital advisors</vt:lpstr>
      <vt:lpstr>What is digital advice?</vt:lpstr>
      <vt:lpstr>What is digital advice?</vt:lpstr>
      <vt:lpstr>Risks and Benefits of digital Advice</vt:lpstr>
      <vt:lpstr>MOST regulators have adopted a technology Neutral approach to Digital Advisors</vt:lpstr>
      <vt:lpstr>MOST regulators have adopted a technology Neutral approach to Digital Advisors</vt:lpstr>
      <vt:lpstr>Effective practices for complying with existing regulations: Financial Industry regulatory authority (FINRA)</vt:lpstr>
      <vt:lpstr>Effective practices for complying with existing regulations: FINRA</vt:lpstr>
      <vt:lpstr>Guidance on complying with existing regulations: U.S. Securities and exchange commission (SEC)</vt:lpstr>
      <vt:lpstr>Guidance on complying with existing regulations: Canadian Securities Administrators (CSA)</vt:lpstr>
      <vt:lpstr>Guidance on complying with existing regulations: Australian Securities and Investments commission (ASIC)</vt:lpstr>
      <vt:lpstr>Guidance on complying with existing regulations: ASIC</vt:lpstr>
      <vt:lpstr>Guidance on Difference between Delivering personal advice and general advice/information (ASIC and Mifid)</vt:lpstr>
      <vt:lpstr>Innovation Hubs and digital advice</vt:lpstr>
      <vt:lpstr>Guidance for investors on digital advice</vt:lpstr>
      <vt:lpstr>Regulation and Supervision of digital advice</vt:lpstr>
      <vt:lpstr>Additional Resources</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Regulation and supervision of Digital advisors</dc:title>
  <dc:creator>jeanne.balcom@gmail.com</dc:creator>
  <cp:lastModifiedBy>Blanca Estela Martinez Herrera</cp:lastModifiedBy>
  <cp:revision>95</cp:revision>
  <cp:lastPrinted>2017-09-13T12:50:10Z</cp:lastPrinted>
  <dcterms:created xsi:type="dcterms:W3CDTF">2017-09-05T11:46:24Z</dcterms:created>
  <dcterms:modified xsi:type="dcterms:W3CDTF">2017-09-20T00:09:11Z</dcterms:modified>
</cp:coreProperties>
</file>