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1.xml" ContentType="application/vnd.openxmlformats-officedocument.presentationml.slideLayout+xml"/>
  <Override PartName="/ppt/slideLayouts/slideLayout17.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8.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9.xml" ContentType="application/vnd.openxmlformats-officedocument.presentationml.slideLayout+xml"/>
  <Override PartName="/ppt/slideLayouts/slideLayout2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20.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4.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handoutMasterIdLst>
    <p:handoutMasterId r:id="rId17"/>
  </p:handoutMasterIdLst>
  <p:sldIdLst>
    <p:sldId id="336" r:id="rId3"/>
    <p:sldId id="384" r:id="rId4"/>
    <p:sldId id="398" r:id="rId5"/>
    <p:sldId id="405" r:id="rId6"/>
    <p:sldId id="406" r:id="rId7"/>
    <p:sldId id="407" r:id="rId8"/>
    <p:sldId id="408" r:id="rId9"/>
    <p:sldId id="409" r:id="rId10"/>
    <p:sldId id="412" r:id="rId11"/>
    <p:sldId id="397" r:id="rId12"/>
    <p:sldId id="386" r:id="rId13"/>
    <p:sldId id="387" r:id="rId14"/>
    <p:sldId id="388" r:id="rId15"/>
  </p:sldIdLst>
  <p:sldSz cx="9144000" cy="6858000" type="screen4x3"/>
  <p:notesSz cx="7010400" cy="92964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1F02"/>
    <a:srgbClr val="135B64"/>
    <a:srgbClr val="35A3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Estilo medio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D7AC3CCA-C797-4891-BE02-D94E43425B78}" styleName="Estilo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77" autoAdjust="0"/>
    <p:restoredTop sz="95167" autoAdjust="0"/>
  </p:normalViewPr>
  <p:slideViewPr>
    <p:cSldViewPr>
      <p:cViewPr varScale="1">
        <p:scale>
          <a:sx n="103" d="100"/>
          <a:sy n="103" d="100"/>
        </p:scale>
        <p:origin x="1440" y="108"/>
      </p:cViewPr>
      <p:guideLst>
        <p:guide orient="horz" pos="2160"/>
        <p:guide pos="2880"/>
      </p:guideLst>
    </p:cSldViewPr>
  </p:slideViewPr>
  <p:notesTextViewPr>
    <p:cViewPr>
      <p:scale>
        <a:sx n="1" d="1"/>
        <a:sy n="1" d="1"/>
      </p:scale>
      <p:origin x="0" y="0"/>
    </p:cViewPr>
  </p:notesTextViewPr>
  <p:sorterViewPr>
    <p:cViewPr>
      <p:scale>
        <a:sx n="180" d="100"/>
        <a:sy n="1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ustomXml" Target="../customXml/item2.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3"/>
            <a:ext cx="3037116" cy="465266"/>
          </a:xfrm>
          <a:prstGeom prst="rect">
            <a:avLst/>
          </a:prstGeom>
        </p:spPr>
        <p:txBody>
          <a:bodyPr vert="horz" lIns="91129" tIns="45565" rIns="91129" bIns="45565" rtlCol="0"/>
          <a:lstStyle>
            <a:lvl1pPr algn="l">
              <a:defRPr sz="1200"/>
            </a:lvl1pPr>
          </a:lstStyle>
          <a:p>
            <a:endParaRPr lang="es-ES" dirty="0"/>
          </a:p>
        </p:txBody>
      </p:sp>
      <p:sp>
        <p:nvSpPr>
          <p:cNvPr id="3" name="2 Marcador de fecha"/>
          <p:cNvSpPr>
            <a:spLocks noGrp="1"/>
          </p:cNvSpPr>
          <p:nvPr>
            <p:ph type="dt" sz="quarter" idx="1"/>
          </p:nvPr>
        </p:nvSpPr>
        <p:spPr>
          <a:xfrm>
            <a:off x="3971615" y="3"/>
            <a:ext cx="3037116" cy="465266"/>
          </a:xfrm>
          <a:prstGeom prst="rect">
            <a:avLst/>
          </a:prstGeom>
        </p:spPr>
        <p:txBody>
          <a:bodyPr vert="horz" lIns="91129" tIns="45565" rIns="91129" bIns="45565" rtlCol="0"/>
          <a:lstStyle>
            <a:lvl1pPr algn="r">
              <a:defRPr sz="1200"/>
            </a:lvl1pPr>
          </a:lstStyle>
          <a:p>
            <a:fld id="{3E234ADC-33F3-45A3-BA84-EB4E8E2FED29}" type="datetimeFigureOut">
              <a:rPr lang="es-ES" smtClean="0"/>
              <a:pPr/>
              <a:t>07/04/2017</a:t>
            </a:fld>
            <a:endParaRPr lang="es-ES" dirty="0"/>
          </a:p>
        </p:txBody>
      </p:sp>
      <p:sp>
        <p:nvSpPr>
          <p:cNvPr id="4" name="3 Marcador de pie de página"/>
          <p:cNvSpPr>
            <a:spLocks noGrp="1"/>
          </p:cNvSpPr>
          <p:nvPr>
            <p:ph type="ftr" sz="quarter" idx="2"/>
          </p:nvPr>
        </p:nvSpPr>
        <p:spPr>
          <a:xfrm>
            <a:off x="1" y="8829650"/>
            <a:ext cx="3037116" cy="465266"/>
          </a:xfrm>
          <a:prstGeom prst="rect">
            <a:avLst/>
          </a:prstGeom>
        </p:spPr>
        <p:txBody>
          <a:bodyPr vert="horz" lIns="91129" tIns="45565" rIns="91129" bIns="45565" rtlCol="0" anchor="b"/>
          <a:lstStyle>
            <a:lvl1pPr algn="l">
              <a:defRPr sz="1200"/>
            </a:lvl1pPr>
          </a:lstStyle>
          <a:p>
            <a:endParaRPr lang="es-ES" dirty="0"/>
          </a:p>
        </p:txBody>
      </p:sp>
      <p:sp>
        <p:nvSpPr>
          <p:cNvPr id="5" name="4 Marcador de número de diapositiva"/>
          <p:cNvSpPr>
            <a:spLocks noGrp="1"/>
          </p:cNvSpPr>
          <p:nvPr>
            <p:ph type="sldNum" sz="quarter" idx="3"/>
          </p:nvPr>
        </p:nvSpPr>
        <p:spPr>
          <a:xfrm>
            <a:off x="3971615" y="8829650"/>
            <a:ext cx="3037116" cy="465266"/>
          </a:xfrm>
          <a:prstGeom prst="rect">
            <a:avLst/>
          </a:prstGeom>
        </p:spPr>
        <p:txBody>
          <a:bodyPr vert="horz" lIns="91129" tIns="45565" rIns="91129" bIns="45565" rtlCol="0" anchor="b"/>
          <a:lstStyle>
            <a:lvl1pPr algn="r">
              <a:defRPr sz="1200"/>
            </a:lvl1pPr>
          </a:lstStyle>
          <a:p>
            <a:fld id="{A543384F-12D4-42F5-AF84-743DCC55EDFD}" type="slidenum">
              <a:rPr lang="es-ES" smtClean="0"/>
              <a:pPr/>
              <a:t>‹Nº›</a:t>
            </a:fld>
            <a:endParaRPr lang="es-ES" dirty="0"/>
          </a:p>
        </p:txBody>
      </p:sp>
    </p:spTree>
    <p:extLst>
      <p:ext uri="{BB962C8B-B14F-4D97-AF65-F5344CB8AC3E}">
        <p14:creationId xmlns:p14="http://schemas.microsoft.com/office/powerpoint/2010/main" val="17676315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3"/>
            <a:ext cx="3037840" cy="464820"/>
          </a:xfrm>
          <a:prstGeom prst="rect">
            <a:avLst/>
          </a:prstGeom>
        </p:spPr>
        <p:txBody>
          <a:bodyPr vert="horz" lIns="92860" tIns="46431" rIns="92860" bIns="46431" rtlCol="0"/>
          <a:lstStyle>
            <a:lvl1pPr algn="l">
              <a:defRPr sz="1200"/>
            </a:lvl1pPr>
          </a:lstStyle>
          <a:p>
            <a:endParaRPr lang="es-ES" dirty="0"/>
          </a:p>
        </p:txBody>
      </p:sp>
      <p:sp>
        <p:nvSpPr>
          <p:cNvPr id="3" name="2 Marcador de fecha"/>
          <p:cNvSpPr>
            <a:spLocks noGrp="1"/>
          </p:cNvSpPr>
          <p:nvPr>
            <p:ph type="dt" idx="1"/>
          </p:nvPr>
        </p:nvSpPr>
        <p:spPr>
          <a:xfrm>
            <a:off x="3970938" y="3"/>
            <a:ext cx="3037840" cy="464820"/>
          </a:xfrm>
          <a:prstGeom prst="rect">
            <a:avLst/>
          </a:prstGeom>
        </p:spPr>
        <p:txBody>
          <a:bodyPr vert="horz" lIns="92860" tIns="46431" rIns="92860" bIns="46431" rtlCol="0"/>
          <a:lstStyle>
            <a:lvl1pPr algn="r">
              <a:defRPr sz="1200"/>
            </a:lvl1pPr>
          </a:lstStyle>
          <a:p>
            <a:fld id="{2B2AF1C5-79DB-4F1B-A9FC-08A6D416EB52}" type="datetimeFigureOut">
              <a:rPr lang="es-ES" smtClean="0"/>
              <a:pPr/>
              <a:t>07/04/2017</a:t>
            </a:fld>
            <a:endParaRPr lang="es-ES" dirty="0"/>
          </a:p>
        </p:txBody>
      </p:sp>
      <p:sp>
        <p:nvSpPr>
          <p:cNvPr id="4" name="3 Marcador de imagen de diapositiva"/>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860" tIns="46431" rIns="92860" bIns="46431" rtlCol="0" anchor="ctr"/>
          <a:lstStyle/>
          <a:p>
            <a:endParaRPr lang="es-ES" dirty="0"/>
          </a:p>
        </p:txBody>
      </p:sp>
      <p:sp>
        <p:nvSpPr>
          <p:cNvPr id="5" name="4 Marcador de notas"/>
          <p:cNvSpPr>
            <a:spLocks noGrp="1"/>
          </p:cNvSpPr>
          <p:nvPr>
            <p:ph type="body" sz="quarter" idx="3"/>
          </p:nvPr>
        </p:nvSpPr>
        <p:spPr>
          <a:xfrm>
            <a:off x="701041" y="4415792"/>
            <a:ext cx="5608320" cy="4183380"/>
          </a:xfrm>
          <a:prstGeom prst="rect">
            <a:avLst/>
          </a:prstGeom>
        </p:spPr>
        <p:txBody>
          <a:bodyPr vert="horz" lIns="92860" tIns="46431" rIns="92860" bIns="46431"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829970"/>
            <a:ext cx="3037840" cy="464820"/>
          </a:xfrm>
          <a:prstGeom prst="rect">
            <a:avLst/>
          </a:prstGeom>
        </p:spPr>
        <p:txBody>
          <a:bodyPr vert="horz" lIns="92860" tIns="46431" rIns="92860" bIns="46431"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3970938" y="8829970"/>
            <a:ext cx="3037840" cy="464820"/>
          </a:xfrm>
          <a:prstGeom prst="rect">
            <a:avLst/>
          </a:prstGeom>
        </p:spPr>
        <p:txBody>
          <a:bodyPr vert="horz" lIns="92860" tIns="46431" rIns="92860" bIns="46431" rtlCol="0" anchor="b"/>
          <a:lstStyle>
            <a:lvl1pPr algn="r">
              <a:defRPr sz="1200"/>
            </a:lvl1pPr>
          </a:lstStyle>
          <a:p>
            <a:fld id="{E7D1C56F-32CD-461A-93F4-570C41E9F66E}" type="slidenum">
              <a:rPr lang="es-ES" smtClean="0"/>
              <a:pPr/>
              <a:t>‹Nº›</a:t>
            </a:fld>
            <a:endParaRPr lang="es-ES" dirty="0"/>
          </a:p>
        </p:txBody>
      </p:sp>
    </p:spTree>
    <p:extLst>
      <p:ext uri="{BB962C8B-B14F-4D97-AF65-F5344CB8AC3E}">
        <p14:creationId xmlns:p14="http://schemas.microsoft.com/office/powerpoint/2010/main" val="18157733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018A81C1-4902-47FF-BA22-E31F55EED3B0}" type="datetimeFigureOut">
              <a:rPr lang="es-ES" smtClean="0"/>
              <a:pPr/>
              <a:t>07/04/2017</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D1A67762-96A0-4CEA-9F3E-519C11573EA0}" type="slidenum">
              <a:rPr lang="es-ES" smtClean="0"/>
              <a:pPr/>
              <a:t>‹Nº›</a:t>
            </a:fld>
            <a:endParaRPr lang="es-ES" dirty="0"/>
          </a:p>
        </p:txBody>
      </p:sp>
    </p:spTree>
    <p:extLst>
      <p:ext uri="{BB962C8B-B14F-4D97-AF65-F5344CB8AC3E}">
        <p14:creationId xmlns:p14="http://schemas.microsoft.com/office/powerpoint/2010/main" val="288446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18A81C1-4902-47FF-BA22-E31F55EED3B0}" type="datetimeFigureOut">
              <a:rPr lang="es-ES" smtClean="0"/>
              <a:pPr/>
              <a:t>07/04/2017</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D1A67762-96A0-4CEA-9F3E-519C11573EA0}" type="slidenum">
              <a:rPr lang="es-ES" smtClean="0"/>
              <a:pPr/>
              <a:t>‹Nº›</a:t>
            </a:fld>
            <a:endParaRPr lang="es-ES" dirty="0"/>
          </a:p>
        </p:txBody>
      </p:sp>
    </p:spTree>
    <p:extLst>
      <p:ext uri="{BB962C8B-B14F-4D97-AF65-F5344CB8AC3E}">
        <p14:creationId xmlns:p14="http://schemas.microsoft.com/office/powerpoint/2010/main" val="1827363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18A81C1-4902-47FF-BA22-E31F55EED3B0}" type="datetimeFigureOut">
              <a:rPr lang="es-ES" smtClean="0"/>
              <a:pPr/>
              <a:t>07/04/2017</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D1A67762-96A0-4CEA-9F3E-519C11573EA0}" type="slidenum">
              <a:rPr lang="es-ES" smtClean="0"/>
              <a:pPr/>
              <a:t>‹Nº›</a:t>
            </a:fld>
            <a:endParaRPr lang="es-ES" dirty="0"/>
          </a:p>
        </p:txBody>
      </p:sp>
    </p:spTree>
    <p:extLst>
      <p:ext uri="{BB962C8B-B14F-4D97-AF65-F5344CB8AC3E}">
        <p14:creationId xmlns:p14="http://schemas.microsoft.com/office/powerpoint/2010/main" val="31079026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1_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18A81C1-4902-47FF-BA22-E31F55EED3B0}" type="datetimeFigureOut">
              <a:rPr lang="es-ES" smtClean="0"/>
              <a:pPr/>
              <a:t>07/04/2017</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D1A67762-96A0-4CEA-9F3E-519C11573EA0}" type="slidenum">
              <a:rPr lang="es-ES" smtClean="0"/>
              <a:pPr/>
              <a:t>‹Nº›</a:t>
            </a:fld>
            <a:endParaRPr lang="es-ES" dirty="0"/>
          </a:p>
        </p:txBody>
      </p:sp>
      <p:pic>
        <p:nvPicPr>
          <p:cNvPr id="7" name="Imagen 6"/>
          <p:cNvPicPr>
            <a:picLocks noChangeAspect="1"/>
          </p:cNvPicPr>
          <p:nvPr userDrawn="1"/>
        </p:nvPicPr>
        <p:blipFill rotWithShape="1">
          <a:blip r:embed="rId2"/>
          <a:srcRect l="72551" t="17189" r="11965" b="71309"/>
          <a:stretch/>
        </p:blipFill>
        <p:spPr>
          <a:xfrm>
            <a:off x="6666271" y="54819"/>
            <a:ext cx="2477729" cy="1150375"/>
          </a:xfrm>
          <a:prstGeom prst="rect">
            <a:avLst/>
          </a:prstGeom>
        </p:spPr>
      </p:pic>
    </p:spTree>
    <p:extLst>
      <p:ext uri="{BB962C8B-B14F-4D97-AF65-F5344CB8AC3E}">
        <p14:creationId xmlns:p14="http://schemas.microsoft.com/office/powerpoint/2010/main" val="29602568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smtClean="0"/>
              <a:t>Haga clic para modificar el estilo de título del patrón</a:t>
            </a:r>
            <a:endParaRPr lang="es-CO"/>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CO"/>
          </a:p>
        </p:txBody>
      </p:sp>
      <p:sp>
        <p:nvSpPr>
          <p:cNvPr id="4" name="Marcador de fecha 3"/>
          <p:cNvSpPr>
            <a:spLocks noGrp="1"/>
          </p:cNvSpPr>
          <p:nvPr>
            <p:ph type="dt" sz="half" idx="10"/>
          </p:nvPr>
        </p:nvSpPr>
        <p:spPr/>
        <p:txBody>
          <a:bodyPr/>
          <a:lstStyle/>
          <a:p>
            <a:fld id="{234D6D80-1B1D-4D61-B5D3-89963C18CEC6}" type="datetimeFigureOut">
              <a:rPr lang="es-CO" smtClean="0"/>
              <a:t>07/04/2017</a:t>
            </a:fld>
            <a:endParaRPr lang="es-CO" dirty="0"/>
          </a:p>
        </p:txBody>
      </p:sp>
      <p:sp>
        <p:nvSpPr>
          <p:cNvPr id="5" name="Marcador de pie de página 4"/>
          <p:cNvSpPr>
            <a:spLocks noGrp="1"/>
          </p:cNvSpPr>
          <p:nvPr>
            <p:ph type="ftr" sz="quarter" idx="11"/>
          </p:nvPr>
        </p:nvSpPr>
        <p:spPr/>
        <p:txBody>
          <a:bodyPr/>
          <a:lstStyle/>
          <a:p>
            <a:endParaRPr lang="es-CO" dirty="0"/>
          </a:p>
        </p:txBody>
      </p:sp>
      <p:sp>
        <p:nvSpPr>
          <p:cNvPr id="6" name="Marcador de número de diapositiva 5"/>
          <p:cNvSpPr>
            <a:spLocks noGrp="1"/>
          </p:cNvSpPr>
          <p:nvPr>
            <p:ph type="sldNum" sz="quarter" idx="12"/>
          </p:nvPr>
        </p:nvSpPr>
        <p:spPr/>
        <p:txBody>
          <a:bodyPr/>
          <a:lstStyle/>
          <a:p>
            <a:fld id="{B15B81F5-2214-4CB6-901C-B100579B0688}" type="slidenum">
              <a:rPr lang="es-CO" smtClean="0"/>
              <a:t>‹Nº›</a:t>
            </a:fld>
            <a:endParaRPr lang="es-CO" dirty="0"/>
          </a:p>
        </p:txBody>
      </p:sp>
    </p:spTree>
    <p:extLst>
      <p:ext uri="{BB962C8B-B14F-4D97-AF65-F5344CB8AC3E}">
        <p14:creationId xmlns:p14="http://schemas.microsoft.com/office/powerpoint/2010/main" val="12329444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234D6D80-1B1D-4D61-B5D3-89963C18CEC6}" type="datetimeFigureOut">
              <a:rPr lang="es-CO" smtClean="0"/>
              <a:t>07/04/2017</a:t>
            </a:fld>
            <a:endParaRPr lang="es-CO" dirty="0"/>
          </a:p>
        </p:txBody>
      </p:sp>
      <p:sp>
        <p:nvSpPr>
          <p:cNvPr id="5" name="Marcador de pie de página 4"/>
          <p:cNvSpPr>
            <a:spLocks noGrp="1"/>
          </p:cNvSpPr>
          <p:nvPr>
            <p:ph type="ftr" sz="quarter" idx="11"/>
          </p:nvPr>
        </p:nvSpPr>
        <p:spPr/>
        <p:txBody>
          <a:bodyPr/>
          <a:lstStyle/>
          <a:p>
            <a:endParaRPr lang="es-CO" dirty="0"/>
          </a:p>
        </p:txBody>
      </p:sp>
      <p:sp>
        <p:nvSpPr>
          <p:cNvPr id="6" name="Marcador de número de diapositiva 5"/>
          <p:cNvSpPr>
            <a:spLocks noGrp="1"/>
          </p:cNvSpPr>
          <p:nvPr>
            <p:ph type="sldNum" sz="quarter" idx="12"/>
          </p:nvPr>
        </p:nvSpPr>
        <p:spPr/>
        <p:txBody>
          <a:bodyPr/>
          <a:lstStyle/>
          <a:p>
            <a:fld id="{B15B81F5-2214-4CB6-901C-B100579B0688}" type="slidenum">
              <a:rPr lang="es-CO" smtClean="0"/>
              <a:t>‹Nº›</a:t>
            </a:fld>
            <a:endParaRPr lang="es-CO" dirty="0"/>
          </a:p>
        </p:txBody>
      </p:sp>
    </p:spTree>
    <p:extLst>
      <p:ext uri="{BB962C8B-B14F-4D97-AF65-F5344CB8AC3E}">
        <p14:creationId xmlns:p14="http://schemas.microsoft.com/office/powerpoint/2010/main" val="25599944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nchor="b"/>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234D6D80-1B1D-4D61-B5D3-89963C18CEC6}" type="datetimeFigureOut">
              <a:rPr lang="es-CO" smtClean="0"/>
              <a:t>07/04/2017</a:t>
            </a:fld>
            <a:endParaRPr lang="es-CO" dirty="0"/>
          </a:p>
        </p:txBody>
      </p:sp>
      <p:sp>
        <p:nvSpPr>
          <p:cNvPr id="5" name="Marcador de pie de página 4"/>
          <p:cNvSpPr>
            <a:spLocks noGrp="1"/>
          </p:cNvSpPr>
          <p:nvPr>
            <p:ph type="ftr" sz="quarter" idx="11"/>
          </p:nvPr>
        </p:nvSpPr>
        <p:spPr/>
        <p:txBody>
          <a:bodyPr/>
          <a:lstStyle/>
          <a:p>
            <a:endParaRPr lang="es-CO" dirty="0"/>
          </a:p>
        </p:txBody>
      </p:sp>
      <p:sp>
        <p:nvSpPr>
          <p:cNvPr id="6" name="Marcador de número de diapositiva 5"/>
          <p:cNvSpPr>
            <a:spLocks noGrp="1"/>
          </p:cNvSpPr>
          <p:nvPr>
            <p:ph type="sldNum" sz="quarter" idx="12"/>
          </p:nvPr>
        </p:nvSpPr>
        <p:spPr/>
        <p:txBody>
          <a:bodyPr/>
          <a:lstStyle/>
          <a:p>
            <a:fld id="{B15B81F5-2214-4CB6-901C-B100579B0688}" type="slidenum">
              <a:rPr lang="es-CO" smtClean="0"/>
              <a:t>‹Nº›</a:t>
            </a:fld>
            <a:endParaRPr lang="es-CO" dirty="0"/>
          </a:p>
        </p:txBody>
      </p:sp>
    </p:spTree>
    <p:extLst>
      <p:ext uri="{BB962C8B-B14F-4D97-AF65-F5344CB8AC3E}">
        <p14:creationId xmlns:p14="http://schemas.microsoft.com/office/powerpoint/2010/main" val="11372626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628650" y="1825625"/>
            <a:ext cx="386715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4648200" y="1825625"/>
            <a:ext cx="386715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4"/>
          <p:cNvSpPr>
            <a:spLocks noGrp="1"/>
          </p:cNvSpPr>
          <p:nvPr>
            <p:ph type="dt" sz="half" idx="10"/>
          </p:nvPr>
        </p:nvSpPr>
        <p:spPr/>
        <p:txBody>
          <a:bodyPr/>
          <a:lstStyle/>
          <a:p>
            <a:fld id="{234D6D80-1B1D-4D61-B5D3-89963C18CEC6}" type="datetimeFigureOut">
              <a:rPr lang="es-CO" smtClean="0"/>
              <a:t>07/04/2017</a:t>
            </a:fld>
            <a:endParaRPr lang="es-CO" dirty="0"/>
          </a:p>
        </p:txBody>
      </p:sp>
      <p:sp>
        <p:nvSpPr>
          <p:cNvPr id="6" name="Marcador de pie de página 5"/>
          <p:cNvSpPr>
            <a:spLocks noGrp="1"/>
          </p:cNvSpPr>
          <p:nvPr>
            <p:ph type="ftr" sz="quarter" idx="11"/>
          </p:nvPr>
        </p:nvSpPr>
        <p:spPr/>
        <p:txBody>
          <a:bodyPr/>
          <a:lstStyle/>
          <a:p>
            <a:endParaRPr lang="es-CO" dirty="0"/>
          </a:p>
        </p:txBody>
      </p:sp>
      <p:sp>
        <p:nvSpPr>
          <p:cNvPr id="7" name="Marcador de número de diapositiva 6"/>
          <p:cNvSpPr>
            <a:spLocks noGrp="1"/>
          </p:cNvSpPr>
          <p:nvPr>
            <p:ph type="sldNum" sz="quarter" idx="12"/>
          </p:nvPr>
        </p:nvSpPr>
        <p:spPr/>
        <p:txBody>
          <a:bodyPr/>
          <a:lstStyle/>
          <a:p>
            <a:fld id="{B15B81F5-2214-4CB6-901C-B100579B0688}" type="slidenum">
              <a:rPr lang="es-CO" smtClean="0"/>
              <a:t>‹Nº›</a:t>
            </a:fld>
            <a:endParaRPr lang="es-CO" dirty="0"/>
          </a:p>
        </p:txBody>
      </p:sp>
    </p:spTree>
    <p:extLst>
      <p:ext uri="{BB962C8B-B14F-4D97-AF65-F5344CB8AC3E}">
        <p14:creationId xmlns:p14="http://schemas.microsoft.com/office/powerpoint/2010/main" val="17043826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30238" y="2505075"/>
            <a:ext cx="386873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0" y="2505075"/>
            <a:ext cx="38877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6"/>
          <p:cNvSpPr>
            <a:spLocks noGrp="1"/>
          </p:cNvSpPr>
          <p:nvPr>
            <p:ph type="dt" sz="half" idx="10"/>
          </p:nvPr>
        </p:nvSpPr>
        <p:spPr/>
        <p:txBody>
          <a:bodyPr/>
          <a:lstStyle/>
          <a:p>
            <a:fld id="{234D6D80-1B1D-4D61-B5D3-89963C18CEC6}" type="datetimeFigureOut">
              <a:rPr lang="es-CO" smtClean="0"/>
              <a:t>07/04/2017</a:t>
            </a:fld>
            <a:endParaRPr lang="es-CO" dirty="0"/>
          </a:p>
        </p:txBody>
      </p:sp>
      <p:sp>
        <p:nvSpPr>
          <p:cNvPr id="8" name="Marcador de pie de página 7"/>
          <p:cNvSpPr>
            <a:spLocks noGrp="1"/>
          </p:cNvSpPr>
          <p:nvPr>
            <p:ph type="ftr" sz="quarter" idx="11"/>
          </p:nvPr>
        </p:nvSpPr>
        <p:spPr/>
        <p:txBody>
          <a:bodyPr/>
          <a:lstStyle/>
          <a:p>
            <a:endParaRPr lang="es-CO" dirty="0"/>
          </a:p>
        </p:txBody>
      </p:sp>
      <p:sp>
        <p:nvSpPr>
          <p:cNvPr id="9" name="Marcador de número de diapositiva 8"/>
          <p:cNvSpPr>
            <a:spLocks noGrp="1"/>
          </p:cNvSpPr>
          <p:nvPr>
            <p:ph type="sldNum" sz="quarter" idx="12"/>
          </p:nvPr>
        </p:nvSpPr>
        <p:spPr/>
        <p:txBody>
          <a:bodyPr/>
          <a:lstStyle/>
          <a:p>
            <a:fld id="{B15B81F5-2214-4CB6-901C-B100579B0688}" type="slidenum">
              <a:rPr lang="es-CO" smtClean="0"/>
              <a:t>‹Nº›</a:t>
            </a:fld>
            <a:endParaRPr lang="es-CO" dirty="0"/>
          </a:p>
        </p:txBody>
      </p:sp>
    </p:spTree>
    <p:extLst>
      <p:ext uri="{BB962C8B-B14F-4D97-AF65-F5344CB8AC3E}">
        <p14:creationId xmlns:p14="http://schemas.microsoft.com/office/powerpoint/2010/main" val="36641606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2"/>
          <p:cNvSpPr>
            <a:spLocks noGrp="1"/>
          </p:cNvSpPr>
          <p:nvPr>
            <p:ph type="dt" sz="half" idx="10"/>
          </p:nvPr>
        </p:nvSpPr>
        <p:spPr/>
        <p:txBody>
          <a:bodyPr/>
          <a:lstStyle/>
          <a:p>
            <a:fld id="{234D6D80-1B1D-4D61-B5D3-89963C18CEC6}" type="datetimeFigureOut">
              <a:rPr lang="es-CO" smtClean="0"/>
              <a:t>07/04/2017</a:t>
            </a:fld>
            <a:endParaRPr lang="es-CO" dirty="0"/>
          </a:p>
        </p:txBody>
      </p:sp>
      <p:sp>
        <p:nvSpPr>
          <p:cNvPr id="4" name="Marcador de pie de página 3"/>
          <p:cNvSpPr>
            <a:spLocks noGrp="1"/>
          </p:cNvSpPr>
          <p:nvPr>
            <p:ph type="ftr" sz="quarter" idx="11"/>
          </p:nvPr>
        </p:nvSpPr>
        <p:spPr/>
        <p:txBody>
          <a:bodyPr/>
          <a:lstStyle/>
          <a:p>
            <a:endParaRPr lang="es-CO" dirty="0"/>
          </a:p>
        </p:txBody>
      </p:sp>
      <p:sp>
        <p:nvSpPr>
          <p:cNvPr id="5" name="Marcador de número de diapositiva 4"/>
          <p:cNvSpPr>
            <a:spLocks noGrp="1"/>
          </p:cNvSpPr>
          <p:nvPr>
            <p:ph type="sldNum" sz="quarter" idx="12"/>
          </p:nvPr>
        </p:nvSpPr>
        <p:spPr/>
        <p:txBody>
          <a:bodyPr/>
          <a:lstStyle/>
          <a:p>
            <a:fld id="{B15B81F5-2214-4CB6-901C-B100579B0688}" type="slidenum">
              <a:rPr lang="es-CO" smtClean="0"/>
              <a:t>‹Nº›</a:t>
            </a:fld>
            <a:endParaRPr lang="es-CO" dirty="0"/>
          </a:p>
        </p:txBody>
      </p:sp>
    </p:spTree>
    <p:extLst>
      <p:ext uri="{BB962C8B-B14F-4D97-AF65-F5344CB8AC3E}">
        <p14:creationId xmlns:p14="http://schemas.microsoft.com/office/powerpoint/2010/main" val="31427926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234D6D80-1B1D-4D61-B5D3-89963C18CEC6}" type="datetimeFigureOut">
              <a:rPr lang="es-CO" smtClean="0"/>
              <a:t>07/04/2017</a:t>
            </a:fld>
            <a:endParaRPr lang="es-CO" dirty="0"/>
          </a:p>
        </p:txBody>
      </p:sp>
      <p:sp>
        <p:nvSpPr>
          <p:cNvPr id="3" name="Marcador de pie de página 2"/>
          <p:cNvSpPr>
            <a:spLocks noGrp="1"/>
          </p:cNvSpPr>
          <p:nvPr>
            <p:ph type="ftr" sz="quarter" idx="11"/>
          </p:nvPr>
        </p:nvSpPr>
        <p:spPr/>
        <p:txBody>
          <a:bodyPr/>
          <a:lstStyle/>
          <a:p>
            <a:endParaRPr lang="es-CO" dirty="0"/>
          </a:p>
        </p:txBody>
      </p:sp>
      <p:sp>
        <p:nvSpPr>
          <p:cNvPr id="4" name="Marcador de número de diapositiva 3"/>
          <p:cNvSpPr>
            <a:spLocks noGrp="1"/>
          </p:cNvSpPr>
          <p:nvPr>
            <p:ph type="sldNum" sz="quarter" idx="12"/>
          </p:nvPr>
        </p:nvSpPr>
        <p:spPr/>
        <p:txBody>
          <a:bodyPr/>
          <a:lstStyle/>
          <a:p>
            <a:fld id="{B15B81F5-2214-4CB6-901C-B100579B0688}" type="slidenum">
              <a:rPr lang="es-CO" smtClean="0"/>
              <a:t>‹Nº›</a:t>
            </a:fld>
            <a:endParaRPr lang="es-CO" dirty="0"/>
          </a:p>
        </p:txBody>
      </p:sp>
    </p:spTree>
    <p:extLst>
      <p:ext uri="{BB962C8B-B14F-4D97-AF65-F5344CB8AC3E}">
        <p14:creationId xmlns:p14="http://schemas.microsoft.com/office/powerpoint/2010/main" val="3478492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018A81C1-4902-47FF-BA22-E31F55EED3B0}" type="datetimeFigureOut">
              <a:rPr lang="es-ES" smtClean="0"/>
              <a:pPr/>
              <a:t>07/04/2017</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D1A67762-96A0-4CEA-9F3E-519C11573EA0}" type="slidenum">
              <a:rPr lang="es-ES" smtClean="0"/>
              <a:pPr/>
              <a:t>‹Nº›</a:t>
            </a:fld>
            <a:endParaRPr lang="es-ES" dirty="0"/>
          </a:p>
        </p:txBody>
      </p:sp>
      <p:sp>
        <p:nvSpPr>
          <p:cNvPr id="7" name="21 Rectángulo"/>
          <p:cNvSpPr/>
          <p:nvPr userDrawn="1"/>
        </p:nvSpPr>
        <p:spPr>
          <a:xfrm>
            <a:off x="0" y="5301208"/>
            <a:ext cx="9144000" cy="15567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Tree>
    <p:extLst>
      <p:ext uri="{BB962C8B-B14F-4D97-AF65-F5344CB8AC3E}">
        <p14:creationId xmlns:p14="http://schemas.microsoft.com/office/powerpoint/2010/main" val="19383903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234D6D80-1B1D-4D61-B5D3-89963C18CEC6}" type="datetimeFigureOut">
              <a:rPr lang="es-CO" smtClean="0"/>
              <a:t>07/04/2017</a:t>
            </a:fld>
            <a:endParaRPr lang="es-CO" dirty="0"/>
          </a:p>
        </p:txBody>
      </p:sp>
      <p:sp>
        <p:nvSpPr>
          <p:cNvPr id="6" name="Marcador de pie de página 5"/>
          <p:cNvSpPr>
            <a:spLocks noGrp="1"/>
          </p:cNvSpPr>
          <p:nvPr>
            <p:ph type="ftr" sz="quarter" idx="11"/>
          </p:nvPr>
        </p:nvSpPr>
        <p:spPr/>
        <p:txBody>
          <a:bodyPr/>
          <a:lstStyle/>
          <a:p>
            <a:endParaRPr lang="es-CO" dirty="0"/>
          </a:p>
        </p:txBody>
      </p:sp>
      <p:sp>
        <p:nvSpPr>
          <p:cNvPr id="7" name="Marcador de número de diapositiva 6"/>
          <p:cNvSpPr>
            <a:spLocks noGrp="1"/>
          </p:cNvSpPr>
          <p:nvPr>
            <p:ph type="sldNum" sz="quarter" idx="12"/>
          </p:nvPr>
        </p:nvSpPr>
        <p:spPr/>
        <p:txBody>
          <a:bodyPr/>
          <a:lstStyle/>
          <a:p>
            <a:fld id="{B15B81F5-2214-4CB6-901C-B100579B0688}" type="slidenum">
              <a:rPr lang="es-CO" smtClean="0"/>
              <a:t>‹Nº›</a:t>
            </a:fld>
            <a:endParaRPr lang="es-CO" dirty="0"/>
          </a:p>
        </p:txBody>
      </p:sp>
    </p:spTree>
    <p:extLst>
      <p:ext uri="{BB962C8B-B14F-4D97-AF65-F5344CB8AC3E}">
        <p14:creationId xmlns:p14="http://schemas.microsoft.com/office/powerpoint/2010/main" val="9913410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dirty="0"/>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234D6D80-1B1D-4D61-B5D3-89963C18CEC6}" type="datetimeFigureOut">
              <a:rPr lang="es-CO" smtClean="0"/>
              <a:t>07/04/2017</a:t>
            </a:fld>
            <a:endParaRPr lang="es-CO" dirty="0"/>
          </a:p>
        </p:txBody>
      </p:sp>
      <p:sp>
        <p:nvSpPr>
          <p:cNvPr id="6" name="Marcador de pie de página 5"/>
          <p:cNvSpPr>
            <a:spLocks noGrp="1"/>
          </p:cNvSpPr>
          <p:nvPr>
            <p:ph type="ftr" sz="quarter" idx="11"/>
          </p:nvPr>
        </p:nvSpPr>
        <p:spPr/>
        <p:txBody>
          <a:bodyPr/>
          <a:lstStyle/>
          <a:p>
            <a:endParaRPr lang="es-CO" dirty="0"/>
          </a:p>
        </p:txBody>
      </p:sp>
      <p:sp>
        <p:nvSpPr>
          <p:cNvPr id="7" name="Marcador de número de diapositiva 6"/>
          <p:cNvSpPr>
            <a:spLocks noGrp="1"/>
          </p:cNvSpPr>
          <p:nvPr>
            <p:ph type="sldNum" sz="quarter" idx="12"/>
          </p:nvPr>
        </p:nvSpPr>
        <p:spPr/>
        <p:txBody>
          <a:bodyPr/>
          <a:lstStyle/>
          <a:p>
            <a:fld id="{B15B81F5-2214-4CB6-901C-B100579B0688}" type="slidenum">
              <a:rPr lang="es-CO" smtClean="0"/>
              <a:t>‹Nº›</a:t>
            </a:fld>
            <a:endParaRPr lang="es-CO" dirty="0"/>
          </a:p>
        </p:txBody>
      </p:sp>
    </p:spTree>
    <p:extLst>
      <p:ext uri="{BB962C8B-B14F-4D97-AF65-F5344CB8AC3E}">
        <p14:creationId xmlns:p14="http://schemas.microsoft.com/office/powerpoint/2010/main" val="6576222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234D6D80-1B1D-4D61-B5D3-89963C18CEC6}" type="datetimeFigureOut">
              <a:rPr lang="es-CO" smtClean="0"/>
              <a:t>07/04/2017</a:t>
            </a:fld>
            <a:endParaRPr lang="es-CO" dirty="0"/>
          </a:p>
        </p:txBody>
      </p:sp>
      <p:sp>
        <p:nvSpPr>
          <p:cNvPr id="5" name="Marcador de pie de página 4"/>
          <p:cNvSpPr>
            <a:spLocks noGrp="1"/>
          </p:cNvSpPr>
          <p:nvPr>
            <p:ph type="ftr" sz="quarter" idx="11"/>
          </p:nvPr>
        </p:nvSpPr>
        <p:spPr/>
        <p:txBody>
          <a:bodyPr/>
          <a:lstStyle/>
          <a:p>
            <a:endParaRPr lang="es-CO" dirty="0"/>
          </a:p>
        </p:txBody>
      </p:sp>
      <p:sp>
        <p:nvSpPr>
          <p:cNvPr id="6" name="Marcador de número de diapositiva 5"/>
          <p:cNvSpPr>
            <a:spLocks noGrp="1"/>
          </p:cNvSpPr>
          <p:nvPr>
            <p:ph type="sldNum" sz="quarter" idx="12"/>
          </p:nvPr>
        </p:nvSpPr>
        <p:spPr/>
        <p:txBody>
          <a:bodyPr/>
          <a:lstStyle/>
          <a:p>
            <a:fld id="{B15B81F5-2214-4CB6-901C-B100579B0688}" type="slidenum">
              <a:rPr lang="es-CO" smtClean="0"/>
              <a:t>‹Nº›</a:t>
            </a:fld>
            <a:endParaRPr lang="es-CO" dirty="0"/>
          </a:p>
        </p:txBody>
      </p:sp>
    </p:spTree>
    <p:extLst>
      <p:ext uri="{BB962C8B-B14F-4D97-AF65-F5344CB8AC3E}">
        <p14:creationId xmlns:p14="http://schemas.microsoft.com/office/powerpoint/2010/main" val="40651353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5" y="365125"/>
            <a:ext cx="1971675" cy="5811838"/>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628650" y="365125"/>
            <a:ext cx="57626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234D6D80-1B1D-4D61-B5D3-89963C18CEC6}" type="datetimeFigureOut">
              <a:rPr lang="es-CO" smtClean="0"/>
              <a:t>07/04/2017</a:t>
            </a:fld>
            <a:endParaRPr lang="es-CO" dirty="0"/>
          </a:p>
        </p:txBody>
      </p:sp>
      <p:sp>
        <p:nvSpPr>
          <p:cNvPr id="5" name="Marcador de pie de página 4"/>
          <p:cNvSpPr>
            <a:spLocks noGrp="1"/>
          </p:cNvSpPr>
          <p:nvPr>
            <p:ph type="ftr" sz="quarter" idx="11"/>
          </p:nvPr>
        </p:nvSpPr>
        <p:spPr/>
        <p:txBody>
          <a:bodyPr/>
          <a:lstStyle/>
          <a:p>
            <a:endParaRPr lang="es-CO" dirty="0"/>
          </a:p>
        </p:txBody>
      </p:sp>
      <p:sp>
        <p:nvSpPr>
          <p:cNvPr id="6" name="Marcador de número de diapositiva 5"/>
          <p:cNvSpPr>
            <a:spLocks noGrp="1"/>
          </p:cNvSpPr>
          <p:nvPr>
            <p:ph type="sldNum" sz="quarter" idx="12"/>
          </p:nvPr>
        </p:nvSpPr>
        <p:spPr/>
        <p:txBody>
          <a:bodyPr/>
          <a:lstStyle/>
          <a:p>
            <a:fld id="{B15B81F5-2214-4CB6-901C-B100579B0688}" type="slidenum">
              <a:rPr lang="es-CO" smtClean="0"/>
              <a:t>‹Nº›</a:t>
            </a:fld>
            <a:endParaRPr lang="es-CO" dirty="0"/>
          </a:p>
        </p:txBody>
      </p:sp>
    </p:spTree>
    <p:extLst>
      <p:ext uri="{BB962C8B-B14F-4D97-AF65-F5344CB8AC3E}">
        <p14:creationId xmlns:p14="http://schemas.microsoft.com/office/powerpoint/2010/main" val="2336594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18A81C1-4902-47FF-BA22-E31F55EED3B0}" type="datetimeFigureOut">
              <a:rPr lang="es-ES" smtClean="0"/>
              <a:pPr/>
              <a:t>07/04/2017</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D1A67762-96A0-4CEA-9F3E-519C11573EA0}" type="slidenum">
              <a:rPr lang="es-ES" smtClean="0"/>
              <a:pPr/>
              <a:t>‹Nº›</a:t>
            </a:fld>
            <a:endParaRPr lang="es-ES" dirty="0"/>
          </a:p>
        </p:txBody>
      </p:sp>
    </p:spTree>
    <p:extLst>
      <p:ext uri="{BB962C8B-B14F-4D97-AF65-F5344CB8AC3E}">
        <p14:creationId xmlns:p14="http://schemas.microsoft.com/office/powerpoint/2010/main" val="2423651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018A81C1-4902-47FF-BA22-E31F55EED3B0}" type="datetimeFigureOut">
              <a:rPr lang="es-ES" smtClean="0"/>
              <a:pPr/>
              <a:t>07/04/2017</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D1A67762-96A0-4CEA-9F3E-519C11573EA0}" type="slidenum">
              <a:rPr lang="es-ES" smtClean="0"/>
              <a:pPr/>
              <a:t>‹Nº›</a:t>
            </a:fld>
            <a:endParaRPr lang="es-ES" dirty="0"/>
          </a:p>
        </p:txBody>
      </p:sp>
    </p:spTree>
    <p:extLst>
      <p:ext uri="{BB962C8B-B14F-4D97-AF65-F5344CB8AC3E}">
        <p14:creationId xmlns:p14="http://schemas.microsoft.com/office/powerpoint/2010/main" val="526761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018A81C1-4902-47FF-BA22-E31F55EED3B0}" type="datetimeFigureOut">
              <a:rPr lang="es-ES" smtClean="0"/>
              <a:pPr/>
              <a:t>07/04/2017</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D1A67762-96A0-4CEA-9F3E-519C11573EA0}" type="slidenum">
              <a:rPr lang="es-ES" smtClean="0"/>
              <a:pPr/>
              <a:t>‹Nº›</a:t>
            </a:fld>
            <a:endParaRPr lang="es-ES" dirty="0"/>
          </a:p>
        </p:txBody>
      </p:sp>
    </p:spTree>
    <p:extLst>
      <p:ext uri="{BB962C8B-B14F-4D97-AF65-F5344CB8AC3E}">
        <p14:creationId xmlns:p14="http://schemas.microsoft.com/office/powerpoint/2010/main" val="1440667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018A81C1-4902-47FF-BA22-E31F55EED3B0}" type="datetimeFigureOut">
              <a:rPr lang="es-ES" smtClean="0"/>
              <a:pPr/>
              <a:t>07/04/2017</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D1A67762-96A0-4CEA-9F3E-519C11573EA0}" type="slidenum">
              <a:rPr lang="es-ES" smtClean="0"/>
              <a:pPr/>
              <a:t>‹Nº›</a:t>
            </a:fld>
            <a:endParaRPr lang="es-ES" dirty="0"/>
          </a:p>
        </p:txBody>
      </p:sp>
    </p:spTree>
    <p:extLst>
      <p:ext uri="{BB962C8B-B14F-4D97-AF65-F5344CB8AC3E}">
        <p14:creationId xmlns:p14="http://schemas.microsoft.com/office/powerpoint/2010/main" val="533260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18A81C1-4902-47FF-BA22-E31F55EED3B0}" type="datetimeFigureOut">
              <a:rPr lang="es-ES" smtClean="0"/>
              <a:pPr/>
              <a:t>07/04/2017</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D1A67762-96A0-4CEA-9F3E-519C11573EA0}" type="slidenum">
              <a:rPr lang="es-ES" smtClean="0"/>
              <a:pPr/>
              <a:t>‹Nº›</a:t>
            </a:fld>
            <a:endParaRPr lang="es-ES" dirty="0"/>
          </a:p>
        </p:txBody>
      </p:sp>
    </p:spTree>
    <p:extLst>
      <p:ext uri="{BB962C8B-B14F-4D97-AF65-F5344CB8AC3E}">
        <p14:creationId xmlns:p14="http://schemas.microsoft.com/office/powerpoint/2010/main" val="1324687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18A81C1-4902-47FF-BA22-E31F55EED3B0}" type="datetimeFigureOut">
              <a:rPr lang="es-ES" smtClean="0"/>
              <a:pPr/>
              <a:t>07/04/2017</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D1A67762-96A0-4CEA-9F3E-519C11573EA0}" type="slidenum">
              <a:rPr lang="es-ES" smtClean="0"/>
              <a:pPr/>
              <a:t>‹Nº›</a:t>
            </a:fld>
            <a:endParaRPr lang="es-ES" dirty="0"/>
          </a:p>
        </p:txBody>
      </p:sp>
    </p:spTree>
    <p:extLst>
      <p:ext uri="{BB962C8B-B14F-4D97-AF65-F5344CB8AC3E}">
        <p14:creationId xmlns:p14="http://schemas.microsoft.com/office/powerpoint/2010/main" val="642583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18A81C1-4902-47FF-BA22-E31F55EED3B0}" type="datetimeFigureOut">
              <a:rPr lang="es-ES" smtClean="0"/>
              <a:pPr/>
              <a:t>07/04/2017</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D1A67762-96A0-4CEA-9F3E-519C11573EA0}" type="slidenum">
              <a:rPr lang="es-ES" smtClean="0"/>
              <a:pPr/>
              <a:t>‹Nº›</a:t>
            </a:fld>
            <a:endParaRPr lang="es-ES" dirty="0"/>
          </a:p>
        </p:txBody>
      </p:sp>
    </p:spTree>
    <p:extLst>
      <p:ext uri="{BB962C8B-B14F-4D97-AF65-F5344CB8AC3E}">
        <p14:creationId xmlns:p14="http://schemas.microsoft.com/office/powerpoint/2010/main" val="4224472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8A81C1-4902-47FF-BA22-E31F55EED3B0}" type="datetimeFigureOut">
              <a:rPr lang="es-ES" smtClean="0"/>
              <a:pPr/>
              <a:t>07/04/2017</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A67762-96A0-4CEA-9F3E-519C11573EA0}" type="slidenum">
              <a:rPr lang="es-ES" smtClean="0"/>
              <a:pPr/>
              <a:t>‹Nº›</a:t>
            </a:fld>
            <a:endParaRPr lang="es-ES" dirty="0"/>
          </a:p>
        </p:txBody>
      </p:sp>
    </p:spTree>
    <p:extLst>
      <p:ext uri="{BB962C8B-B14F-4D97-AF65-F5344CB8AC3E}">
        <p14:creationId xmlns:p14="http://schemas.microsoft.com/office/powerpoint/2010/main" val="3676520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D6D80-1B1D-4D61-B5D3-89963C18CEC6}" type="datetimeFigureOut">
              <a:rPr lang="es-CO" smtClean="0"/>
              <a:t>07/04/2017</a:t>
            </a:fld>
            <a:endParaRPr lang="es-CO" dirty="0"/>
          </a:p>
        </p:txBody>
      </p:sp>
      <p:sp>
        <p:nvSpPr>
          <p:cNvPr id="5" name="Marcador de pie de página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dirty="0"/>
          </a:p>
        </p:txBody>
      </p:sp>
      <p:sp>
        <p:nvSpPr>
          <p:cNvPr id="6" name="Marcador de número de diapositiva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5B81F5-2214-4CB6-901C-B100579B0688}" type="slidenum">
              <a:rPr lang="es-CO" smtClean="0"/>
              <a:t>‹Nº›</a:t>
            </a:fld>
            <a:endParaRPr lang="es-CO" dirty="0"/>
          </a:p>
        </p:txBody>
      </p:sp>
    </p:spTree>
    <p:extLst>
      <p:ext uri="{BB962C8B-B14F-4D97-AF65-F5344CB8AC3E}">
        <p14:creationId xmlns:p14="http://schemas.microsoft.com/office/powerpoint/2010/main" val="1537070326"/>
      </p:ext>
    </p:extLst>
  </p:cSld>
  <p:clrMap bg1="lt1" tx1="dk1" bg2="lt2" tx2="dk2" accent1="accent1" accent2="accent2" accent3="accent3" accent4="accent4" accent5="accent5" accent6="accent6" hlink="hlink" folHlink="folHlink"/>
  <p:sldLayoutIdLst>
    <p:sldLayoutId id="2147483672"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21 Rectángulo"/>
          <p:cNvSpPr/>
          <p:nvPr/>
        </p:nvSpPr>
        <p:spPr>
          <a:xfrm>
            <a:off x="0" y="5355911"/>
            <a:ext cx="9144000" cy="15020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5" name="4 CuadroTexto"/>
          <p:cNvSpPr txBox="1"/>
          <p:nvPr/>
        </p:nvSpPr>
        <p:spPr>
          <a:xfrm>
            <a:off x="312752" y="1969670"/>
            <a:ext cx="8496944" cy="4339650"/>
          </a:xfrm>
          <a:prstGeom prst="rect">
            <a:avLst/>
          </a:prstGeom>
          <a:noFill/>
        </p:spPr>
        <p:txBody>
          <a:bodyPr wrap="square" rtlCol="0">
            <a:spAutoFit/>
          </a:bodyPr>
          <a:lstStyle/>
          <a:p>
            <a:pPr algn="ctr"/>
            <a:endParaRPr lang="es-CO" sz="3200" b="1" dirty="0" smtClean="0">
              <a:latin typeface="Arial Narrow" panose="020B0606020202030204" pitchFamily="34" charset="0"/>
              <a:cs typeface="Arial" panose="020B0604020202020204" pitchFamily="34" charset="0"/>
            </a:endParaRPr>
          </a:p>
          <a:p>
            <a:pPr algn="ctr"/>
            <a:endParaRPr lang="es-CO" sz="3600" b="1" dirty="0" smtClean="0">
              <a:latin typeface="Arial Narrow" panose="020B0606020202030204" pitchFamily="34" charset="0"/>
              <a:cs typeface="Arial" panose="020B0604020202020204" pitchFamily="34" charset="0"/>
            </a:endParaRPr>
          </a:p>
          <a:p>
            <a:pPr algn="ctr"/>
            <a:r>
              <a:rPr lang="es-CO" sz="3600" dirty="0" smtClean="0">
                <a:latin typeface="Arial Narrow" panose="020B0606020202030204" pitchFamily="34" charset="0"/>
              </a:rPr>
              <a:t>PROPUESTA DE AGENDA NORMATIVA</a:t>
            </a:r>
          </a:p>
          <a:p>
            <a:pPr algn="ctr"/>
            <a:r>
              <a:rPr lang="es-CO" sz="3600" dirty="0" smtClean="0">
                <a:latin typeface="Arial Narrow" panose="020B0606020202030204" pitchFamily="34" charset="0"/>
              </a:rPr>
              <a:t>2017</a:t>
            </a:r>
          </a:p>
          <a:p>
            <a:pPr algn="ctr"/>
            <a:endParaRPr lang="es-CO" sz="3600" dirty="0" smtClean="0">
              <a:latin typeface="Arial Narrow" panose="020B0606020202030204" pitchFamily="34" charset="0"/>
            </a:endParaRPr>
          </a:p>
          <a:p>
            <a:pPr algn="ctr"/>
            <a:endParaRPr lang="es-CO" sz="3600" dirty="0">
              <a:latin typeface="Arial Narrow" panose="020B0606020202030204" pitchFamily="34" charset="0"/>
            </a:endParaRPr>
          </a:p>
          <a:p>
            <a:pPr algn="ctr"/>
            <a:r>
              <a:rPr lang="es-CO" sz="2800" dirty="0" smtClean="0"/>
              <a:t>Marzo 2016</a:t>
            </a:r>
            <a:endParaRPr lang="es-CO" sz="2800" dirty="0" smtClean="0">
              <a:latin typeface="Arial Narrow" panose="020B0606020202030204" pitchFamily="34" charset="0"/>
            </a:endParaRPr>
          </a:p>
          <a:p>
            <a:pPr algn="ctr"/>
            <a:endParaRPr lang="es-CO" sz="3600" dirty="0" smtClean="0">
              <a:latin typeface="Arial Narrow" panose="020B0606020202030204" pitchFamily="34" charset="0"/>
            </a:endParaRPr>
          </a:p>
        </p:txBody>
      </p:sp>
    </p:spTree>
    <p:extLst>
      <p:ext uri="{BB962C8B-B14F-4D97-AF65-F5344CB8AC3E}">
        <p14:creationId xmlns:p14="http://schemas.microsoft.com/office/powerpoint/2010/main" val="1406063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95536" y="2636912"/>
            <a:ext cx="8229600" cy="1540768"/>
          </a:xfrm>
        </p:spPr>
        <p:txBody>
          <a:bodyPr>
            <a:normAutofit/>
          </a:bodyPr>
          <a:lstStyle/>
          <a:p>
            <a:pPr marL="0" indent="0" algn="ctr">
              <a:buNone/>
            </a:pPr>
            <a:r>
              <a:rPr lang="es-CO" sz="4000" dirty="0">
                <a:solidFill>
                  <a:srgbClr val="135B64"/>
                </a:solidFill>
                <a:latin typeface="+mj-lt"/>
                <a:ea typeface="+mj-ea"/>
                <a:cs typeface="+mj-cs"/>
              </a:rPr>
              <a:t>Subdirección de Regulación </a:t>
            </a:r>
            <a:endParaRPr lang="es-CO" sz="4000" dirty="0" smtClean="0">
              <a:solidFill>
                <a:srgbClr val="135B64"/>
              </a:solidFill>
              <a:latin typeface="+mj-lt"/>
              <a:ea typeface="+mj-ea"/>
              <a:cs typeface="+mj-cs"/>
            </a:endParaRPr>
          </a:p>
          <a:p>
            <a:pPr marL="0" indent="0" algn="ctr">
              <a:buNone/>
            </a:pPr>
            <a:r>
              <a:rPr lang="es-CO" sz="4000" dirty="0" smtClean="0">
                <a:solidFill>
                  <a:srgbClr val="135B64"/>
                </a:solidFill>
                <a:latin typeface="+mj-lt"/>
                <a:ea typeface="+mj-ea"/>
                <a:cs typeface="+mj-cs"/>
              </a:rPr>
              <a:t>Prudencial</a:t>
            </a:r>
            <a:endParaRPr lang="es-CO" sz="4000" dirty="0">
              <a:solidFill>
                <a:srgbClr val="135B64"/>
              </a:solidFill>
              <a:latin typeface="+mj-lt"/>
              <a:ea typeface="+mj-ea"/>
              <a:cs typeface="+mj-cs"/>
            </a:endParaRPr>
          </a:p>
        </p:txBody>
      </p:sp>
    </p:spTree>
    <p:extLst>
      <p:ext uri="{BB962C8B-B14F-4D97-AF65-F5344CB8AC3E}">
        <p14:creationId xmlns:p14="http://schemas.microsoft.com/office/powerpoint/2010/main" val="18081645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txBox="1">
            <a:spLocks/>
          </p:cNvSpPr>
          <p:nvPr/>
        </p:nvSpPr>
        <p:spPr>
          <a:xfrm>
            <a:off x="395536" y="188640"/>
            <a:ext cx="6336704" cy="936104"/>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CO" sz="2500" b="1" dirty="0" smtClean="0">
                <a:solidFill>
                  <a:schemeClr val="tx1">
                    <a:lumMod val="75000"/>
                    <a:lumOff val="25000"/>
                  </a:schemeClr>
                </a:solidFill>
                <a:latin typeface="Arial" panose="020B0604020202020204" pitchFamily="34" charset="0"/>
                <a:cs typeface="Arial" panose="020B0604020202020204" pitchFamily="34" charset="0"/>
              </a:rPr>
              <a:t>Subdirección de </a:t>
            </a:r>
            <a:r>
              <a:rPr lang="es-CO" sz="2500" b="1" dirty="0">
                <a:solidFill>
                  <a:schemeClr val="tx1">
                    <a:lumMod val="75000"/>
                    <a:lumOff val="25000"/>
                  </a:schemeClr>
                </a:solidFill>
                <a:latin typeface="Arial" panose="020B0604020202020204" pitchFamily="34" charset="0"/>
                <a:cs typeface="Arial" panose="020B0604020202020204" pitchFamily="34" charset="0"/>
              </a:rPr>
              <a:t>Regulación Prudencial </a:t>
            </a:r>
          </a:p>
        </p:txBody>
      </p:sp>
      <p:sp>
        <p:nvSpPr>
          <p:cNvPr id="6" name="5 CuadroTexto"/>
          <p:cNvSpPr txBox="1"/>
          <p:nvPr/>
        </p:nvSpPr>
        <p:spPr>
          <a:xfrm>
            <a:off x="179512" y="6597352"/>
            <a:ext cx="8712968" cy="246221"/>
          </a:xfrm>
          <a:prstGeom prst="rect">
            <a:avLst/>
          </a:prstGeom>
          <a:noFill/>
        </p:spPr>
        <p:txBody>
          <a:bodyPr wrap="square" rtlCol="0">
            <a:spAutoFit/>
          </a:bodyPr>
          <a:lstStyle/>
          <a:p>
            <a:r>
              <a:rPr lang="es-CO" sz="1000" b="1" dirty="0" smtClean="0">
                <a:solidFill>
                  <a:schemeClr val="tx1">
                    <a:lumMod val="75000"/>
                    <a:lumOff val="25000"/>
                  </a:schemeClr>
                </a:solidFill>
              </a:rPr>
              <a:t>CD: Es el momento en que un proyecto se lleva a consideración del Consejo Directivo de la URF para expedición</a:t>
            </a:r>
            <a:r>
              <a:rPr lang="es-CO" sz="1000" dirty="0" smtClean="0">
                <a:solidFill>
                  <a:schemeClr val="tx1">
                    <a:lumMod val="75000"/>
                    <a:lumOff val="25000"/>
                  </a:schemeClr>
                </a:solidFill>
              </a:rPr>
              <a:t>.</a:t>
            </a:r>
            <a:endParaRPr lang="es-CO" sz="1000" dirty="0">
              <a:solidFill>
                <a:schemeClr val="tx1">
                  <a:lumMod val="75000"/>
                  <a:lumOff val="25000"/>
                </a:schemeClr>
              </a:solidFill>
            </a:endParaRPr>
          </a:p>
        </p:txBody>
      </p:sp>
      <p:graphicFrame>
        <p:nvGraphicFramePr>
          <p:cNvPr id="3" name="Tabla 2"/>
          <p:cNvGraphicFramePr>
            <a:graphicFrameLocks noGrp="1"/>
          </p:cNvGraphicFramePr>
          <p:nvPr>
            <p:extLst>
              <p:ext uri="{D42A27DB-BD31-4B8C-83A1-F6EECF244321}">
                <p14:modId xmlns:p14="http://schemas.microsoft.com/office/powerpoint/2010/main" val="1868879980"/>
              </p:ext>
            </p:extLst>
          </p:nvPr>
        </p:nvGraphicFramePr>
        <p:xfrm>
          <a:off x="179512" y="1188681"/>
          <a:ext cx="8856983" cy="5106535"/>
        </p:xfrm>
        <a:graphic>
          <a:graphicData uri="http://schemas.openxmlformats.org/drawingml/2006/table">
            <a:tbl>
              <a:tblPr firstRow="1" bandRow="1">
                <a:tableStyleId>{616DA210-FB5B-4158-B5E0-FEB733F419BA}</a:tableStyleId>
              </a:tblPr>
              <a:tblGrid>
                <a:gridCol w="6768752"/>
                <a:gridCol w="511989"/>
                <a:gridCol w="525414"/>
                <a:gridCol w="525414"/>
                <a:gridCol w="525414"/>
              </a:tblGrid>
              <a:tr h="504055">
                <a:tc>
                  <a:txBody>
                    <a:bodyPr/>
                    <a:lstStyle/>
                    <a:p>
                      <a:pPr algn="ctr"/>
                      <a:r>
                        <a:rPr lang="es-ES" sz="1800" u="sng" dirty="0" smtClean="0"/>
                        <a:t>SÓLIDO</a:t>
                      </a:r>
                      <a:r>
                        <a:rPr lang="es-ES" sz="1800" dirty="0" smtClean="0"/>
                        <a:t>: SISTEMA FINANCIERO MÁS SEGURO </a:t>
                      </a:r>
                      <a:endParaRPr lang="es-CO" sz="1800" dirty="0"/>
                    </a:p>
                  </a:txBody>
                  <a:tcPr anchor="ctr">
                    <a:solidFill>
                      <a:schemeClr val="tx2">
                        <a:alpha val="15000"/>
                      </a:schemeClr>
                    </a:solidFill>
                  </a:tcPr>
                </a:tc>
                <a:tc>
                  <a:txBody>
                    <a:bodyPr/>
                    <a:lstStyle/>
                    <a:p>
                      <a:pPr algn="ctr"/>
                      <a:r>
                        <a:rPr lang="es-CO" sz="1800" dirty="0" smtClean="0"/>
                        <a:t>I</a:t>
                      </a:r>
                      <a:endParaRPr lang="es-CO" sz="1800" dirty="0"/>
                    </a:p>
                  </a:txBody>
                  <a:tcPr anchor="ctr">
                    <a:solidFill>
                      <a:schemeClr val="tx2">
                        <a:alpha val="15000"/>
                      </a:schemeClr>
                    </a:solidFill>
                  </a:tcPr>
                </a:tc>
                <a:tc>
                  <a:txBody>
                    <a:bodyPr/>
                    <a:lstStyle/>
                    <a:p>
                      <a:pPr algn="ctr"/>
                      <a:r>
                        <a:rPr lang="es-CO" sz="1800" dirty="0" smtClean="0"/>
                        <a:t>II</a:t>
                      </a:r>
                      <a:endParaRPr lang="es-CO" sz="1800" dirty="0"/>
                    </a:p>
                  </a:txBody>
                  <a:tcPr anchor="ctr">
                    <a:solidFill>
                      <a:schemeClr val="tx2">
                        <a:alpha val="15000"/>
                      </a:schemeClr>
                    </a:solidFill>
                  </a:tcPr>
                </a:tc>
                <a:tc>
                  <a:txBody>
                    <a:bodyPr/>
                    <a:lstStyle/>
                    <a:p>
                      <a:pPr algn="ctr"/>
                      <a:r>
                        <a:rPr lang="es-CO" sz="1800" dirty="0" smtClean="0"/>
                        <a:t>III</a:t>
                      </a:r>
                      <a:endParaRPr lang="es-CO" sz="1800" dirty="0"/>
                    </a:p>
                  </a:txBody>
                  <a:tcPr anchor="ctr">
                    <a:solidFill>
                      <a:schemeClr val="tx2">
                        <a:alpha val="15000"/>
                      </a:schemeClr>
                    </a:solidFill>
                  </a:tcPr>
                </a:tc>
                <a:tc>
                  <a:txBody>
                    <a:bodyPr/>
                    <a:lstStyle/>
                    <a:p>
                      <a:pPr algn="ctr"/>
                      <a:r>
                        <a:rPr lang="es-CO" sz="1800" dirty="0" smtClean="0"/>
                        <a:t>IV</a:t>
                      </a:r>
                      <a:endParaRPr lang="es-CO" sz="1800" dirty="0"/>
                    </a:p>
                  </a:txBody>
                  <a:tcPr anchor="ctr">
                    <a:solidFill>
                      <a:schemeClr val="tx2">
                        <a:alpha val="15000"/>
                      </a:schemeClr>
                    </a:solidFill>
                  </a:tcPr>
                </a:tc>
              </a:tr>
              <a:tr h="370840">
                <a:tc>
                  <a:txBody>
                    <a:bodyPr/>
                    <a:lstStyle/>
                    <a:p>
                      <a:pPr marL="0" algn="l" defTabSz="914400" rtl="0" eaLnBrk="1" latinLnBrk="0" hangingPunct="1"/>
                      <a:r>
                        <a:rPr lang="es-CO" sz="1600" b="1" kern="1200" dirty="0" smtClean="0">
                          <a:solidFill>
                            <a:schemeClr val="tx1"/>
                          </a:solidFill>
                          <a:latin typeface="+mn-lt"/>
                          <a:ea typeface="+mn-ea"/>
                          <a:cs typeface="+mn-cs"/>
                        </a:rPr>
                        <a:t>Implementación Basilea III </a:t>
                      </a:r>
                    </a:p>
                    <a:p>
                      <a:r>
                        <a:rPr lang="es-ES" sz="1600" dirty="0" smtClean="0"/>
                        <a:t>Convergencia a los estándares de requerimientos de capital de Basilea III para establecimientos</a:t>
                      </a:r>
                      <a:r>
                        <a:rPr lang="es-ES" sz="1600" baseline="0" dirty="0" smtClean="0"/>
                        <a:t> de crédito</a:t>
                      </a:r>
                      <a:r>
                        <a:rPr lang="es-ES" sz="1600" dirty="0" smtClean="0"/>
                        <a:t>. </a:t>
                      </a:r>
                      <a:endParaRPr lang="es-CO" sz="1600" dirty="0"/>
                    </a:p>
                  </a:txBody>
                  <a:tcPr>
                    <a:solidFill>
                      <a:schemeClr val="accent1">
                        <a:lumMod val="50000"/>
                        <a:alpha val="1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s-CO" sz="1600" b="1" dirty="0" smtClean="0">
                        <a:solidFill>
                          <a:schemeClr val="bg1">
                            <a:lumMod val="65000"/>
                          </a:schemeClr>
                        </a:solidFill>
                      </a:endParaRPr>
                    </a:p>
                  </a:txBody>
                  <a:tcPr anchor="ctr">
                    <a:solidFill>
                      <a:schemeClr val="accent1">
                        <a:lumMod val="50000"/>
                        <a:alpha val="1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CO" sz="1600" b="1" dirty="0" smtClean="0">
                          <a:solidFill>
                            <a:schemeClr val="tx1"/>
                          </a:solidFill>
                        </a:rPr>
                        <a:t>CD</a:t>
                      </a:r>
                    </a:p>
                  </a:txBody>
                  <a:tcPr anchor="ctr">
                    <a:solidFill>
                      <a:schemeClr val="accent1">
                        <a:lumMod val="50000"/>
                        <a:alpha val="15000"/>
                      </a:schemeClr>
                    </a:solidFill>
                  </a:tcPr>
                </a:tc>
                <a:tc>
                  <a:txBody>
                    <a:bodyPr/>
                    <a:lstStyle/>
                    <a:p>
                      <a:endParaRPr lang="es-CO" sz="1600" dirty="0"/>
                    </a:p>
                  </a:txBody>
                  <a:tcPr>
                    <a:solidFill>
                      <a:schemeClr val="accent1">
                        <a:lumMod val="50000"/>
                        <a:alpha val="15000"/>
                      </a:schemeClr>
                    </a:solidFill>
                  </a:tcPr>
                </a:tc>
                <a:tc>
                  <a:txBody>
                    <a:bodyPr/>
                    <a:lstStyle/>
                    <a:p>
                      <a:endParaRPr lang="es-CO" sz="1600" dirty="0"/>
                    </a:p>
                  </a:txBody>
                  <a:tcPr>
                    <a:solidFill>
                      <a:schemeClr val="accent1">
                        <a:lumMod val="50000"/>
                        <a:alpha val="15000"/>
                      </a:schemeClr>
                    </a:solidFill>
                  </a:tcPr>
                </a:tc>
              </a:tr>
              <a:tr h="370840">
                <a:tc>
                  <a:txBody>
                    <a:bodyPr/>
                    <a:lstStyle/>
                    <a:p>
                      <a:r>
                        <a:rPr lang="es-ES" sz="1600" b="1" dirty="0" smtClean="0"/>
                        <a:t>Capital de los Bancos de Segundo piso </a:t>
                      </a:r>
                    </a:p>
                    <a:p>
                      <a:r>
                        <a:rPr lang="es-ES" sz="1600" dirty="0" smtClean="0"/>
                        <a:t>Realizar ajustes a la medición de los requerimientos de capital de estos actores,</a:t>
                      </a:r>
                      <a:r>
                        <a:rPr lang="es-ES" sz="1600" baseline="0" dirty="0" smtClean="0"/>
                        <a:t> teniendo en cuenta las particularidades de las operaciones de redescuento.</a:t>
                      </a:r>
                      <a:endParaRPr lang="es-CO" sz="1600" dirty="0"/>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s-CO" sz="1600" b="1" kern="1200" dirty="0" smtClean="0">
                        <a:solidFill>
                          <a:schemeClr val="bg1">
                            <a:lumMod val="65000"/>
                          </a:schemeClr>
                        </a:solidFill>
                        <a:latin typeface="+mn-lt"/>
                        <a:ea typeface="+mn-ea"/>
                        <a:cs typeface="+mn-cs"/>
                      </a:endParaRPr>
                    </a:p>
                  </a:txBody>
                  <a:tcPr anchor="ctr">
                    <a:noFill/>
                  </a:tcPr>
                </a:tc>
                <a:tc>
                  <a:txBody>
                    <a:bodyPr/>
                    <a:lstStyle/>
                    <a:p>
                      <a:pPr algn="ctr"/>
                      <a:r>
                        <a:rPr lang="es-CO" sz="1600" b="1" dirty="0" smtClean="0"/>
                        <a:t>CD</a:t>
                      </a:r>
                      <a:endParaRPr lang="es-CO" sz="1600" b="1" dirty="0"/>
                    </a:p>
                  </a:txBody>
                  <a:tcPr anchor="ctr">
                    <a:noFill/>
                  </a:tcPr>
                </a:tc>
                <a:tc>
                  <a:txBody>
                    <a:bodyPr/>
                    <a:lstStyle/>
                    <a:p>
                      <a:endParaRPr lang="es-CO" sz="1600" dirty="0"/>
                    </a:p>
                  </a:txBody>
                  <a:tcPr>
                    <a:noFill/>
                  </a:tcPr>
                </a:tc>
                <a:tc>
                  <a:txBody>
                    <a:bodyPr/>
                    <a:lstStyle/>
                    <a:p>
                      <a:pPr algn="ctr"/>
                      <a:endParaRPr lang="es-CO" sz="1600" b="1" dirty="0"/>
                    </a:p>
                  </a:txBody>
                  <a:tcPr anchor="ctr">
                    <a:noFill/>
                  </a:tcPr>
                </a:tc>
              </a:tr>
              <a:tr h="370840">
                <a:tc>
                  <a:txBody>
                    <a:bodyPr/>
                    <a:lstStyle/>
                    <a:p>
                      <a:r>
                        <a:rPr lang="es-CO" sz="1600" b="1" dirty="0" smtClean="0"/>
                        <a:t>Solvencia administradores de recursos de terceros</a:t>
                      </a:r>
                    </a:p>
                    <a:p>
                      <a:r>
                        <a:rPr lang="es-ES" sz="1600" dirty="0" smtClean="0"/>
                        <a:t>Incorpora los mejores estándares internacionales sobre la calidad del patrimonio regulatorio y plantea incentivos para el uso de custodia.</a:t>
                      </a:r>
                      <a:endParaRPr lang="es-CO" sz="1600" dirty="0"/>
                    </a:p>
                  </a:txBody>
                  <a:tcPr>
                    <a:solidFill>
                      <a:schemeClr val="tx2">
                        <a:alpha val="15000"/>
                      </a:schemeClr>
                    </a:solidFill>
                  </a:tcPr>
                </a:tc>
                <a:tc>
                  <a:txBody>
                    <a:bodyPr/>
                    <a:lstStyle/>
                    <a:p>
                      <a:pPr algn="ctr"/>
                      <a:endParaRPr lang="es-CO" sz="1600" b="1" dirty="0">
                        <a:solidFill>
                          <a:schemeClr val="bg1">
                            <a:lumMod val="65000"/>
                          </a:schemeClr>
                        </a:solidFill>
                      </a:endParaRPr>
                    </a:p>
                  </a:txBody>
                  <a:tcPr anchor="ctr">
                    <a:solidFill>
                      <a:schemeClr val="tx2">
                        <a:alpha val="15000"/>
                      </a:schemeClr>
                    </a:solidFill>
                  </a:tcPr>
                </a:tc>
                <a:tc>
                  <a:txBody>
                    <a:bodyPr/>
                    <a:lstStyle/>
                    <a:p>
                      <a:pPr algn="ctr"/>
                      <a:r>
                        <a:rPr lang="es-CO" sz="1600" b="1" dirty="0" smtClean="0">
                          <a:solidFill>
                            <a:schemeClr val="tx1"/>
                          </a:solidFill>
                        </a:rPr>
                        <a:t>CD</a:t>
                      </a:r>
                      <a:endParaRPr lang="es-CO" sz="1600" b="1" dirty="0">
                        <a:solidFill>
                          <a:schemeClr val="tx1"/>
                        </a:solidFill>
                      </a:endParaRPr>
                    </a:p>
                  </a:txBody>
                  <a:tcPr anchor="ctr">
                    <a:solidFill>
                      <a:schemeClr val="tx2">
                        <a:alpha val="15000"/>
                      </a:schemeClr>
                    </a:solidFill>
                  </a:tcPr>
                </a:tc>
                <a:tc>
                  <a:txBody>
                    <a:bodyPr/>
                    <a:lstStyle/>
                    <a:p>
                      <a:endParaRPr lang="es-CO" sz="1600" dirty="0"/>
                    </a:p>
                  </a:txBody>
                  <a:tcPr>
                    <a:solidFill>
                      <a:schemeClr val="tx2">
                        <a:alpha val="15000"/>
                      </a:schemeClr>
                    </a:solidFill>
                  </a:tcPr>
                </a:tc>
                <a:tc>
                  <a:txBody>
                    <a:bodyPr/>
                    <a:lstStyle/>
                    <a:p>
                      <a:endParaRPr lang="es-CO" sz="1600" dirty="0"/>
                    </a:p>
                  </a:txBody>
                  <a:tcPr>
                    <a:solidFill>
                      <a:schemeClr val="tx2">
                        <a:alpha val="15000"/>
                      </a:schemeClr>
                    </a:solidFill>
                  </a:tcPr>
                </a:tc>
              </a:tr>
              <a:tr h="370840">
                <a:tc>
                  <a:txBody>
                    <a:bodyPr/>
                    <a:lstStyle/>
                    <a:p>
                      <a:r>
                        <a:rPr lang="es-ES" sz="1600" b="1" dirty="0" smtClean="0"/>
                        <a:t>Calidad de capital de las aseguradoras</a:t>
                      </a:r>
                    </a:p>
                    <a:p>
                      <a:r>
                        <a:rPr lang="es-ES" sz="1600" dirty="0" smtClean="0"/>
                        <a:t>Incorpora los criterios propuestos por los estándares internacionales sobre la composición del patrimonio regulatorio de las aseguradoras. </a:t>
                      </a:r>
                      <a:endParaRPr lang="es-CO" sz="1600" dirty="0"/>
                    </a:p>
                  </a:txBody>
                  <a:tcPr>
                    <a:noFill/>
                  </a:tcPr>
                </a:tc>
                <a:tc>
                  <a:txBody>
                    <a:bodyPr/>
                    <a:lstStyle/>
                    <a:p>
                      <a:endParaRPr lang="es-CO" sz="1600" dirty="0"/>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s-CO" sz="1600" b="1" dirty="0" smtClean="0">
                        <a:solidFill>
                          <a:schemeClr val="bg1">
                            <a:lumMod val="65000"/>
                          </a:schemeClr>
                        </a:solidFill>
                      </a:endParaRP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CO" sz="1600" b="1" dirty="0" smtClean="0">
                          <a:solidFill>
                            <a:schemeClr val="tx1"/>
                          </a:solidFill>
                        </a:rPr>
                        <a:t>CD</a:t>
                      </a:r>
                    </a:p>
                  </a:txBody>
                  <a:tcPr anchor="ctr">
                    <a:noFill/>
                  </a:tcPr>
                </a:tc>
                <a:tc>
                  <a:txBody>
                    <a:bodyPr/>
                    <a:lstStyle/>
                    <a:p>
                      <a:pPr algn="ctr"/>
                      <a:endParaRPr lang="es-CO" sz="1600" b="1" dirty="0">
                        <a:solidFill>
                          <a:schemeClr val="tx1"/>
                        </a:solidFill>
                      </a:endParaRPr>
                    </a:p>
                  </a:txBody>
                  <a:tcPr anchor="ctr">
                    <a:noFill/>
                  </a:tcPr>
                </a:tc>
              </a:tr>
              <a:tr h="370840">
                <a:tc>
                  <a:txBody>
                    <a:bodyPr/>
                    <a:lstStyle/>
                    <a:p>
                      <a:r>
                        <a:rPr lang="es-CO" sz="1600" b="1" dirty="0" smtClean="0"/>
                        <a:t>Ajustes al régimen de reservas </a:t>
                      </a:r>
                      <a:r>
                        <a:rPr lang="es-ES" sz="1600" b="1" dirty="0" smtClean="0"/>
                        <a:t>de las aseguradoras</a:t>
                      </a:r>
                      <a:endParaRPr lang="es-CO" sz="1600" b="1" dirty="0" smtClean="0"/>
                    </a:p>
                    <a:p>
                      <a:r>
                        <a:rPr lang="es-CO" sz="1600" dirty="0" smtClean="0"/>
                        <a:t>Revisiones y ajustes puntuales del régimen de reservas;</a:t>
                      </a:r>
                      <a:r>
                        <a:rPr lang="es-CO" sz="1600" baseline="0" dirty="0" smtClean="0"/>
                        <a:t> por ejemplo, periodicidad del informe actuarial, incluir la posibilidad de desarrollar metodologías propias para el cálculo de reservas y precisar contabilización de las reservas.</a:t>
                      </a:r>
                      <a:endParaRPr lang="es-CO" sz="1600" dirty="0"/>
                    </a:p>
                  </a:txBody>
                  <a:tcPr>
                    <a:solidFill>
                      <a:schemeClr val="tx2">
                        <a:alpha val="15000"/>
                      </a:schemeClr>
                    </a:solidFill>
                  </a:tcPr>
                </a:tc>
                <a:tc>
                  <a:txBody>
                    <a:bodyPr/>
                    <a:lstStyle/>
                    <a:p>
                      <a:endParaRPr lang="es-CO" sz="1600" dirty="0"/>
                    </a:p>
                  </a:txBody>
                  <a:tcPr>
                    <a:solidFill>
                      <a:schemeClr val="tx2">
                        <a:alpha val="15000"/>
                      </a:schemeClr>
                    </a:solidFill>
                  </a:tcPr>
                </a:tc>
                <a:tc>
                  <a:txBody>
                    <a:bodyPr/>
                    <a:lstStyle/>
                    <a:p>
                      <a:endParaRPr lang="es-CO" sz="1600" dirty="0"/>
                    </a:p>
                  </a:txBody>
                  <a:tcPr>
                    <a:solidFill>
                      <a:schemeClr val="tx2">
                        <a:alpha val="15000"/>
                      </a:schemeClr>
                    </a:solidFill>
                  </a:tcPr>
                </a:tc>
                <a:tc>
                  <a:txBody>
                    <a:bodyPr/>
                    <a:lstStyle/>
                    <a:p>
                      <a:endParaRPr lang="es-CO" sz="1600" dirty="0"/>
                    </a:p>
                  </a:txBody>
                  <a:tcPr>
                    <a:solidFill>
                      <a:schemeClr val="tx2">
                        <a:alpha val="15000"/>
                      </a:schemeClr>
                    </a:solidFill>
                  </a:tcPr>
                </a:tc>
                <a:tc>
                  <a:txBody>
                    <a:bodyPr/>
                    <a:lstStyle/>
                    <a:p>
                      <a:pPr algn="ctr"/>
                      <a:r>
                        <a:rPr lang="es-CO" sz="1600" b="1" dirty="0" smtClean="0"/>
                        <a:t>CD</a:t>
                      </a:r>
                      <a:endParaRPr lang="es-CO" sz="1600" b="1" dirty="0"/>
                    </a:p>
                  </a:txBody>
                  <a:tcPr anchor="ctr">
                    <a:solidFill>
                      <a:schemeClr val="tx2">
                        <a:alpha val="15000"/>
                      </a:schemeClr>
                    </a:solidFill>
                  </a:tcPr>
                </a:tc>
              </a:tr>
            </a:tbl>
          </a:graphicData>
        </a:graphic>
      </p:graphicFrame>
    </p:spTree>
    <p:extLst>
      <p:ext uri="{BB962C8B-B14F-4D97-AF65-F5344CB8AC3E}">
        <p14:creationId xmlns:p14="http://schemas.microsoft.com/office/powerpoint/2010/main" val="26605944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txBox="1">
            <a:spLocks/>
          </p:cNvSpPr>
          <p:nvPr/>
        </p:nvSpPr>
        <p:spPr>
          <a:xfrm>
            <a:off x="395536" y="188640"/>
            <a:ext cx="6336704" cy="936104"/>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CO" sz="2500" b="1" dirty="0" smtClean="0">
                <a:solidFill>
                  <a:schemeClr val="tx1">
                    <a:lumMod val="75000"/>
                    <a:lumOff val="25000"/>
                  </a:schemeClr>
                </a:solidFill>
                <a:latin typeface="Arial" panose="020B0604020202020204" pitchFamily="34" charset="0"/>
                <a:cs typeface="Arial" panose="020B0604020202020204" pitchFamily="34" charset="0"/>
              </a:rPr>
              <a:t>Subdirección de </a:t>
            </a:r>
            <a:r>
              <a:rPr lang="es-CO" sz="2500" b="1" dirty="0">
                <a:solidFill>
                  <a:schemeClr val="tx1">
                    <a:lumMod val="75000"/>
                    <a:lumOff val="25000"/>
                  </a:schemeClr>
                </a:solidFill>
                <a:latin typeface="Arial" panose="020B0604020202020204" pitchFamily="34" charset="0"/>
                <a:cs typeface="Arial" panose="020B0604020202020204" pitchFamily="34" charset="0"/>
              </a:rPr>
              <a:t>Regulación Prudencial </a:t>
            </a:r>
          </a:p>
        </p:txBody>
      </p:sp>
      <p:sp>
        <p:nvSpPr>
          <p:cNvPr id="6" name="5 CuadroTexto"/>
          <p:cNvSpPr txBox="1"/>
          <p:nvPr/>
        </p:nvSpPr>
        <p:spPr>
          <a:xfrm>
            <a:off x="179512" y="6639163"/>
            <a:ext cx="8712968" cy="246221"/>
          </a:xfrm>
          <a:prstGeom prst="rect">
            <a:avLst/>
          </a:prstGeom>
          <a:noFill/>
        </p:spPr>
        <p:txBody>
          <a:bodyPr wrap="square" rtlCol="0">
            <a:spAutoFit/>
          </a:bodyPr>
          <a:lstStyle/>
          <a:p>
            <a:r>
              <a:rPr lang="es-CO" sz="1000" b="1" dirty="0" smtClean="0">
                <a:solidFill>
                  <a:schemeClr val="tx1">
                    <a:lumMod val="75000"/>
                    <a:lumOff val="25000"/>
                  </a:schemeClr>
                </a:solidFill>
              </a:rPr>
              <a:t>CD: Es el momento en que un proyecto se lleva a consideración del Consejo Directivo de la URF para expedición</a:t>
            </a:r>
            <a:r>
              <a:rPr lang="es-CO" sz="1000" dirty="0" smtClean="0">
                <a:solidFill>
                  <a:schemeClr val="tx1">
                    <a:lumMod val="75000"/>
                    <a:lumOff val="25000"/>
                  </a:schemeClr>
                </a:solidFill>
              </a:rPr>
              <a:t>.</a:t>
            </a:r>
            <a:endParaRPr lang="es-CO" sz="1000" dirty="0">
              <a:solidFill>
                <a:schemeClr val="tx1">
                  <a:lumMod val="75000"/>
                  <a:lumOff val="25000"/>
                </a:schemeClr>
              </a:solidFill>
            </a:endParaRPr>
          </a:p>
        </p:txBody>
      </p:sp>
      <p:graphicFrame>
        <p:nvGraphicFramePr>
          <p:cNvPr id="3" name="Tabla 2"/>
          <p:cNvGraphicFramePr>
            <a:graphicFrameLocks noGrp="1"/>
          </p:cNvGraphicFramePr>
          <p:nvPr>
            <p:extLst>
              <p:ext uri="{D42A27DB-BD31-4B8C-83A1-F6EECF244321}">
                <p14:modId xmlns:p14="http://schemas.microsoft.com/office/powerpoint/2010/main" val="3617356221"/>
              </p:ext>
            </p:extLst>
          </p:nvPr>
        </p:nvGraphicFramePr>
        <p:xfrm>
          <a:off x="179512" y="1134075"/>
          <a:ext cx="8856983" cy="3967727"/>
        </p:xfrm>
        <a:graphic>
          <a:graphicData uri="http://schemas.openxmlformats.org/drawingml/2006/table">
            <a:tbl>
              <a:tblPr firstRow="1" bandRow="1">
                <a:tableStyleId>{616DA210-FB5B-4158-B5E0-FEB733F419BA}</a:tableStyleId>
              </a:tblPr>
              <a:tblGrid>
                <a:gridCol w="6755327"/>
                <a:gridCol w="525414"/>
                <a:gridCol w="525414"/>
                <a:gridCol w="525414"/>
                <a:gridCol w="525414"/>
              </a:tblGrid>
              <a:tr h="432047">
                <a:tc>
                  <a:txBody>
                    <a:bodyPr/>
                    <a:lstStyle/>
                    <a:p>
                      <a:pPr algn="ctr"/>
                      <a:r>
                        <a:rPr lang="es-ES" sz="1800" u="sng" dirty="0" smtClean="0"/>
                        <a:t>SÓLIDO</a:t>
                      </a:r>
                      <a:r>
                        <a:rPr lang="es-ES" sz="1800" dirty="0" smtClean="0"/>
                        <a:t>: SISTEMA FINANCIERO MÁS SEGURO </a:t>
                      </a:r>
                      <a:endParaRPr lang="es-CO" sz="1800" dirty="0"/>
                    </a:p>
                  </a:txBody>
                  <a:tcPr anchor="ctr">
                    <a:solidFill>
                      <a:schemeClr val="tx2">
                        <a:alpha val="15000"/>
                      </a:schemeClr>
                    </a:solidFill>
                  </a:tcPr>
                </a:tc>
                <a:tc>
                  <a:txBody>
                    <a:bodyPr/>
                    <a:lstStyle/>
                    <a:p>
                      <a:pPr algn="ctr"/>
                      <a:r>
                        <a:rPr lang="es-CO" sz="1800" dirty="0" smtClean="0"/>
                        <a:t>I</a:t>
                      </a:r>
                      <a:endParaRPr lang="es-CO" sz="1800" dirty="0"/>
                    </a:p>
                  </a:txBody>
                  <a:tcPr anchor="ctr">
                    <a:solidFill>
                      <a:schemeClr val="tx2">
                        <a:alpha val="15000"/>
                      </a:schemeClr>
                    </a:solidFill>
                  </a:tcPr>
                </a:tc>
                <a:tc>
                  <a:txBody>
                    <a:bodyPr/>
                    <a:lstStyle/>
                    <a:p>
                      <a:pPr algn="ctr"/>
                      <a:r>
                        <a:rPr lang="es-CO" sz="1800" dirty="0" smtClean="0"/>
                        <a:t>II</a:t>
                      </a:r>
                      <a:endParaRPr lang="es-CO" sz="1800" dirty="0"/>
                    </a:p>
                  </a:txBody>
                  <a:tcPr anchor="ctr">
                    <a:solidFill>
                      <a:schemeClr val="tx2">
                        <a:alpha val="15000"/>
                      </a:schemeClr>
                    </a:solidFill>
                  </a:tcPr>
                </a:tc>
                <a:tc>
                  <a:txBody>
                    <a:bodyPr/>
                    <a:lstStyle/>
                    <a:p>
                      <a:pPr algn="ctr"/>
                      <a:r>
                        <a:rPr lang="es-CO" sz="1800" dirty="0" smtClean="0"/>
                        <a:t>III</a:t>
                      </a:r>
                      <a:endParaRPr lang="es-CO" sz="1800" dirty="0"/>
                    </a:p>
                  </a:txBody>
                  <a:tcPr anchor="ctr">
                    <a:solidFill>
                      <a:schemeClr val="tx2">
                        <a:alpha val="15000"/>
                      </a:schemeClr>
                    </a:solidFill>
                  </a:tcPr>
                </a:tc>
                <a:tc>
                  <a:txBody>
                    <a:bodyPr/>
                    <a:lstStyle/>
                    <a:p>
                      <a:pPr algn="ctr"/>
                      <a:r>
                        <a:rPr lang="es-CO" sz="1800" dirty="0" smtClean="0"/>
                        <a:t>IV</a:t>
                      </a:r>
                      <a:endParaRPr lang="es-CO" sz="1800" dirty="0"/>
                    </a:p>
                  </a:txBody>
                  <a:tcPr anchor="ctr">
                    <a:solidFill>
                      <a:schemeClr val="tx2">
                        <a:alpha val="15000"/>
                      </a:schemeClr>
                    </a:solidFill>
                  </a:tcPr>
                </a:tc>
              </a:tr>
              <a:tr h="370840">
                <a:tc>
                  <a:txBody>
                    <a:bodyPr/>
                    <a:lstStyle/>
                    <a:p>
                      <a:r>
                        <a:rPr lang="es-CO" sz="1600" b="1" dirty="0" smtClean="0"/>
                        <a:t>Reglamentar Ley 1809 de 2016</a:t>
                      </a:r>
                      <a:endParaRPr lang="es-CO" sz="1600" b="1" baseline="0" dirty="0" smtClean="0"/>
                    </a:p>
                    <a:p>
                      <a:r>
                        <a:rPr lang="es-CO" sz="1600" b="0" dirty="0" smtClean="0"/>
                        <a:t>A través de esta ley</a:t>
                      </a:r>
                      <a:r>
                        <a:rPr lang="es-CO" sz="1600" b="0" baseline="0" dirty="0" smtClean="0"/>
                        <a:t> se permite el retiro de las cesantías para el pago de educación superior de sus hijos o dependientes, a través de las figuras de ahorro programado o seguro educativo. </a:t>
                      </a:r>
                      <a:endParaRPr lang="es-CO" sz="1600" b="0" dirty="0"/>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s-CO" sz="1600" b="1" dirty="0" smtClean="0"/>
                    </a:p>
                  </a:txBody>
                  <a:tcPr anchor="ctr">
                    <a:noFill/>
                  </a:tcPr>
                </a:tc>
                <a:tc>
                  <a:txBody>
                    <a:bodyPr/>
                    <a:lstStyle/>
                    <a:p>
                      <a:pPr algn="ctr"/>
                      <a:r>
                        <a:rPr lang="es-CO" sz="1600" b="1" dirty="0" smtClean="0">
                          <a:solidFill>
                            <a:schemeClr val="tx1"/>
                          </a:solidFill>
                        </a:rPr>
                        <a:t>CD</a:t>
                      </a:r>
                      <a:endParaRPr lang="es-CO" sz="1600" b="1" dirty="0">
                        <a:solidFill>
                          <a:schemeClr val="tx1"/>
                        </a:solidFill>
                      </a:endParaRPr>
                    </a:p>
                  </a:txBody>
                  <a:tcPr anchor="ctr">
                    <a:noFill/>
                  </a:tcPr>
                </a:tc>
                <a:tc>
                  <a:txBody>
                    <a:bodyPr/>
                    <a:lstStyle/>
                    <a:p>
                      <a:endParaRPr lang="es-CO" sz="1600" dirty="0"/>
                    </a:p>
                  </a:txBody>
                  <a:tcPr>
                    <a:noFill/>
                  </a:tcPr>
                </a:tc>
                <a:tc>
                  <a:txBody>
                    <a:bodyPr/>
                    <a:lstStyle/>
                    <a:p>
                      <a:pPr algn="ctr"/>
                      <a:endParaRPr lang="es-CO" sz="1600" b="1" dirty="0"/>
                    </a:p>
                  </a:txBody>
                  <a:tcPr anchor="ctr">
                    <a:noFill/>
                  </a:tcPr>
                </a:tc>
              </a:tr>
              <a:tr h="370840">
                <a:tc>
                  <a:txBody>
                    <a:bodyPr/>
                    <a:lstStyle/>
                    <a:p>
                      <a:r>
                        <a:rPr lang="es-CO" sz="1600" b="1" dirty="0" smtClean="0"/>
                        <a:t>Planes de resolución y recuperación</a:t>
                      </a:r>
                    </a:p>
                    <a:p>
                      <a:r>
                        <a:rPr lang="es-CO" sz="1600" dirty="0" smtClean="0"/>
                        <a:t>Define</a:t>
                      </a:r>
                      <a:r>
                        <a:rPr lang="es-CO" sz="1600" baseline="0" dirty="0" smtClean="0"/>
                        <a:t> los planes de recuperación y resolución siguiendo las mejores prácticas internacionales (FSB) con el objetivo de reducir el impacto y severidad de crisis financieras.</a:t>
                      </a:r>
                      <a:endParaRPr lang="es-CO" sz="1600" dirty="0"/>
                    </a:p>
                  </a:txBody>
                  <a:tcPr>
                    <a:solidFill>
                      <a:schemeClr val="tx2">
                        <a:alpha val="15000"/>
                      </a:schemeClr>
                    </a:solidFill>
                  </a:tcPr>
                </a:tc>
                <a:tc>
                  <a:txBody>
                    <a:bodyPr/>
                    <a:lstStyle/>
                    <a:p>
                      <a:pPr algn="ctr"/>
                      <a:endParaRPr lang="es-CO" sz="1600" b="1" dirty="0"/>
                    </a:p>
                  </a:txBody>
                  <a:tcPr anchor="ctr">
                    <a:solidFill>
                      <a:schemeClr val="tx2">
                        <a:alpha val="15000"/>
                      </a:schemeClr>
                    </a:solidFill>
                  </a:tcPr>
                </a:tc>
                <a:tc>
                  <a:txBody>
                    <a:bodyPr/>
                    <a:lstStyle/>
                    <a:p>
                      <a:pPr algn="ctr"/>
                      <a:r>
                        <a:rPr lang="es-CO" sz="1600" b="1" dirty="0" smtClean="0"/>
                        <a:t>CD</a:t>
                      </a:r>
                      <a:endParaRPr lang="es-CO" sz="1600" b="1" dirty="0"/>
                    </a:p>
                  </a:txBody>
                  <a:tcPr anchor="ctr">
                    <a:solidFill>
                      <a:schemeClr val="tx2">
                        <a:alpha val="15000"/>
                      </a:schemeClr>
                    </a:solidFill>
                  </a:tcPr>
                </a:tc>
                <a:tc>
                  <a:txBody>
                    <a:bodyPr/>
                    <a:lstStyle/>
                    <a:p>
                      <a:pPr algn="ctr"/>
                      <a:endParaRPr lang="es-CO" sz="1600" dirty="0"/>
                    </a:p>
                  </a:txBody>
                  <a:tcPr anchor="ctr">
                    <a:solidFill>
                      <a:schemeClr val="tx2">
                        <a:alpha val="15000"/>
                      </a:schemeClr>
                    </a:solidFill>
                  </a:tcPr>
                </a:tc>
                <a:tc>
                  <a:txBody>
                    <a:bodyPr/>
                    <a:lstStyle/>
                    <a:p>
                      <a:pPr algn="ctr"/>
                      <a:endParaRPr lang="es-CO" sz="1600" dirty="0"/>
                    </a:p>
                  </a:txBody>
                  <a:tcPr anchor="ctr">
                    <a:solidFill>
                      <a:schemeClr val="tx2">
                        <a:alpha val="15000"/>
                      </a:schemeClr>
                    </a:solidFill>
                  </a:tcPr>
                </a:tc>
              </a:tr>
              <a:tr h="370840">
                <a:tc>
                  <a:txBody>
                    <a:bodyPr/>
                    <a:lstStyle/>
                    <a:p>
                      <a:r>
                        <a:rPr lang="es-ES" sz="1600" b="1" dirty="0" smtClean="0"/>
                        <a:t>Estándares de gobierno corporativo sector solidario </a:t>
                      </a:r>
                    </a:p>
                    <a:p>
                      <a:r>
                        <a:rPr lang="es-ES" sz="1600" dirty="0" smtClean="0"/>
                        <a:t>Establece los estándares de gobierno corporativo con que deben contar las entidades del sector solidario.</a:t>
                      </a:r>
                      <a:endParaRPr lang="es-CO" sz="1600" dirty="0"/>
                    </a:p>
                  </a:txBody>
                  <a:tcPr>
                    <a:noFill/>
                  </a:tcPr>
                </a:tc>
                <a:tc>
                  <a:txBody>
                    <a:bodyPr/>
                    <a:lstStyle/>
                    <a:p>
                      <a:endParaRPr lang="es-CO" sz="1600" dirty="0"/>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s-CO" sz="1600" b="1" dirty="0" smtClean="0">
                        <a:solidFill>
                          <a:schemeClr val="bg1">
                            <a:lumMod val="65000"/>
                          </a:schemeClr>
                        </a:solidFill>
                      </a:endParaRPr>
                    </a:p>
                  </a:txBody>
                  <a:tcPr anchor="c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CO" sz="1600" b="1" dirty="0" smtClean="0"/>
                        <a:t>CD</a:t>
                      </a:r>
                    </a:p>
                  </a:txBody>
                  <a:tcPr anchor="ctr">
                    <a:noFill/>
                  </a:tcPr>
                </a:tc>
                <a:tc>
                  <a:txBody>
                    <a:bodyPr/>
                    <a:lstStyle/>
                    <a:p>
                      <a:endParaRPr lang="es-CO" sz="1600" dirty="0"/>
                    </a:p>
                  </a:txBody>
                  <a:tcPr>
                    <a:noFill/>
                  </a:tcPr>
                </a:tc>
              </a:tr>
              <a:tr h="370840">
                <a:tc>
                  <a:txBody>
                    <a:bodyPr/>
                    <a:lstStyle/>
                    <a:p>
                      <a:r>
                        <a:rPr lang="es-ES" sz="1600" b="1" dirty="0" smtClean="0"/>
                        <a:t>Regulación prudencial para asociaciones mutuales</a:t>
                      </a:r>
                    </a:p>
                    <a:p>
                      <a:r>
                        <a:rPr lang="es-ES" sz="1600" dirty="0" smtClean="0"/>
                        <a:t>Incorpora regulación prudencial para las asociaciones mutuales.</a:t>
                      </a:r>
                      <a:endParaRPr lang="es-CO" sz="1600" dirty="0"/>
                    </a:p>
                  </a:txBody>
                  <a:tcPr>
                    <a:solidFill>
                      <a:schemeClr val="tx2">
                        <a:alpha val="15000"/>
                      </a:schemeClr>
                    </a:solidFill>
                  </a:tcPr>
                </a:tc>
                <a:tc>
                  <a:txBody>
                    <a:bodyPr/>
                    <a:lstStyle/>
                    <a:p>
                      <a:pPr algn="ctr"/>
                      <a:endParaRPr lang="es-CO" sz="1600" dirty="0"/>
                    </a:p>
                  </a:txBody>
                  <a:tcPr anchor="ctr">
                    <a:solidFill>
                      <a:schemeClr val="tx2">
                        <a:alpha val="1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s-CO" sz="1600" b="1" dirty="0" smtClean="0"/>
                    </a:p>
                  </a:txBody>
                  <a:tcPr anchor="ctr">
                    <a:solidFill>
                      <a:schemeClr val="tx2">
                        <a:alpha val="1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CO" sz="1600" b="1" dirty="0" smtClean="0"/>
                        <a:t>CD</a:t>
                      </a:r>
                    </a:p>
                  </a:txBody>
                  <a:tcPr anchor="ctr">
                    <a:solidFill>
                      <a:schemeClr val="tx2">
                        <a:alpha val="15000"/>
                      </a:schemeClr>
                    </a:solidFill>
                  </a:tcPr>
                </a:tc>
                <a:tc>
                  <a:txBody>
                    <a:bodyPr/>
                    <a:lstStyle/>
                    <a:p>
                      <a:pPr algn="ctr"/>
                      <a:endParaRPr lang="es-CO" sz="1600" dirty="0"/>
                    </a:p>
                  </a:txBody>
                  <a:tcPr anchor="ctr">
                    <a:solidFill>
                      <a:schemeClr val="tx2">
                        <a:alpha val="15000"/>
                      </a:schemeClr>
                    </a:solidFill>
                  </a:tcPr>
                </a:tc>
              </a:tr>
            </a:tbl>
          </a:graphicData>
        </a:graphic>
      </p:graphicFrame>
    </p:spTree>
    <p:extLst>
      <p:ext uri="{BB962C8B-B14F-4D97-AF65-F5344CB8AC3E}">
        <p14:creationId xmlns:p14="http://schemas.microsoft.com/office/powerpoint/2010/main" val="40710037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txBox="1">
            <a:spLocks/>
          </p:cNvSpPr>
          <p:nvPr/>
        </p:nvSpPr>
        <p:spPr>
          <a:xfrm>
            <a:off x="395536" y="188640"/>
            <a:ext cx="6336704" cy="936104"/>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CO" sz="2500" b="1" dirty="0" smtClean="0">
                <a:solidFill>
                  <a:schemeClr val="tx1">
                    <a:lumMod val="75000"/>
                    <a:lumOff val="25000"/>
                  </a:schemeClr>
                </a:solidFill>
                <a:latin typeface="Arial" panose="020B0604020202020204" pitchFamily="34" charset="0"/>
                <a:cs typeface="Arial" panose="020B0604020202020204" pitchFamily="34" charset="0"/>
              </a:rPr>
              <a:t>Subdirección de </a:t>
            </a:r>
            <a:r>
              <a:rPr lang="es-CO" sz="2500" b="1" dirty="0">
                <a:solidFill>
                  <a:schemeClr val="tx1">
                    <a:lumMod val="75000"/>
                    <a:lumOff val="25000"/>
                  </a:schemeClr>
                </a:solidFill>
                <a:latin typeface="Arial" panose="020B0604020202020204" pitchFamily="34" charset="0"/>
                <a:cs typeface="Arial" panose="020B0604020202020204" pitchFamily="34" charset="0"/>
              </a:rPr>
              <a:t>Regulación Prudencial </a:t>
            </a:r>
          </a:p>
        </p:txBody>
      </p:sp>
      <p:sp>
        <p:nvSpPr>
          <p:cNvPr id="6" name="5 CuadroTexto"/>
          <p:cNvSpPr txBox="1"/>
          <p:nvPr/>
        </p:nvSpPr>
        <p:spPr>
          <a:xfrm>
            <a:off x="179512" y="6597352"/>
            <a:ext cx="8712968" cy="246221"/>
          </a:xfrm>
          <a:prstGeom prst="rect">
            <a:avLst/>
          </a:prstGeom>
          <a:noFill/>
        </p:spPr>
        <p:txBody>
          <a:bodyPr wrap="square" rtlCol="0">
            <a:spAutoFit/>
          </a:bodyPr>
          <a:lstStyle/>
          <a:p>
            <a:r>
              <a:rPr lang="es-CO" sz="1000" b="1" dirty="0" smtClean="0">
                <a:solidFill>
                  <a:schemeClr val="tx1">
                    <a:lumMod val="75000"/>
                    <a:lumOff val="25000"/>
                  </a:schemeClr>
                </a:solidFill>
              </a:rPr>
              <a:t>CD: Es el momento en que un proyecto se lleva a consideración del Consejo Directivo de la URF para expedición</a:t>
            </a:r>
            <a:r>
              <a:rPr lang="es-CO" sz="1000" dirty="0" smtClean="0">
                <a:solidFill>
                  <a:schemeClr val="tx1">
                    <a:lumMod val="75000"/>
                    <a:lumOff val="25000"/>
                  </a:schemeClr>
                </a:solidFill>
              </a:rPr>
              <a:t>.</a:t>
            </a:r>
            <a:endParaRPr lang="es-CO" sz="1000" dirty="0">
              <a:solidFill>
                <a:schemeClr val="tx1">
                  <a:lumMod val="75000"/>
                  <a:lumOff val="25000"/>
                </a:schemeClr>
              </a:solidFill>
            </a:endParaRPr>
          </a:p>
        </p:txBody>
      </p:sp>
      <p:graphicFrame>
        <p:nvGraphicFramePr>
          <p:cNvPr id="8" name="Tabla 7"/>
          <p:cNvGraphicFramePr>
            <a:graphicFrameLocks noGrp="1"/>
          </p:cNvGraphicFramePr>
          <p:nvPr>
            <p:extLst>
              <p:ext uri="{D42A27DB-BD31-4B8C-83A1-F6EECF244321}">
                <p14:modId xmlns:p14="http://schemas.microsoft.com/office/powerpoint/2010/main" val="3731936607"/>
              </p:ext>
            </p:extLst>
          </p:nvPr>
        </p:nvGraphicFramePr>
        <p:xfrm>
          <a:off x="179513" y="4149080"/>
          <a:ext cx="8856983" cy="2125568"/>
        </p:xfrm>
        <a:graphic>
          <a:graphicData uri="http://schemas.openxmlformats.org/drawingml/2006/table">
            <a:tbl>
              <a:tblPr firstRow="1" bandRow="1">
                <a:tableStyleId>{616DA210-FB5B-4158-B5E0-FEB733F419BA}</a:tableStyleId>
              </a:tblPr>
              <a:tblGrid>
                <a:gridCol w="6755327"/>
                <a:gridCol w="525414"/>
                <a:gridCol w="525414"/>
                <a:gridCol w="525414"/>
                <a:gridCol w="525414"/>
              </a:tblGrid>
              <a:tr h="571088">
                <a:tc>
                  <a:txBody>
                    <a:bodyPr/>
                    <a:lstStyle/>
                    <a:p>
                      <a:pPr algn="ctr"/>
                      <a:r>
                        <a:rPr lang="es-ES" sz="1800" u="sng" dirty="0" smtClean="0"/>
                        <a:t>SÓLIDO, INCLUYENTE Y EFICIENTE</a:t>
                      </a:r>
                      <a:endParaRPr lang="es-CO" sz="1800" dirty="0"/>
                    </a:p>
                  </a:txBody>
                  <a:tcPr anchor="ctr">
                    <a:solidFill>
                      <a:schemeClr val="tx2">
                        <a:alpha val="15000"/>
                      </a:schemeClr>
                    </a:solidFill>
                  </a:tcPr>
                </a:tc>
                <a:tc>
                  <a:txBody>
                    <a:bodyPr/>
                    <a:lstStyle/>
                    <a:p>
                      <a:pPr algn="ctr"/>
                      <a:r>
                        <a:rPr lang="es-CO" sz="1800" dirty="0" smtClean="0"/>
                        <a:t>I</a:t>
                      </a:r>
                      <a:endParaRPr lang="es-CO" sz="1800" dirty="0"/>
                    </a:p>
                  </a:txBody>
                  <a:tcPr anchor="ctr">
                    <a:solidFill>
                      <a:schemeClr val="tx2">
                        <a:alpha val="15000"/>
                      </a:schemeClr>
                    </a:solidFill>
                  </a:tcPr>
                </a:tc>
                <a:tc>
                  <a:txBody>
                    <a:bodyPr/>
                    <a:lstStyle/>
                    <a:p>
                      <a:pPr algn="ctr"/>
                      <a:r>
                        <a:rPr lang="es-CO" sz="1800" dirty="0" smtClean="0"/>
                        <a:t>II</a:t>
                      </a:r>
                      <a:endParaRPr lang="es-CO" sz="1800" dirty="0"/>
                    </a:p>
                  </a:txBody>
                  <a:tcPr anchor="ctr">
                    <a:solidFill>
                      <a:schemeClr val="tx2">
                        <a:alpha val="15000"/>
                      </a:schemeClr>
                    </a:solidFill>
                  </a:tcPr>
                </a:tc>
                <a:tc>
                  <a:txBody>
                    <a:bodyPr/>
                    <a:lstStyle/>
                    <a:p>
                      <a:pPr algn="ctr"/>
                      <a:r>
                        <a:rPr lang="es-CO" sz="1800" dirty="0" smtClean="0"/>
                        <a:t>III</a:t>
                      </a:r>
                      <a:endParaRPr lang="es-CO" sz="1800" dirty="0"/>
                    </a:p>
                  </a:txBody>
                  <a:tcPr anchor="ctr">
                    <a:solidFill>
                      <a:schemeClr val="tx2">
                        <a:alpha val="15000"/>
                      </a:schemeClr>
                    </a:solidFill>
                  </a:tcPr>
                </a:tc>
                <a:tc>
                  <a:txBody>
                    <a:bodyPr/>
                    <a:lstStyle/>
                    <a:p>
                      <a:pPr algn="ctr"/>
                      <a:r>
                        <a:rPr lang="es-CO" sz="1800" dirty="0" smtClean="0"/>
                        <a:t>IV</a:t>
                      </a:r>
                      <a:endParaRPr lang="es-CO" sz="1800" dirty="0"/>
                    </a:p>
                  </a:txBody>
                  <a:tcPr anchor="ctr">
                    <a:solidFill>
                      <a:schemeClr val="tx2">
                        <a:alpha val="15000"/>
                      </a:schemeClr>
                    </a:solidFill>
                  </a:tcPr>
                </a:tc>
              </a:tr>
              <a:tr h="370840">
                <a:tc>
                  <a:txBody>
                    <a:bodyPr/>
                    <a:lstStyle/>
                    <a:p>
                      <a:pPr marL="0" algn="l" defTabSz="914400" rtl="0" eaLnBrk="1" latinLnBrk="0" hangingPunct="1"/>
                      <a:r>
                        <a:rPr lang="es-CO" sz="1600" b="1" dirty="0" smtClean="0"/>
                        <a:t>Tendencias internacionales en regulación financiera (Estudio)</a:t>
                      </a:r>
                    </a:p>
                    <a:p>
                      <a:pPr marL="0" algn="l" defTabSz="914400" rtl="0" eaLnBrk="1" latinLnBrk="0" hangingPunct="1"/>
                      <a:r>
                        <a:rPr lang="es-CO" sz="1600" b="0" dirty="0" smtClean="0"/>
                        <a:t>Estudio</a:t>
                      </a:r>
                      <a:r>
                        <a:rPr lang="es-CO" sz="1600" b="0" baseline="0" dirty="0" smtClean="0"/>
                        <a:t> que compila las tendencias internacionales en términos de regulación prudencial de los sectores más relevantes del sistema financiero colombiana (establecimientos de crédito, aseguradoras y fondos de pensiones, entre otros). A partir de este estudio se evaluaría que iniciativas sería pertinente implementar en la regulación colombiana.</a:t>
                      </a:r>
                      <a:endParaRPr lang="es-CO" sz="1600" b="0" dirty="0" smtClean="0"/>
                    </a:p>
                  </a:txBody>
                  <a:tcPr>
                    <a:solidFill>
                      <a:schemeClr val="bg1">
                        <a:alpha val="1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s-CO" sz="1600" b="1" dirty="0" smtClean="0"/>
                    </a:p>
                  </a:txBody>
                  <a:tcPr anchor="ctr">
                    <a:solidFill>
                      <a:schemeClr val="bg1">
                        <a:alpha val="1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s-CO" sz="1600" b="1" dirty="0" smtClean="0"/>
                    </a:p>
                  </a:txBody>
                  <a:tcPr anchor="ctr">
                    <a:solidFill>
                      <a:schemeClr val="bg1">
                        <a:alpha val="15000"/>
                      </a:schemeClr>
                    </a:solidFill>
                  </a:tcPr>
                </a:tc>
                <a:tc>
                  <a:txBody>
                    <a:bodyPr/>
                    <a:lstStyle/>
                    <a:p>
                      <a:pPr algn="ctr"/>
                      <a:r>
                        <a:rPr lang="es-CO" sz="1600" b="1" dirty="0" smtClean="0"/>
                        <a:t>CD</a:t>
                      </a:r>
                      <a:endParaRPr lang="es-CO" sz="1600" b="1" dirty="0"/>
                    </a:p>
                  </a:txBody>
                  <a:tcPr anchor="ctr">
                    <a:solidFill>
                      <a:schemeClr val="bg1">
                        <a:alpha val="15000"/>
                      </a:schemeClr>
                    </a:solidFill>
                  </a:tcPr>
                </a:tc>
                <a:tc>
                  <a:txBody>
                    <a:bodyPr/>
                    <a:lstStyle/>
                    <a:p>
                      <a:pPr algn="ctr"/>
                      <a:endParaRPr lang="es-CO" sz="1600" dirty="0"/>
                    </a:p>
                  </a:txBody>
                  <a:tcPr anchor="ctr">
                    <a:solidFill>
                      <a:schemeClr val="bg1">
                        <a:alpha val="15000"/>
                      </a:schemeClr>
                    </a:solidFill>
                  </a:tcPr>
                </a:tc>
              </a:tr>
            </a:tbl>
          </a:graphicData>
        </a:graphic>
      </p:graphicFrame>
      <p:graphicFrame>
        <p:nvGraphicFramePr>
          <p:cNvPr id="5" name="Tabla 4"/>
          <p:cNvGraphicFramePr>
            <a:graphicFrameLocks noGrp="1"/>
          </p:cNvGraphicFramePr>
          <p:nvPr>
            <p:extLst>
              <p:ext uri="{D42A27DB-BD31-4B8C-83A1-F6EECF244321}">
                <p14:modId xmlns:p14="http://schemas.microsoft.com/office/powerpoint/2010/main" val="3788686745"/>
              </p:ext>
            </p:extLst>
          </p:nvPr>
        </p:nvGraphicFramePr>
        <p:xfrm>
          <a:off x="179512" y="1412776"/>
          <a:ext cx="8856983" cy="2592288"/>
        </p:xfrm>
        <a:graphic>
          <a:graphicData uri="http://schemas.openxmlformats.org/drawingml/2006/table">
            <a:tbl>
              <a:tblPr firstRow="1" bandRow="1">
                <a:tableStyleId>{616DA210-FB5B-4158-B5E0-FEB733F419BA}</a:tableStyleId>
              </a:tblPr>
              <a:tblGrid>
                <a:gridCol w="6755327"/>
                <a:gridCol w="525414"/>
                <a:gridCol w="525414"/>
                <a:gridCol w="525414"/>
                <a:gridCol w="525414"/>
              </a:tblGrid>
              <a:tr h="458688">
                <a:tc>
                  <a:txBody>
                    <a:bodyPr/>
                    <a:lstStyle/>
                    <a:p>
                      <a:pPr algn="ctr"/>
                      <a:r>
                        <a:rPr lang="es-ES" sz="1800" u="sng" dirty="0" smtClean="0"/>
                        <a:t>EFICIENTE</a:t>
                      </a:r>
                      <a:r>
                        <a:rPr lang="es-ES" sz="1800" dirty="0" smtClean="0"/>
                        <a:t>: MAYOR COMPETENCIA Y REVELACIÓN DE INFORMACIÓN</a:t>
                      </a:r>
                      <a:endParaRPr lang="es-CO" sz="1800" dirty="0"/>
                    </a:p>
                  </a:txBody>
                  <a:tcPr anchor="ctr">
                    <a:solidFill>
                      <a:schemeClr val="tx2">
                        <a:alpha val="15000"/>
                      </a:schemeClr>
                    </a:solidFill>
                  </a:tcPr>
                </a:tc>
                <a:tc>
                  <a:txBody>
                    <a:bodyPr/>
                    <a:lstStyle/>
                    <a:p>
                      <a:pPr algn="ctr"/>
                      <a:r>
                        <a:rPr lang="es-CO" sz="1800" dirty="0" smtClean="0"/>
                        <a:t>I</a:t>
                      </a:r>
                      <a:endParaRPr lang="es-CO" sz="1800" dirty="0"/>
                    </a:p>
                  </a:txBody>
                  <a:tcPr anchor="ctr">
                    <a:solidFill>
                      <a:schemeClr val="tx2">
                        <a:alpha val="15000"/>
                      </a:schemeClr>
                    </a:solidFill>
                  </a:tcPr>
                </a:tc>
                <a:tc>
                  <a:txBody>
                    <a:bodyPr/>
                    <a:lstStyle/>
                    <a:p>
                      <a:pPr algn="ctr"/>
                      <a:r>
                        <a:rPr lang="es-CO" sz="1800" dirty="0" smtClean="0"/>
                        <a:t>II</a:t>
                      </a:r>
                      <a:endParaRPr lang="es-CO" sz="1800" dirty="0"/>
                    </a:p>
                  </a:txBody>
                  <a:tcPr anchor="ctr">
                    <a:solidFill>
                      <a:schemeClr val="tx2">
                        <a:alpha val="15000"/>
                      </a:schemeClr>
                    </a:solidFill>
                  </a:tcPr>
                </a:tc>
                <a:tc>
                  <a:txBody>
                    <a:bodyPr/>
                    <a:lstStyle/>
                    <a:p>
                      <a:pPr algn="ctr"/>
                      <a:r>
                        <a:rPr lang="es-CO" sz="1800" dirty="0" smtClean="0"/>
                        <a:t>III</a:t>
                      </a:r>
                      <a:endParaRPr lang="es-CO" sz="1800" dirty="0"/>
                    </a:p>
                  </a:txBody>
                  <a:tcPr anchor="ctr">
                    <a:solidFill>
                      <a:schemeClr val="tx2">
                        <a:alpha val="15000"/>
                      </a:schemeClr>
                    </a:solidFill>
                  </a:tcPr>
                </a:tc>
                <a:tc>
                  <a:txBody>
                    <a:bodyPr/>
                    <a:lstStyle/>
                    <a:p>
                      <a:pPr algn="ctr"/>
                      <a:r>
                        <a:rPr lang="es-CO" sz="1800" dirty="0" smtClean="0"/>
                        <a:t>IV</a:t>
                      </a:r>
                      <a:endParaRPr lang="es-CO" sz="1800" dirty="0"/>
                    </a:p>
                  </a:txBody>
                  <a:tcPr anchor="ctr">
                    <a:solidFill>
                      <a:schemeClr val="tx2">
                        <a:alpha val="15000"/>
                      </a:schemeClr>
                    </a:solidFill>
                  </a:tcPr>
                </a:tc>
              </a:tr>
              <a:tr h="370840">
                <a:tc>
                  <a:txBody>
                    <a:bodyPr/>
                    <a:lstStyle/>
                    <a:p>
                      <a:pPr marL="0" algn="l" defTabSz="914400" rtl="0" eaLnBrk="1" latinLnBrk="0" hangingPunct="1"/>
                      <a:r>
                        <a:rPr lang="es-CO" sz="1600" b="1" dirty="0" smtClean="0"/>
                        <a:t>Subasta Seguro Previsional</a:t>
                      </a:r>
                    </a:p>
                    <a:p>
                      <a:pPr marL="0" algn="l" defTabSz="914400" rtl="0" eaLnBrk="1" latinLnBrk="0" hangingPunct="1"/>
                      <a:r>
                        <a:rPr lang="es-ES" sz="1600" dirty="0" smtClean="0"/>
                        <a:t>Promueve la competencia en el proceso de contratación del seguro previsional, proporcionando una prima homogénea entre todos los afiliados del RAIS, por medio de un proceso de subasta de fracciones similar al implementado en Chile o Perú. </a:t>
                      </a:r>
                      <a:endParaRPr lang="es-CO" sz="1600" dirty="0"/>
                    </a:p>
                  </a:txBody>
                  <a:tcPr>
                    <a:solidFill>
                      <a:schemeClr val="bg1">
                        <a:alpha val="1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s-CO" sz="1600" b="1" dirty="0" smtClean="0"/>
                    </a:p>
                  </a:txBody>
                  <a:tcPr anchor="ctr">
                    <a:solidFill>
                      <a:schemeClr val="bg1">
                        <a:alpha val="1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CO" sz="1600" b="1" dirty="0" smtClean="0"/>
                        <a:t>CD</a:t>
                      </a:r>
                    </a:p>
                  </a:txBody>
                  <a:tcPr anchor="ctr">
                    <a:solidFill>
                      <a:schemeClr val="bg1">
                        <a:alpha val="15000"/>
                      </a:schemeClr>
                    </a:solidFill>
                  </a:tcPr>
                </a:tc>
                <a:tc>
                  <a:txBody>
                    <a:bodyPr/>
                    <a:lstStyle/>
                    <a:p>
                      <a:pPr algn="ctr"/>
                      <a:endParaRPr lang="es-CO" sz="1600" dirty="0"/>
                    </a:p>
                  </a:txBody>
                  <a:tcPr anchor="ctr">
                    <a:solidFill>
                      <a:schemeClr val="bg1">
                        <a:alpha val="15000"/>
                      </a:schemeClr>
                    </a:solidFill>
                  </a:tcPr>
                </a:tc>
                <a:tc>
                  <a:txBody>
                    <a:bodyPr/>
                    <a:lstStyle/>
                    <a:p>
                      <a:pPr algn="ctr"/>
                      <a:endParaRPr lang="es-CO" sz="1600" dirty="0"/>
                    </a:p>
                  </a:txBody>
                  <a:tcPr anchor="ctr">
                    <a:solidFill>
                      <a:schemeClr val="bg1">
                        <a:alpha val="15000"/>
                      </a:schemeClr>
                    </a:solidFill>
                  </a:tcPr>
                </a:tc>
              </a:tr>
              <a:tr h="370840">
                <a:tc>
                  <a:txBody>
                    <a:bodyPr/>
                    <a:lstStyle/>
                    <a:p>
                      <a:r>
                        <a:rPr lang="es-CO" sz="1600" b="1" dirty="0" smtClean="0"/>
                        <a:t>Transparencia y promoción de competencia (Estudio)</a:t>
                      </a:r>
                    </a:p>
                    <a:p>
                      <a:r>
                        <a:rPr lang="es-CO" sz="1600" dirty="0" smtClean="0"/>
                        <a:t>Estudio sobre mecanismos para facilitar el acceso a la oferta de productos disponibles en el sector de seguros y a la revelación de precios.</a:t>
                      </a:r>
                      <a:endParaRPr lang="es-CO" sz="1600" dirty="0"/>
                    </a:p>
                  </a:txBody>
                  <a:tcPr>
                    <a:solidFill>
                      <a:schemeClr val="tx2">
                        <a:alpha val="15000"/>
                      </a:schemeClr>
                    </a:solidFill>
                  </a:tcPr>
                </a:tc>
                <a:tc>
                  <a:txBody>
                    <a:bodyPr/>
                    <a:lstStyle/>
                    <a:p>
                      <a:pPr algn="ctr"/>
                      <a:endParaRPr lang="es-CO" sz="1600" b="1" dirty="0"/>
                    </a:p>
                  </a:txBody>
                  <a:tcPr anchor="ctr">
                    <a:solidFill>
                      <a:schemeClr val="tx2">
                        <a:alpha val="15000"/>
                      </a:schemeClr>
                    </a:solidFill>
                  </a:tcPr>
                </a:tc>
                <a:tc>
                  <a:txBody>
                    <a:bodyPr/>
                    <a:lstStyle/>
                    <a:p>
                      <a:pPr algn="ctr"/>
                      <a:endParaRPr lang="es-CO" sz="1600" dirty="0"/>
                    </a:p>
                  </a:txBody>
                  <a:tcPr anchor="ctr">
                    <a:solidFill>
                      <a:schemeClr val="tx2">
                        <a:alpha val="15000"/>
                      </a:schemeClr>
                    </a:solidFill>
                  </a:tcPr>
                </a:tc>
                <a:tc>
                  <a:txBody>
                    <a:bodyPr/>
                    <a:lstStyle/>
                    <a:p>
                      <a:pPr algn="ctr"/>
                      <a:r>
                        <a:rPr lang="es-CO" sz="1600" b="1" dirty="0" smtClean="0"/>
                        <a:t>CD</a:t>
                      </a:r>
                      <a:endParaRPr lang="es-CO" sz="1600" b="1" dirty="0"/>
                    </a:p>
                  </a:txBody>
                  <a:tcPr anchor="ctr">
                    <a:solidFill>
                      <a:schemeClr val="tx2">
                        <a:alpha val="15000"/>
                      </a:schemeClr>
                    </a:solidFill>
                  </a:tcPr>
                </a:tc>
                <a:tc>
                  <a:txBody>
                    <a:bodyPr/>
                    <a:lstStyle/>
                    <a:p>
                      <a:pPr algn="ctr"/>
                      <a:endParaRPr lang="es-CO" sz="1600" dirty="0"/>
                    </a:p>
                  </a:txBody>
                  <a:tcPr anchor="ctr">
                    <a:solidFill>
                      <a:schemeClr val="tx2">
                        <a:alpha val="15000"/>
                      </a:schemeClr>
                    </a:solidFill>
                  </a:tcPr>
                </a:tc>
              </a:tr>
            </a:tbl>
          </a:graphicData>
        </a:graphic>
      </p:graphicFrame>
    </p:spTree>
    <p:extLst>
      <p:ext uri="{BB962C8B-B14F-4D97-AF65-F5344CB8AC3E}">
        <p14:creationId xmlns:p14="http://schemas.microsoft.com/office/powerpoint/2010/main" val="25311404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txBox="1">
            <a:spLocks/>
          </p:cNvSpPr>
          <p:nvPr/>
        </p:nvSpPr>
        <p:spPr>
          <a:xfrm>
            <a:off x="394724" y="139948"/>
            <a:ext cx="6336704" cy="936104"/>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CO" sz="2500" b="1" dirty="0" smtClean="0">
                <a:latin typeface="Arial" panose="020B0604020202020204" pitchFamily="34" charset="0"/>
                <a:cs typeface="Arial" panose="020B0604020202020204" pitchFamily="34" charset="0"/>
              </a:rPr>
              <a:t>Pilares de la regulación financiera</a:t>
            </a:r>
            <a:endParaRPr lang="es-CO" sz="2500" b="1" dirty="0">
              <a:latin typeface="Arial" panose="020B0604020202020204" pitchFamily="34" charset="0"/>
              <a:cs typeface="Arial" panose="020B0604020202020204" pitchFamily="34" charset="0"/>
            </a:endParaRPr>
          </a:p>
        </p:txBody>
      </p:sp>
      <p:sp>
        <p:nvSpPr>
          <p:cNvPr id="2" name="1 CuadroTexto"/>
          <p:cNvSpPr txBox="1"/>
          <p:nvPr/>
        </p:nvSpPr>
        <p:spPr>
          <a:xfrm>
            <a:off x="395536" y="1408708"/>
            <a:ext cx="8280920" cy="923330"/>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s-CO" dirty="0" smtClean="0"/>
              <a:t>La propuesta de agenda de la URF para el año 2017 se construyó con base en las políticas contenidas en el PND 2014-2018. La agenda busca que al final del cuatrienio el sistema financiero sea más:</a:t>
            </a:r>
            <a:endParaRPr lang="es-CO" dirty="0"/>
          </a:p>
        </p:txBody>
      </p:sp>
      <p:pic>
        <p:nvPicPr>
          <p:cNvPr id="17" name="Picture 22"/>
          <p:cNvPicPr>
            <a:picLocks noChangeAspect="1"/>
          </p:cNvPicPr>
          <p:nvPr/>
        </p:nvPicPr>
        <p:blipFill>
          <a:blip r:embed="rId2"/>
          <a:stretch>
            <a:fillRect/>
          </a:stretch>
        </p:blipFill>
        <p:spPr>
          <a:xfrm>
            <a:off x="975575" y="4082181"/>
            <a:ext cx="1874431" cy="1466554"/>
          </a:xfrm>
          <a:prstGeom prst="rect">
            <a:avLst/>
          </a:prstGeom>
        </p:spPr>
      </p:pic>
      <p:pic>
        <p:nvPicPr>
          <p:cNvPr id="18" name="Picture 23"/>
          <p:cNvPicPr>
            <a:picLocks noChangeAspect="1"/>
          </p:cNvPicPr>
          <p:nvPr/>
        </p:nvPicPr>
        <p:blipFill>
          <a:blip r:embed="rId2"/>
          <a:stretch>
            <a:fillRect/>
          </a:stretch>
        </p:blipFill>
        <p:spPr>
          <a:xfrm>
            <a:off x="6426908" y="4041931"/>
            <a:ext cx="1874816" cy="1466855"/>
          </a:xfrm>
          <a:prstGeom prst="rect">
            <a:avLst/>
          </a:prstGeom>
        </p:spPr>
      </p:pic>
      <p:pic>
        <p:nvPicPr>
          <p:cNvPr id="19" name="Picture 24"/>
          <p:cNvPicPr>
            <a:picLocks noChangeAspect="1"/>
          </p:cNvPicPr>
          <p:nvPr/>
        </p:nvPicPr>
        <p:blipFill>
          <a:blip r:embed="rId2"/>
          <a:stretch>
            <a:fillRect/>
          </a:stretch>
        </p:blipFill>
        <p:spPr>
          <a:xfrm>
            <a:off x="3644316" y="4085372"/>
            <a:ext cx="1885821" cy="1450944"/>
          </a:xfrm>
          <a:prstGeom prst="rect">
            <a:avLst/>
          </a:prstGeom>
        </p:spPr>
      </p:pic>
      <p:sp>
        <p:nvSpPr>
          <p:cNvPr id="20" name="Rectángulo redondeado 19"/>
          <p:cNvSpPr/>
          <p:nvPr/>
        </p:nvSpPr>
        <p:spPr>
          <a:xfrm>
            <a:off x="914241" y="3214315"/>
            <a:ext cx="2073583" cy="740078"/>
          </a:xfrm>
          <a:prstGeom prst="roundRect">
            <a:avLst/>
          </a:prstGeom>
          <a:solidFill>
            <a:schemeClr val="bg1">
              <a:lumMod val="8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smtClean="0">
                <a:solidFill>
                  <a:schemeClr val="tx1">
                    <a:lumMod val="75000"/>
                    <a:lumOff val="25000"/>
                  </a:schemeClr>
                </a:solidFill>
              </a:rPr>
              <a:t>Sólido</a:t>
            </a:r>
            <a:endParaRPr lang="es-CO" dirty="0">
              <a:solidFill>
                <a:schemeClr val="tx1">
                  <a:lumMod val="75000"/>
                  <a:lumOff val="25000"/>
                </a:schemeClr>
              </a:solidFill>
            </a:endParaRPr>
          </a:p>
        </p:txBody>
      </p:sp>
      <p:sp>
        <p:nvSpPr>
          <p:cNvPr id="23" name="Rectángulo redondeado 22"/>
          <p:cNvSpPr/>
          <p:nvPr/>
        </p:nvSpPr>
        <p:spPr>
          <a:xfrm>
            <a:off x="3563076" y="3212976"/>
            <a:ext cx="2073583" cy="740078"/>
          </a:xfrm>
          <a:prstGeom prst="roundRect">
            <a:avLst/>
          </a:prstGeom>
          <a:solidFill>
            <a:schemeClr val="bg1">
              <a:lumMod val="8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smtClean="0">
                <a:solidFill>
                  <a:schemeClr val="tx1">
                    <a:lumMod val="75000"/>
                    <a:lumOff val="25000"/>
                  </a:schemeClr>
                </a:solidFill>
              </a:rPr>
              <a:t>Incluyente</a:t>
            </a:r>
            <a:endParaRPr lang="es-CO" dirty="0">
              <a:solidFill>
                <a:schemeClr val="tx1">
                  <a:lumMod val="75000"/>
                  <a:lumOff val="25000"/>
                </a:schemeClr>
              </a:solidFill>
            </a:endParaRPr>
          </a:p>
        </p:txBody>
      </p:sp>
      <p:sp>
        <p:nvSpPr>
          <p:cNvPr id="24" name="Rectángulo redondeado 23"/>
          <p:cNvSpPr/>
          <p:nvPr/>
        </p:nvSpPr>
        <p:spPr>
          <a:xfrm>
            <a:off x="6324447" y="3177835"/>
            <a:ext cx="2073583" cy="740078"/>
          </a:xfrm>
          <a:prstGeom prst="roundRect">
            <a:avLst/>
          </a:prstGeom>
          <a:solidFill>
            <a:schemeClr val="bg1">
              <a:lumMod val="8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smtClean="0">
                <a:solidFill>
                  <a:schemeClr val="tx1">
                    <a:lumMod val="75000"/>
                    <a:lumOff val="25000"/>
                  </a:schemeClr>
                </a:solidFill>
              </a:rPr>
              <a:t>Eficiente</a:t>
            </a:r>
            <a:endParaRPr lang="es-CO" dirty="0">
              <a:solidFill>
                <a:schemeClr val="tx1">
                  <a:lumMod val="75000"/>
                  <a:lumOff val="25000"/>
                </a:schemeClr>
              </a:solidFill>
            </a:endParaRPr>
          </a:p>
        </p:txBody>
      </p:sp>
    </p:spTree>
    <p:extLst>
      <p:ext uri="{BB962C8B-B14F-4D97-AF65-F5344CB8AC3E}">
        <p14:creationId xmlns:p14="http://schemas.microsoft.com/office/powerpoint/2010/main" val="14127655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95536" y="2636912"/>
            <a:ext cx="8229600" cy="1540768"/>
          </a:xfrm>
        </p:spPr>
        <p:txBody>
          <a:bodyPr>
            <a:normAutofit/>
          </a:bodyPr>
          <a:lstStyle/>
          <a:p>
            <a:pPr marL="0" indent="0" algn="ctr">
              <a:buNone/>
            </a:pPr>
            <a:r>
              <a:rPr lang="es-CO" sz="4000" dirty="0">
                <a:solidFill>
                  <a:srgbClr val="135B64"/>
                </a:solidFill>
                <a:latin typeface="+mj-lt"/>
                <a:ea typeface="+mj-ea"/>
                <a:cs typeface="+mj-cs"/>
              </a:rPr>
              <a:t>Subdirección de </a:t>
            </a:r>
            <a:r>
              <a:rPr lang="es-CO" sz="4000" dirty="0" smtClean="0">
                <a:solidFill>
                  <a:srgbClr val="135B64"/>
                </a:solidFill>
                <a:latin typeface="+mj-lt"/>
                <a:ea typeface="+mj-ea"/>
                <a:cs typeface="+mj-cs"/>
              </a:rPr>
              <a:t>Desarrollo de Mercados</a:t>
            </a:r>
            <a:endParaRPr lang="es-CO" sz="4000" dirty="0">
              <a:solidFill>
                <a:srgbClr val="135B64"/>
              </a:solidFill>
              <a:latin typeface="+mj-lt"/>
              <a:ea typeface="+mj-ea"/>
              <a:cs typeface="+mj-cs"/>
            </a:endParaRPr>
          </a:p>
        </p:txBody>
      </p:sp>
    </p:spTree>
    <p:extLst>
      <p:ext uri="{BB962C8B-B14F-4D97-AF65-F5344CB8AC3E}">
        <p14:creationId xmlns:p14="http://schemas.microsoft.com/office/powerpoint/2010/main" val="40159982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txBox="1">
            <a:spLocks/>
          </p:cNvSpPr>
          <p:nvPr/>
        </p:nvSpPr>
        <p:spPr>
          <a:xfrm>
            <a:off x="251520" y="188640"/>
            <a:ext cx="6552728" cy="936104"/>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CO" sz="2500" b="1" dirty="0" smtClean="0">
                <a:solidFill>
                  <a:prstClr val="black">
                    <a:lumMod val="75000"/>
                    <a:lumOff val="25000"/>
                  </a:prstClr>
                </a:solidFill>
                <a:latin typeface="Arial" panose="020B0604020202020204" pitchFamily="34" charset="0"/>
                <a:cs typeface="Arial" panose="020B0604020202020204" pitchFamily="34" charset="0"/>
              </a:rPr>
              <a:t>Subdirección de Desarrollo de Mercados</a:t>
            </a:r>
            <a:endParaRPr lang="es-CO" sz="2500" b="1" dirty="0">
              <a:solidFill>
                <a:prstClr val="black">
                  <a:lumMod val="75000"/>
                  <a:lumOff val="25000"/>
                </a:prstClr>
              </a:solidFill>
              <a:latin typeface="Arial" panose="020B0604020202020204" pitchFamily="34" charset="0"/>
              <a:cs typeface="Arial" panose="020B0604020202020204" pitchFamily="34" charset="0"/>
            </a:endParaRPr>
          </a:p>
        </p:txBody>
      </p:sp>
      <p:graphicFrame>
        <p:nvGraphicFramePr>
          <p:cNvPr id="2" name="1 Tabla"/>
          <p:cNvGraphicFramePr>
            <a:graphicFrameLocks noGrp="1"/>
          </p:cNvGraphicFramePr>
          <p:nvPr>
            <p:extLst/>
          </p:nvPr>
        </p:nvGraphicFramePr>
        <p:xfrm>
          <a:off x="251520" y="1628800"/>
          <a:ext cx="8496944" cy="4081260"/>
        </p:xfrm>
        <a:graphic>
          <a:graphicData uri="http://schemas.openxmlformats.org/drawingml/2006/table">
            <a:tbl>
              <a:tblPr firstRow="1" firstCol="1" bandRow="1">
                <a:effectLst>
                  <a:outerShdw blurRad="50800" dist="38100" dir="2700000" algn="tl" rotWithShape="0">
                    <a:prstClr val="black">
                      <a:alpha val="40000"/>
                    </a:prstClr>
                  </a:outerShdw>
                </a:effectLst>
                <a:tableStyleId>{1FECB4D8-DB02-4DC6-A0A2-4F2EBAE1DC90}</a:tableStyleId>
              </a:tblPr>
              <a:tblGrid>
                <a:gridCol w="6264696"/>
                <a:gridCol w="576064"/>
                <a:gridCol w="648072"/>
                <a:gridCol w="576064"/>
                <a:gridCol w="432048"/>
              </a:tblGrid>
              <a:tr h="139542">
                <a:tc>
                  <a:txBody>
                    <a:bodyPr/>
                    <a:lstStyle/>
                    <a:p>
                      <a:pPr marL="0" algn="ctr" defTabSz="914400" rtl="0" eaLnBrk="1" fontAlgn="ctr" latinLnBrk="0" hangingPunct="1">
                        <a:spcAft>
                          <a:spcPts val="0"/>
                        </a:spcAft>
                      </a:pPr>
                      <a:r>
                        <a:rPr lang="es-CO" sz="2000" u="none" strike="noStrike" kern="1200" dirty="0" smtClean="0">
                          <a:effectLst/>
                        </a:rPr>
                        <a:t>MERCADO DE CAPITALES MÁS INCLUYENTE</a:t>
                      </a:r>
                      <a:r>
                        <a:rPr lang="es-CO" sz="2000" u="none" strike="noStrike" kern="1200" baseline="0" dirty="0" smtClean="0">
                          <a:effectLst/>
                        </a:rPr>
                        <a:t> Y </a:t>
                      </a:r>
                      <a:r>
                        <a:rPr lang="es-CO" sz="2000" u="none" strike="noStrike" kern="1200" dirty="0" smtClean="0">
                          <a:effectLst/>
                        </a:rPr>
                        <a:t>EFICIENTE</a:t>
                      </a:r>
                    </a:p>
                  </a:txBody>
                  <a:tcPr marL="4570" marR="4570" marT="4570" marB="0" anchor="ctr">
                    <a:lnL w="12700" cap="flat" cmpd="sng" algn="ctr">
                      <a:solidFill>
                        <a:schemeClr val="accent3"/>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algn="ctr" defTabSz="914400" rtl="0" eaLnBrk="1" fontAlgn="ctr" latinLnBrk="0" hangingPunct="1">
                        <a:spcAft>
                          <a:spcPts val="0"/>
                        </a:spcAft>
                      </a:pPr>
                      <a:r>
                        <a:rPr lang="es-CO" sz="2000" u="none" strike="noStrike" kern="1200" dirty="0">
                          <a:effectLst/>
                        </a:rPr>
                        <a:t>I</a:t>
                      </a:r>
                      <a:endParaRPr lang="es-CO" sz="2000" b="1" u="none" strike="noStrike" kern="1200" dirty="0">
                        <a:solidFill>
                          <a:schemeClr val="lt1"/>
                        </a:solidFill>
                        <a:effectLst/>
                        <a:latin typeface="+mn-lt"/>
                        <a:ea typeface="+mn-ea"/>
                        <a:cs typeface="+mn-cs"/>
                      </a:endParaRPr>
                    </a:p>
                  </a:txBody>
                  <a:tcPr marL="4570" marR="4570" marT="4570" marB="0" anchor="ct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solidFill>
                  </a:tcPr>
                </a:tc>
                <a:tc>
                  <a:txBody>
                    <a:bodyPr/>
                    <a:lstStyle/>
                    <a:p>
                      <a:pPr marL="0" algn="ctr" defTabSz="914400" rtl="0" eaLnBrk="1" fontAlgn="ctr" latinLnBrk="0" hangingPunct="1">
                        <a:spcAft>
                          <a:spcPts val="0"/>
                        </a:spcAft>
                      </a:pPr>
                      <a:r>
                        <a:rPr lang="es-CO" sz="2000" u="none" strike="noStrike" kern="1200" dirty="0">
                          <a:effectLst/>
                        </a:rPr>
                        <a:t>II</a:t>
                      </a:r>
                      <a:endParaRPr lang="es-CO" sz="2000" b="1" u="none" strike="noStrike" kern="1200" dirty="0">
                        <a:solidFill>
                          <a:schemeClr val="lt1"/>
                        </a:solidFill>
                        <a:effectLst/>
                        <a:latin typeface="+mn-lt"/>
                        <a:ea typeface="+mn-ea"/>
                        <a:cs typeface="+mn-cs"/>
                      </a:endParaRPr>
                    </a:p>
                  </a:txBody>
                  <a:tcPr marL="4570" marR="4570" marT="4570" marB="0" anchor="ct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algn="ctr" defTabSz="914400" rtl="0" eaLnBrk="1" fontAlgn="ctr" latinLnBrk="0" hangingPunct="1">
                        <a:spcAft>
                          <a:spcPts val="0"/>
                        </a:spcAft>
                      </a:pPr>
                      <a:r>
                        <a:rPr lang="es-CO" sz="2000" u="none" strike="noStrike" kern="1200" dirty="0">
                          <a:effectLst/>
                        </a:rPr>
                        <a:t>III</a:t>
                      </a:r>
                      <a:endParaRPr lang="es-CO" sz="2000" b="1" u="none" strike="noStrike" kern="1200" dirty="0">
                        <a:solidFill>
                          <a:schemeClr val="lt1"/>
                        </a:solidFill>
                        <a:effectLst/>
                        <a:latin typeface="+mn-lt"/>
                        <a:ea typeface="+mn-ea"/>
                        <a:cs typeface="+mn-cs"/>
                      </a:endParaRPr>
                    </a:p>
                  </a:txBody>
                  <a:tcPr marL="4570" marR="4570" marT="4570" marB="0" anchor="ct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algn="ctr" defTabSz="914400" rtl="0" eaLnBrk="1" fontAlgn="ctr" latinLnBrk="0" hangingPunct="1">
                        <a:spcAft>
                          <a:spcPts val="0"/>
                        </a:spcAft>
                      </a:pPr>
                      <a:r>
                        <a:rPr lang="es-CO" sz="2000" u="none" strike="noStrike" kern="1200" dirty="0">
                          <a:effectLst/>
                        </a:rPr>
                        <a:t>IV</a:t>
                      </a:r>
                      <a:endParaRPr lang="es-CO" sz="2000" b="1" u="none" strike="noStrike" kern="1200" dirty="0">
                        <a:solidFill>
                          <a:schemeClr val="lt1"/>
                        </a:solidFill>
                        <a:effectLst/>
                        <a:latin typeface="+mn-lt"/>
                        <a:ea typeface="+mn-ea"/>
                        <a:cs typeface="+mn-cs"/>
                      </a:endParaRPr>
                    </a:p>
                  </a:txBody>
                  <a:tcPr marL="4570" marR="4570" marT="4570" marB="0" anchor="ctr">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r>
              <a:tr h="65898">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CO" sz="1800" b="1" u="none" strike="noStrike" kern="1200" dirty="0" smtClean="0">
                          <a:effectLst/>
                        </a:rPr>
                        <a:t>Pago de intereses en títulos de deuda privada y eficiencias en el proceso de emisión de valores</a:t>
                      </a:r>
                      <a:endParaRPr lang="es-ES" sz="1800" b="1" i="0" u="none" strike="noStrike" kern="1200" dirty="0" smtClean="0">
                        <a:solidFill>
                          <a:srgbClr val="000000"/>
                        </a:solidFill>
                        <a:effectLst/>
                        <a:latin typeface="+mn-lt"/>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c row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CO" sz="1800" b="1" i="0" u="none" strike="noStrike" dirty="0" smtClean="0">
                          <a:solidFill>
                            <a:srgbClr val="953735"/>
                          </a:solidFill>
                          <a:effectLst/>
                          <a:latin typeface="+mn-lt"/>
                        </a:rPr>
                        <a:t>CD</a:t>
                      </a:r>
                      <a:endParaRPr lang="es-CO" sz="1800" b="1" u="none" strike="noStrike" kern="1200" dirty="0" smtClean="0">
                        <a:solidFill>
                          <a:schemeClr val="accent2">
                            <a:lumMod val="75000"/>
                          </a:schemeClr>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c rowSpan="2">
                  <a:txBody>
                    <a:bodyPr/>
                    <a:lstStyle/>
                    <a:p>
                      <a:pPr algn="ctr" fontAlgn="ctr">
                        <a:spcAft>
                          <a:spcPts val="0"/>
                        </a:spcAft>
                      </a:pPr>
                      <a:r>
                        <a:rPr lang="es-CO" sz="1800" kern="1200" dirty="0">
                          <a:effectLst/>
                        </a:rPr>
                        <a:t> </a:t>
                      </a:r>
                      <a:endParaRPr lang="es-CO" sz="1800" dirty="0">
                        <a:effectLst/>
                        <a:latin typeface="Calibri"/>
                        <a:ea typeface="Calibri"/>
                        <a:cs typeface="Times New Roman"/>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c row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CO" sz="1800" kern="1200" dirty="0">
                          <a:effectLst/>
                        </a:rPr>
                        <a:t> </a:t>
                      </a:r>
                      <a:endParaRPr lang="es-CO" sz="1800" dirty="0">
                        <a:effectLst/>
                        <a:latin typeface="Calibri"/>
                        <a:ea typeface="Calibri"/>
                        <a:cs typeface="Times New Roman"/>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c rowSpan="2">
                  <a:txBody>
                    <a:bodyPr/>
                    <a:lstStyle/>
                    <a:p>
                      <a:pPr algn="ctr" fontAlgn="ctr">
                        <a:spcAft>
                          <a:spcPts val="0"/>
                        </a:spcAft>
                      </a:pPr>
                      <a:r>
                        <a:rPr lang="es-CO" sz="1800" kern="1200" dirty="0">
                          <a:effectLst/>
                        </a:rPr>
                        <a:t> </a:t>
                      </a:r>
                      <a:endParaRPr lang="es-CO" sz="1800" dirty="0">
                        <a:effectLst/>
                        <a:latin typeface="Calibri"/>
                        <a:ea typeface="Calibri"/>
                        <a:cs typeface="Times New Roman"/>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r>
              <a:tr h="505205">
                <a:tc>
                  <a:txBody>
                    <a:bodyPr/>
                    <a:lstStyle/>
                    <a:p>
                      <a:pPr fontAlgn="ctr">
                        <a:spcAft>
                          <a:spcPts val="0"/>
                        </a:spcAft>
                      </a:pPr>
                      <a:r>
                        <a:rPr lang="es-ES" sz="1200" b="0" dirty="0" smtClean="0">
                          <a:effectLst/>
                        </a:rPr>
                        <a:t>Modificación a las reglas sobre homogeneidad y transparencia para permitir esquemas flexibles de pago de interés en títulos de deuda privada. Además, permitir que algunos de los</a:t>
                      </a:r>
                      <a:r>
                        <a:rPr lang="es-ES" sz="1200" b="0" baseline="0" dirty="0" smtClean="0">
                          <a:effectLst/>
                        </a:rPr>
                        <a:t> trámites de las emisiones puedan hacerse de forma electrónica. Ejemplo: informes de gestión.</a:t>
                      </a:r>
                      <a:r>
                        <a:rPr lang="es-ES" sz="1200" b="0" dirty="0" smtClean="0">
                          <a:effectLst/>
                        </a:rPr>
                        <a:t> </a:t>
                      </a:r>
                    </a:p>
                    <a:p>
                      <a:pPr fontAlgn="ctr">
                        <a:spcAft>
                          <a:spcPts val="0"/>
                        </a:spcAft>
                      </a:pPr>
                      <a:endParaRPr lang="es-CO" sz="1200" b="0" dirty="0">
                        <a:effectLst/>
                        <a:latin typeface="Calibri"/>
                        <a:ea typeface="Calibri"/>
                        <a:cs typeface="Times New Roman"/>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rgbClr val="F0F4EC"/>
                    </a:solidFill>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r>
              <a:tr h="59030">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CO" sz="1800" b="1" kern="1200" dirty="0" smtClean="0">
                          <a:solidFill>
                            <a:schemeClr val="dk1"/>
                          </a:solidFill>
                          <a:effectLst/>
                          <a:latin typeface="+mn-lt"/>
                          <a:ea typeface="+mn-ea"/>
                          <a:cs typeface="+mn-cs"/>
                        </a:rPr>
                        <a:t>Pasaporte de Fondos de Inversión Colectiva en la Alianza del Pacífico (Estudio)</a:t>
                      </a:r>
                      <a:endParaRPr lang="es-ES" sz="1800" b="1" kern="1200" dirty="0" smtClean="0">
                        <a:solidFill>
                          <a:schemeClr val="dk1"/>
                        </a:solidFill>
                        <a:effectLst/>
                        <a:latin typeface="+mn-lt"/>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chemeClr val="accent3">
                        <a:lumMod val="20000"/>
                        <a:lumOff val="80000"/>
                      </a:schemeClr>
                    </a:solidFill>
                  </a:tcPr>
                </a:tc>
                <a:tc rowSpan="2">
                  <a:txBody>
                    <a:bodyPr/>
                    <a:lstStyle/>
                    <a:p>
                      <a:pPr marL="0" algn="ctr" defTabSz="914400" rtl="0" eaLnBrk="1" fontAlgn="ctr" latinLnBrk="0" hangingPunct="1">
                        <a:spcAft>
                          <a:spcPts val="0"/>
                        </a:spcAft>
                      </a:pPr>
                      <a:r>
                        <a:rPr lang="es-CO" sz="1800" b="1" i="0" u="none" strike="noStrike" kern="1200" dirty="0" smtClean="0">
                          <a:solidFill>
                            <a:srgbClr val="953735"/>
                          </a:solidFill>
                          <a:effectLst/>
                          <a:latin typeface="+mn-lt"/>
                          <a:ea typeface="+mn-ea"/>
                          <a:cs typeface="+mn-cs"/>
                        </a:rPr>
                        <a:t>CD</a:t>
                      </a:r>
                      <a:endParaRPr lang="es-CO" sz="1800" b="1" u="none" strike="noStrike" kern="1200" dirty="0">
                        <a:solidFill>
                          <a:schemeClr val="accent2">
                            <a:lumMod val="75000"/>
                          </a:schemeClr>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endParaRPr lang="es-CO" sz="9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CO" sz="9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algn="ctr"/>
                      <a:endParaRPr lang="es-CO" sz="1800" b="1" i="0" u="none" strike="noStrike" kern="1200" dirty="0">
                        <a:solidFill>
                          <a:srgbClr val="953735"/>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solidFill>
                      <a:schemeClr val="accent3">
                        <a:lumMod val="20000"/>
                        <a:lumOff val="80000"/>
                      </a:schemeClr>
                    </a:solidFill>
                  </a:tcPr>
                </a:tc>
              </a:tr>
              <a:tr h="733805">
                <a:tc>
                  <a:txBody>
                    <a:bodyPr/>
                    <a:lstStyle/>
                    <a:p>
                      <a:pPr fontAlgn="ctr">
                        <a:spcAft>
                          <a:spcPts val="0"/>
                        </a:spcAft>
                      </a:pPr>
                      <a:r>
                        <a:rPr lang="es-ES" sz="1200" b="0" kern="1200" dirty="0" smtClean="0">
                          <a:solidFill>
                            <a:schemeClr val="dk1"/>
                          </a:solidFill>
                          <a:effectLst/>
                          <a:latin typeface="+mn-lt"/>
                          <a:ea typeface="+mn-ea"/>
                          <a:cs typeface="+mn-cs"/>
                        </a:rPr>
                        <a:t>Realización de un análisis técnico y jurídico para la implementación de un pasaporte de fondos de inversión colectiva de la Alianza del Pacífico, que incluya el estudio de los marcos regulatorios y de supervisión de cada uno de los países miembros</a:t>
                      </a:r>
                      <a:r>
                        <a:rPr lang="es-ES" sz="1200" b="0" kern="1200" dirty="0" smtClean="0">
                          <a:solidFill>
                            <a:schemeClr val="tx1"/>
                          </a:solidFill>
                          <a:effectLst/>
                          <a:latin typeface="+mn-lt"/>
                          <a:ea typeface="+mn-ea"/>
                          <a:cs typeface="+mn-cs"/>
                        </a:rPr>
                        <a:t>. Revisión de estándares</a:t>
                      </a:r>
                      <a:r>
                        <a:rPr lang="es-ES" sz="1200" b="0" kern="1200" baseline="0" dirty="0" smtClean="0">
                          <a:solidFill>
                            <a:schemeClr val="tx1"/>
                          </a:solidFill>
                          <a:effectLst/>
                          <a:latin typeface="+mn-lt"/>
                          <a:ea typeface="+mn-ea"/>
                          <a:cs typeface="+mn-cs"/>
                        </a:rPr>
                        <a:t> internacionales existentes sobre la materia.</a:t>
                      </a:r>
                      <a:endParaRPr lang="es-ES" sz="1200" b="0" kern="1200" dirty="0" smtClean="0">
                        <a:solidFill>
                          <a:schemeClr val="tx1"/>
                        </a:solidFill>
                        <a:effectLst/>
                        <a:latin typeface="+mn-lt"/>
                        <a:ea typeface="+mn-ea"/>
                        <a:cs typeface="+mn-cs"/>
                      </a:endParaRPr>
                    </a:p>
                    <a:p>
                      <a:pPr fontAlgn="ctr">
                        <a:spcAft>
                          <a:spcPts val="0"/>
                        </a:spcAft>
                      </a:pPr>
                      <a:r>
                        <a:rPr lang="es-ES" sz="1200" b="0" kern="1200" dirty="0" smtClean="0">
                          <a:solidFill>
                            <a:schemeClr val="dk1"/>
                          </a:solidFill>
                          <a:effectLst/>
                          <a:latin typeface="+mn-lt"/>
                          <a:ea typeface="+mn-ea"/>
                          <a:cs typeface="+mn-cs"/>
                        </a:rPr>
                        <a:t>Consultoría (BM).</a:t>
                      </a:r>
                    </a:p>
                    <a:p>
                      <a:pPr fontAlgn="ctr">
                        <a:spcAft>
                          <a:spcPts val="0"/>
                        </a:spcAft>
                      </a:pPr>
                      <a:endParaRPr lang="es-ES" sz="1200" b="0" kern="1200" dirty="0" smtClean="0">
                        <a:solidFill>
                          <a:schemeClr val="dk1"/>
                        </a:solidFill>
                        <a:effectLst/>
                        <a:latin typeface="+mn-lt"/>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rgbClr val="F0F4EC"/>
                    </a:solidFill>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r>
              <a:tr h="0">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ES" sz="1800" b="1" kern="1200" dirty="0" smtClean="0">
                          <a:solidFill>
                            <a:schemeClr val="dk1"/>
                          </a:solidFill>
                          <a:latin typeface="+mn-lt"/>
                          <a:ea typeface="+mn-ea"/>
                          <a:cs typeface="+mn-cs"/>
                        </a:rPr>
                        <a:t>Proveedores de precios</a:t>
                      </a: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B w="12700" cap="flat" cmpd="sng" algn="ctr">
                      <a:solidFill>
                        <a:schemeClr val="accent3"/>
                      </a:solidFill>
                      <a:prstDash val="solid"/>
                      <a:round/>
                      <a:headEnd type="none" w="med" len="med"/>
                      <a:tailEnd type="none" w="med" len="med"/>
                    </a:lnB>
                    <a:solidFill>
                      <a:schemeClr val="accent3">
                        <a:lumMod val="20000"/>
                        <a:lumOff val="80000"/>
                      </a:schemeClr>
                    </a:solidFill>
                  </a:tcPr>
                </a:tc>
                <a:tc row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CO" sz="1800" b="1" u="none" strike="noStrike" kern="1200" dirty="0" smtClean="0">
                        <a:solidFill>
                          <a:schemeClr val="accent2">
                            <a:lumMod val="75000"/>
                          </a:schemeClr>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O" sz="1800" b="1" i="0" u="none" strike="noStrike" dirty="0" smtClean="0">
                          <a:solidFill>
                            <a:srgbClr val="953735"/>
                          </a:solidFill>
                          <a:effectLst/>
                          <a:latin typeface="+mn-lt"/>
                        </a:rPr>
                        <a:t>CD</a:t>
                      </a:r>
                      <a:endParaRPr lang="es-CO" sz="1800" b="1" u="none" strike="noStrike" kern="1200" dirty="0" smtClean="0">
                        <a:solidFill>
                          <a:schemeClr val="accent2">
                            <a:lumMod val="75000"/>
                          </a:schemeClr>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CO" sz="1800" b="1" u="none" strike="noStrike" kern="1200" dirty="0" smtClean="0">
                        <a:solidFill>
                          <a:schemeClr val="accent2">
                            <a:lumMod val="75000"/>
                          </a:schemeClr>
                        </a:solidFill>
                        <a:effectLst/>
                        <a:latin typeface="+mn-lt"/>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s-CO" sz="1800" b="1" i="0" u="none" strike="noStrike" kern="1200" dirty="0" smtClean="0">
                        <a:solidFill>
                          <a:srgbClr val="953735"/>
                        </a:solidFill>
                        <a:effectLst/>
                        <a:latin typeface="+mn-lt"/>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algn="ct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solidFill>
                      <a:schemeClr val="accent3">
                        <a:lumMod val="20000"/>
                        <a:lumOff val="80000"/>
                      </a:schemeClr>
                    </a:solidFill>
                  </a:tcPr>
                </a:tc>
              </a:tr>
              <a:tr h="366903">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ES" sz="1200" b="0" kern="1200" dirty="0" smtClean="0">
                          <a:solidFill>
                            <a:schemeClr val="dk1"/>
                          </a:solidFill>
                          <a:effectLst/>
                          <a:latin typeface="+mn-lt"/>
                          <a:ea typeface="+mn-ea"/>
                          <a:cs typeface="+mn-cs"/>
                        </a:rPr>
                        <a:t>Revisión general</a:t>
                      </a:r>
                      <a:r>
                        <a:rPr lang="es-ES" sz="1200" b="0" kern="1200" baseline="0" dirty="0" smtClean="0">
                          <a:solidFill>
                            <a:schemeClr val="dk1"/>
                          </a:solidFill>
                          <a:effectLst/>
                          <a:latin typeface="+mn-lt"/>
                          <a:ea typeface="+mn-ea"/>
                          <a:cs typeface="+mn-cs"/>
                        </a:rPr>
                        <a:t> del esquema, para su actualización.</a:t>
                      </a:r>
                    </a:p>
                    <a:p>
                      <a:pPr marL="0" marR="0" indent="0" algn="l" defTabSz="914400" rtl="0" eaLnBrk="1" fontAlgn="ctr" latinLnBrk="0" hangingPunct="1">
                        <a:lnSpc>
                          <a:spcPct val="100000"/>
                        </a:lnSpc>
                        <a:spcBef>
                          <a:spcPts val="0"/>
                        </a:spcBef>
                        <a:spcAft>
                          <a:spcPts val="0"/>
                        </a:spcAft>
                        <a:buClrTx/>
                        <a:buSzTx/>
                        <a:buFontTx/>
                        <a:buNone/>
                        <a:tabLst/>
                        <a:defRPr/>
                      </a:pPr>
                      <a:endParaRPr lang="es-ES" sz="1200" b="0" kern="1200" dirty="0" smtClean="0">
                        <a:solidFill>
                          <a:schemeClr val="dk1"/>
                        </a:solidFill>
                        <a:effectLst/>
                        <a:latin typeface="+mn-lt"/>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rgbClr val="F0F4EC"/>
                    </a:solidFill>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r>
            </a:tbl>
          </a:graphicData>
        </a:graphic>
      </p:graphicFrame>
      <p:sp>
        <p:nvSpPr>
          <p:cNvPr id="6" name="5 CuadroTexto"/>
          <p:cNvSpPr txBox="1"/>
          <p:nvPr/>
        </p:nvSpPr>
        <p:spPr>
          <a:xfrm>
            <a:off x="179512" y="6597352"/>
            <a:ext cx="8712968" cy="246221"/>
          </a:xfrm>
          <a:prstGeom prst="rect">
            <a:avLst/>
          </a:prstGeom>
          <a:noFill/>
        </p:spPr>
        <p:txBody>
          <a:bodyPr wrap="square" rtlCol="0">
            <a:spAutoFit/>
          </a:bodyPr>
          <a:lstStyle/>
          <a:p>
            <a:r>
              <a:rPr lang="es-CO" sz="1000" b="1" dirty="0" smtClean="0">
                <a:solidFill>
                  <a:prstClr val="black">
                    <a:lumMod val="75000"/>
                    <a:lumOff val="25000"/>
                  </a:prstClr>
                </a:solidFill>
              </a:rPr>
              <a:t>CD: Es el momento en que un proyecto se lleva a consideración del Consejo Directivo de la URF para expedición</a:t>
            </a:r>
            <a:r>
              <a:rPr lang="es-CO" sz="1000" dirty="0" smtClean="0">
                <a:solidFill>
                  <a:prstClr val="black">
                    <a:lumMod val="75000"/>
                    <a:lumOff val="25000"/>
                  </a:prstClr>
                </a:solidFill>
              </a:rPr>
              <a:t>.</a:t>
            </a:r>
            <a:endParaRPr lang="es-CO" sz="1000" dirty="0">
              <a:solidFill>
                <a:prstClr val="black">
                  <a:lumMod val="75000"/>
                  <a:lumOff val="25000"/>
                </a:prstClr>
              </a:solidFill>
            </a:endParaRPr>
          </a:p>
        </p:txBody>
      </p:sp>
    </p:spTree>
    <p:extLst>
      <p:ext uri="{BB962C8B-B14F-4D97-AF65-F5344CB8AC3E}">
        <p14:creationId xmlns:p14="http://schemas.microsoft.com/office/powerpoint/2010/main" val="22465022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ext uri="{D42A27DB-BD31-4B8C-83A1-F6EECF244321}">
                <p14:modId xmlns:p14="http://schemas.microsoft.com/office/powerpoint/2010/main" val="1403788135"/>
              </p:ext>
            </p:extLst>
          </p:nvPr>
        </p:nvGraphicFramePr>
        <p:xfrm>
          <a:off x="323528" y="1484784"/>
          <a:ext cx="8496944" cy="4728588"/>
        </p:xfrm>
        <a:graphic>
          <a:graphicData uri="http://schemas.openxmlformats.org/drawingml/2006/table">
            <a:tbl>
              <a:tblPr firstRow="1" firstCol="1" bandRow="1">
                <a:effectLst>
                  <a:outerShdw blurRad="50800" dist="38100" dir="2700000" algn="tl" rotWithShape="0">
                    <a:prstClr val="black">
                      <a:alpha val="40000"/>
                    </a:prstClr>
                  </a:outerShdw>
                </a:effectLst>
                <a:tableStyleId>{1FECB4D8-DB02-4DC6-A0A2-4F2EBAE1DC90}</a:tableStyleId>
              </a:tblPr>
              <a:tblGrid>
                <a:gridCol w="6070206"/>
                <a:gridCol w="636191"/>
                <a:gridCol w="636191"/>
                <a:gridCol w="636191"/>
                <a:gridCol w="518165"/>
              </a:tblGrid>
              <a:tr h="358580">
                <a:tc>
                  <a:txBody>
                    <a:bodyPr/>
                    <a:lstStyle/>
                    <a:p>
                      <a:pPr marL="0" algn="ctr" defTabSz="914400" rtl="0" eaLnBrk="1" fontAlgn="ctr" latinLnBrk="0" hangingPunct="1">
                        <a:spcAft>
                          <a:spcPts val="0"/>
                        </a:spcAft>
                      </a:pPr>
                      <a:r>
                        <a:rPr lang="es-CO" sz="2000" u="none" strike="noStrike" kern="1200" dirty="0" smtClean="0">
                          <a:effectLst/>
                        </a:rPr>
                        <a:t>MERCADO DE CAPITALES MÁS INCLUYENTE Y EFICIENTE </a:t>
                      </a:r>
                    </a:p>
                  </a:txBody>
                  <a:tcPr marL="4570" marR="4570" marT="4570" marB="0" anchor="ctr">
                    <a:lnL w="12700" cap="flat" cmpd="sng" algn="ctr">
                      <a:solidFill>
                        <a:schemeClr val="accent3"/>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algn="ctr" defTabSz="914400" rtl="0" eaLnBrk="1" fontAlgn="ctr" latinLnBrk="0" hangingPunct="1">
                        <a:spcAft>
                          <a:spcPts val="0"/>
                        </a:spcAft>
                      </a:pPr>
                      <a:r>
                        <a:rPr lang="es-CO" sz="2000" u="none" strike="noStrike" kern="1200" dirty="0">
                          <a:effectLst/>
                        </a:rPr>
                        <a:t>I</a:t>
                      </a:r>
                      <a:endParaRPr lang="es-CO" sz="2000" b="1" u="none" strike="noStrike" kern="1200" dirty="0">
                        <a:solidFill>
                          <a:schemeClr val="lt1"/>
                        </a:solidFill>
                        <a:effectLst/>
                        <a:latin typeface="+mn-lt"/>
                        <a:ea typeface="+mn-ea"/>
                        <a:cs typeface="+mn-cs"/>
                      </a:endParaRPr>
                    </a:p>
                  </a:txBody>
                  <a:tcPr marL="4570" marR="4570" marT="4570" marB="0" anchor="ct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solidFill>
                  </a:tcPr>
                </a:tc>
                <a:tc>
                  <a:txBody>
                    <a:bodyPr/>
                    <a:lstStyle/>
                    <a:p>
                      <a:pPr marL="0" algn="ctr" defTabSz="914400" rtl="0" eaLnBrk="1" fontAlgn="ctr" latinLnBrk="0" hangingPunct="1">
                        <a:spcAft>
                          <a:spcPts val="0"/>
                        </a:spcAft>
                      </a:pPr>
                      <a:r>
                        <a:rPr lang="es-CO" sz="2000" u="none" strike="noStrike" kern="1200" dirty="0">
                          <a:effectLst/>
                        </a:rPr>
                        <a:t>II</a:t>
                      </a:r>
                      <a:endParaRPr lang="es-CO" sz="2000" b="1" u="none" strike="noStrike" kern="1200" dirty="0">
                        <a:solidFill>
                          <a:schemeClr val="lt1"/>
                        </a:solidFill>
                        <a:effectLst/>
                        <a:latin typeface="+mn-lt"/>
                        <a:ea typeface="+mn-ea"/>
                        <a:cs typeface="+mn-cs"/>
                      </a:endParaRPr>
                    </a:p>
                  </a:txBody>
                  <a:tcPr marL="4570" marR="4570" marT="4570" marB="0" anchor="ct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algn="ctr" defTabSz="914400" rtl="0" eaLnBrk="1" fontAlgn="ctr" latinLnBrk="0" hangingPunct="1">
                        <a:spcAft>
                          <a:spcPts val="0"/>
                        </a:spcAft>
                      </a:pPr>
                      <a:r>
                        <a:rPr lang="es-CO" sz="2000" u="none" strike="noStrike" kern="1200" dirty="0">
                          <a:effectLst/>
                        </a:rPr>
                        <a:t>III</a:t>
                      </a:r>
                      <a:endParaRPr lang="es-CO" sz="2000" b="1" u="none" strike="noStrike" kern="1200" dirty="0">
                        <a:solidFill>
                          <a:schemeClr val="lt1"/>
                        </a:solidFill>
                        <a:effectLst/>
                        <a:latin typeface="+mn-lt"/>
                        <a:ea typeface="+mn-ea"/>
                        <a:cs typeface="+mn-cs"/>
                      </a:endParaRPr>
                    </a:p>
                  </a:txBody>
                  <a:tcPr marL="4570" marR="4570" marT="4570" marB="0" anchor="ct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algn="ctr" defTabSz="914400" rtl="0" eaLnBrk="1" fontAlgn="ctr" latinLnBrk="0" hangingPunct="1">
                        <a:spcAft>
                          <a:spcPts val="0"/>
                        </a:spcAft>
                      </a:pPr>
                      <a:r>
                        <a:rPr lang="es-CO" sz="2000" u="none" strike="noStrike" kern="1200" dirty="0">
                          <a:effectLst/>
                        </a:rPr>
                        <a:t>IV</a:t>
                      </a:r>
                      <a:endParaRPr lang="es-CO" sz="2000" b="1" u="none" strike="noStrike" kern="1200" dirty="0">
                        <a:solidFill>
                          <a:schemeClr val="lt1"/>
                        </a:solidFill>
                        <a:effectLst/>
                        <a:latin typeface="+mn-lt"/>
                        <a:ea typeface="+mn-ea"/>
                        <a:cs typeface="+mn-cs"/>
                      </a:endParaRPr>
                    </a:p>
                  </a:txBody>
                  <a:tcPr marL="4570" marR="4570" marT="4570" marB="0" anchor="ctr">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r>
              <a:tr h="641206">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CO" dirty="0" smtClean="0"/>
                        <a:t>Promoción y publicidad de productos y servicios financieros y del mercado de valores del exterior en Colombia</a:t>
                      </a:r>
                      <a:endParaRPr lang="es-ES" sz="1800" b="0" u="none" strike="noStrike" kern="1200" dirty="0" smtClean="0">
                        <a:solidFill>
                          <a:schemeClr val="dk1"/>
                        </a:solidFill>
                        <a:effectLst/>
                        <a:latin typeface="+mn-lt"/>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c rowSpan="2">
                  <a:txBody>
                    <a:bodyPr/>
                    <a:lstStyle/>
                    <a:p>
                      <a:pPr marL="0" algn="ctr" defTabSz="914400" rtl="0" eaLnBrk="1" fontAlgn="ctr" latinLnBrk="0" hangingPunct="1">
                        <a:spcAft>
                          <a:spcPts val="0"/>
                        </a:spcAft>
                      </a:pPr>
                      <a:endParaRPr lang="es-CO" sz="1800" b="1" u="none" strike="noStrike" kern="1200" dirty="0">
                        <a:solidFill>
                          <a:schemeClr val="accent2">
                            <a:lumMod val="75000"/>
                          </a:schemeClr>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CO" sz="1800" b="1" u="none" strike="noStrike" kern="1200" dirty="0" smtClean="0">
                        <a:solidFill>
                          <a:schemeClr val="bg1">
                            <a:lumMod val="50000"/>
                          </a:schemeClr>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O" sz="1800" b="1" u="none" strike="noStrike" kern="1200" dirty="0" smtClean="0">
                          <a:solidFill>
                            <a:schemeClr val="accent2">
                              <a:lumMod val="75000"/>
                            </a:schemeClr>
                          </a:solidFill>
                          <a:effectLst/>
                          <a:latin typeface="+mn-lt"/>
                          <a:ea typeface="+mn-ea"/>
                          <a:cs typeface="+mn-cs"/>
                        </a:rPr>
                        <a:t>CD</a:t>
                      </a: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c rowSpan="2">
                  <a:txBody>
                    <a:bodyPr/>
                    <a:lstStyle/>
                    <a:p>
                      <a:pPr algn="ct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r>
              <a:tr h="853175">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ES" sz="1200" b="0" kern="1200" dirty="0" smtClean="0">
                          <a:effectLst/>
                        </a:rPr>
                        <a:t>Modificación al régimen aplicable a la promoción </a:t>
                      </a:r>
                      <a:r>
                        <a:rPr lang="es-CO" sz="1200" b="0" kern="1200" dirty="0" smtClean="0">
                          <a:solidFill>
                            <a:schemeClr val="dk1"/>
                          </a:solidFill>
                          <a:effectLst/>
                          <a:latin typeface="+mn-lt"/>
                          <a:ea typeface="+mn-ea"/>
                          <a:cs typeface="+mn-cs"/>
                        </a:rPr>
                        <a:t>y publicidad de productos y servicios financieros y del mercado de valores del exterior en Colombia,</a:t>
                      </a:r>
                      <a:r>
                        <a:rPr lang="es-CO" sz="1200" b="0" kern="1200" baseline="0" dirty="0" smtClean="0">
                          <a:solidFill>
                            <a:schemeClr val="dk1"/>
                          </a:solidFill>
                          <a:effectLst/>
                          <a:latin typeface="+mn-lt"/>
                          <a:ea typeface="+mn-ea"/>
                          <a:cs typeface="+mn-cs"/>
                        </a:rPr>
                        <a:t> </a:t>
                      </a:r>
                      <a:r>
                        <a:rPr lang="es-ES" sz="1200" b="0" kern="1200" dirty="0" smtClean="0">
                          <a:solidFill>
                            <a:schemeClr val="dk1"/>
                          </a:solidFill>
                          <a:effectLst/>
                          <a:latin typeface="+mn-lt"/>
                          <a:ea typeface="+mn-ea"/>
                          <a:cs typeface="+mn-cs"/>
                        </a:rPr>
                        <a:t>teniendo en </a:t>
                      </a:r>
                      <a:r>
                        <a:rPr lang="es-ES" sz="1200" b="0" kern="1200" baseline="0" dirty="0" smtClean="0">
                          <a:effectLst/>
                        </a:rPr>
                        <a:t>cuenta la experiencia internacional y las recomendaciones del estudio realizado por el Banco Mundial.</a:t>
                      </a:r>
                      <a:r>
                        <a:rPr lang="es-ES" sz="1200" b="0" kern="1200" dirty="0" smtClean="0">
                          <a:effectLst/>
                        </a:rPr>
                        <a:t> </a:t>
                      </a:r>
                    </a:p>
                    <a:p>
                      <a:pPr marL="0" marR="0" indent="0" algn="l" defTabSz="914400" rtl="0" eaLnBrk="1" fontAlgn="ctr" latinLnBrk="0" hangingPunct="1">
                        <a:lnSpc>
                          <a:spcPct val="100000"/>
                        </a:lnSpc>
                        <a:spcBef>
                          <a:spcPts val="0"/>
                        </a:spcBef>
                        <a:spcAft>
                          <a:spcPts val="0"/>
                        </a:spcAft>
                        <a:buClrTx/>
                        <a:buSzTx/>
                        <a:buFontTx/>
                        <a:buNone/>
                        <a:tabLst/>
                        <a:defRPr/>
                      </a:pPr>
                      <a:endParaRPr lang="es-ES" sz="1200" b="0" dirty="0" smtClean="0">
                        <a:effectLst/>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rgbClr val="F0F4EC"/>
                    </a:solidFill>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r>
              <a:tr h="482215">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ES" sz="1800" b="1" i="0" u="none" strike="noStrike" kern="1200" dirty="0" smtClean="0">
                          <a:solidFill>
                            <a:schemeClr val="tx1"/>
                          </a:solidFill>
                          <a:effectLst/>
                          <a:latin typeface="+mn-lt"/>
                          <a:ea typeface="+mn-ea"/>
                          <a:cs typeface="+mn-cs"/>
                        </a:rPr>
                        <a:t>Financiación</a:t>
                      </a:r>
                      <a:r>
                        <a:rPr lang="es-ES" sz="1800" b="1" i="0" u="none" strike="noStrike" kern="1200" baseline="0" dirty="0" smtClean="0">
                          <a:solidFill>
                            <a:schemeClr val="tx1"/>
                          </a:solidFill>
                          <a:effectLst/>
                          <a:latin typeface="+mn-lt"/>
                          <a:ea typeface="+mn-ea"/>
                          <a:cs typeface="+mn-cs"/>
                        </a:rPr>
                        <a:t> inmobiliaria</a:t>
                      </a:r>
                      <a:endParaRPr lang="es-ES" sz="1800" b="1" i="0" u="none" strike="noStrike" kern="1200" dirty="0" smtClean="0">
                        <a:solidFill>
                          <a:srgbClr val="000000"/>
                        </a:solidFill>
                        <a:effectLst/>
                        <a:latin typeface="+mn-lt"/>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chemeClr val="accent3">
                        <a:lumMod val="20000"/>
                        <a:lumOff val="80000"/>
                      </a:schemeClr>
                    </a:solidFill>
                  </a:tcPr>
                </a:tc>
                <a:tc row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CO" sz="1800" b="1" u="none" strike="noStrike" kern="1200" dirty="0" smtClean="0">
                        <a:solidFill>
                          <a:schemeClr val="accent2">
                            <a:lumMod val="75000"/>
                          </a:schemeClr>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O" sz="1800" b="1" u="none" strike="noStrike" kern="1200" dirty="0" smtClean="0">
                          <a:solidFill>
                            <a:schemeClr val="accent2">
                              <a:lumMod val="75000"/>
                            </a:schemeClr>
                          </a:solidFill>
                          <a:effectLst/>
                          <a:latin typeface="+mn-lt"/>
                          <a:ea typeface="+mn-ea"/>
                          <a:cs typeface="+mn-cs"/>
                        </a:rPr>
                        <a:t>CD</a:t>
                      </a: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CO" sz="1800" dirty="0" smtClean="0">
                        <a:effectLst/>
                        <a:latin typeface="+mn-lt"/>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algn="ct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solidFill>
                      <a:schemeClr val="accent3">
                        <a:lumMod val="20000"/>
                        <a:lumOff val="80000"/>
                      </a:schemeClr>
                    </a:solidFill>
                  </a:tcPr>
                </a:tc>
              </a:tr>
              <a:tr h="6412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b="0" kern="1200" dirty="0" smtClean="0">
                          <a:solidFill>
                            <a:schemeClr val="tx1"/>
                          </a:solidFill>
                          <a:effectLst/>
                          <a:latin typeface="+mn-lt"/>
                          <a:ea typeface="+mn-ea"/>
                          <a:cs typeface="+mn-cs"/>
                        </a:rPr>
                        <a:t>Revisión</a:t>
                      </a:r>
                      <a:r>
                        <a:rPr lang="es-ES" sz="1200" b="0" kern="1200" baseline="0" dirty="0" smtClean="0">
                          <a:solidFill>
                            <a:schemeClr val="tx1"/>
                          </a:solidFill>
                          <a:effectLst/>
                          <a:latin typeface="+mn-lt"/>
                          <a:ea typeface="+mn-ea"/>
                          <a:cs typeface="+mn-cs"/>
                        </a:rPr>
                        <a:t> de las normas vigente sobre esta materia para reflejar los ajustes sugeridos por el estudio realizado en 2016 e identificar otras eficiencias (ej. Acrecentamiento titularizaciones)</a:t>
                      </a:r>
                      <a:endParaRPr lang="es-ES" sz="1200" b="0" kern="1200" dirty="0" smtClean="0">
                        <a:solidFill>
                          <a:schemeClr val="dk1"/>
                        </a:solidFill>
                        <a:effectLst/>
                        <a:latin typeface="+mn-lt"/>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rgbClr val="F0F4EC"/>
                    </a:solidFill>
                  </a:tcPr>
                </a:tc>
                <a:tc vMerge="1">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CO" sz="1800" b="1" u="none" strike="noStrike" kern="1200" dirty="0" smtClean="0">
                        <a:solidFill>
                          <a:schemeClr val="accent2">
                            <a:lumMod val="75000"/>
                          </a:schemeClr>
                        </a:solidFill>
                        <a:effectLst/>
                        <a:latin typeface="+mn-lt"/>
                        <a:ea typeface="+mn-ea"/>
                        <a:cs typeface="+mn-cs"/>
                      </a:endParaRPr>
                    </a:p>
                  </a:txBody>
                  <a:tcPr marL="4570" marR="4570" marT="457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CO" sz="1800" b="1" u="none" strike="noStrike" kern="1200" dirty="0" smtClean="0">
                        <a:solidFill>
                          <a:schemeClr val="accent2">
                            <a:lumMod val="75000"/>
                          </a:schemeClr>
                        </a:solidFill>
                        <a:effectLst/>
                        <a:latin typeface="+mn-lt"/>
                        <a:ea typeface="+mn-ea"/>
                        <a:cs typeface="+mn-cs"/>
                      </a:endParaRPr>
                    </a:p>
                  </a:txBody>
                  <a:tcPr marL="4570" marR="4570" marT="4570" marB="0"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CO" sz="1800" dirty="0">
                        <a:effectLst/>
                        <a:latin typeface="Calibri"/>
                      </a:endParaRPr>
                    </a:p>
                  </a:txBody>
                  <a:tcPr marL="4570" marR="4570" marT="4570" marB="0" anchor="ctr"/>
                </a:tc>
                <a:tc vMerge="1">
                  <a:txBody>
                    <a:bodyPr/>
                    <a:lstStyle/>
                    <a:p>
                      <a:pPr algn="ctr"/>
                      <a:endParaRPr lang="es-CO" sz="1800" dirty="0">
                        <a:effectLst/>
                        <a:latin typeface="Calibri"/>
                      </a:endParaRPr>
                    </a:p>
                  </a:txBody>
                  <a:tcPr marL="4570" marR="4570" marT="4570" marB="0" anchor="ctr"/>
                </a:tc>
              </a:tr>
              <a:tr h="425264">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CO" sz="1800" b="1" i="0" u="none" strike="noStrike" kern="1200" dirty="0" smtClean="0">
                          <a:solidFill>
                            <a:srgbClr val="000000"/>
                          </a:solidFill>
                          <a:effectLst/>
                          <a:latin typeface="+mn-lt"/>
                          <a:ea typeface="+mn-ea"/>
                          <a:cs typeface="+mn-cs"/>
                        </a:rPr>
                        <a:t>Fondos de capital privado</a:t>
                      </a: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B w="12700" cap="flat" cmpd="sng" algn="ctr">
                      <a:solidFill>
                        <a:schemeClr val="accent3"/>
                      </a:solidFill>
                      <a:prstDash val="solid"/>
                      <a:round/>
                      <a:headEnd type="none" w="med" len="med"/>
                      <a:tailEnd type="none" w="med" len="med"/>
                    </a:lnB>
                    <a:solidFill>
                      <a:schemeClr val="bg2"/>
                    </a:solidFill>
                  </a:tcPr>
                </a:tc>
                <a:tc row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CO" sz="1800" b="1" u="none" strike="noStrike" kern="1200" dirty="0" smtClean="0">
                        <a:solidFill>
                          <a:schemeClr val="accent2">
                            <a:lumMod val="75000"/>
                          </a:schemeClr>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CO" sz="1800" b="1" u="none" strike="noStrike" kern="1200" dirty="0" smtClean="0">
                        <a:solidFill>
                          <a:schemeClr val="accent2">
                            <a:lumMod val="75000"/>
                          </a:schemeClr>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O" sz="1800" b="1" i="0" u="none" strike="noStrike" dirty="0" smtClean="0">
                          <a:solidFill>
                            <a:srgbClr val="953735"/>
                          </a:solidFill>
                          <a:effectLst/>
                          <a:latin typeface="+mn-lt"/>
                        </a:rPr>
                        <a:t>CD</a:t>
                      </a: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algn="ct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solidFill>
                      <a:schemeClr val="accent3">
                        <a:lumMod val="20000"/>
                        <a:lumOff val="80000"/>
                      </a:schemeClr>
                    </a:solidFill>
                  </a:tcPr>
                </a:tc>
              </a:tr>
              <a:tr h="429236">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ES" sz="1200" b="0" dirty="0" smtClean="0">
                          <a:effectLst/>
                        </a:rPr>
                        <a:t>Revisión del marco regulatorio de los fondos de capital privado. Monto</a:t>
                      </a:r>
                      <a:r>
                        <a:rPr lang="es-ES" sz="1200" b="0" baseline="0" dirty="0" smtClean="0">
                          <a:effectLst/>
                        </a:rPr>
                        <a:t> mínimo de participación.</a:t>
                      </a:r>
                      <a:r>
                        <a:rPr lang="es-ES" sz="1200" b="0" kern="1200" baseline="0" dirty="0" smtClean="0">
                          <a:solidFill>
                            <a:schemeClr val="dk1"/>
                          </a:solidFill>
                          <a:effectLst/>
                          <a:latin typeface="+mn-lt"/>
                          <a:ea typeface="+mn-ea"/>
                          <a:cs typeface="+mn-cs"/>
                        </a:rPr>
                        <a:t> </a:t>
                      </a:r>
                    </a:p>
                    <a:p>
                      <a:pPr marL="0" marR="0" indent="0" algn="l" defTabSz="914400" rtl="0" eaLnBrk="1" fontAlgn="ctr" latinLnBrk="0" hangingPunct="1">
                        <a:lnSpc>
                          <a:spcPct val="100000"/>
                        </a:lnSpc>
                        <a:spcBef>
                          <a:spcPts val="0"/>
                        </a:spcBef>
                        <a:spcAft>
                          <a:spcPts val="0"/>
                        </a:spcAft>
                        <a:buClrTx/>
                        <a:buSzTx/>
                        <a:buFontTx/>
                        <a:buNone/>
                        <a:tabLst/>
                        <a:defRPr/>
                      </a:pPr>
                      <a:endParaRPr lang="es-ES" sz="1200" b="0" kern="1200" dirty="0" smtClean="0">
                        <a:solidFill>
                          <a:schemeClr val="dk1"/>
                        </a:solidFill>
                        <a:effectLst/>
                        <a:latin typeface="+mn-lt"/>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rgbClr val="F0F4EC"/>
                    </a:solidFill>
                  </a:tcPr>
                </a:tc>
                <a:tc vMerge="1">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CO" sz="1800" b="1" u="none" strike="noStrike" kern="1200" dirty="0" smtClean="0">
                        <a:solidFill>
                          <a:schemeClr val="accent2">
                            <a:lumMod val="75000"/>
                          </a:schemeClr>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B w="12700" cap="flat" cmpd="sng" algn="ctr">
                      <a:solidFill>
                        <a:schemeClr val="accent3"/>
                      </a:solidFill>
                      <a:prstDash val="solid"/>
                      <a:round/>
                      <a:headEnd type="none" w="med" len="med"/>
                      <a:tailEnd type="none" w="med" len="med"/>
                    </a:lnB>
                    <a:solidFill>
                      <a:schemeClr val="accent3">
                        <a:lumMod val="20000"/>
                        <a:lumOff val="80000"/>
                      </a:schemeClr>
                    </a:solid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CO" sz="1800" b="1" u="none" strike="noStrike" kern="1200" dirty="0" smtClean="0">
                        <a:solidFill>
                          <a:schemeClr val="accent2">
                            <a:lumMod val="75000"/>
                          </a:schemeClr>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B w="12700" cap="flat" cmpd="sng" algn="ctr">
                      <a:solidFill>
                        <a:schemeClr val="accent3"/>
                      </a:solidFill>
                      <a:prstDash val="solid"/>
                      <a:round/>
                      <a:headEnd type="none" w="med" len="med"/>
                      <a:tailEnd type="none" w="med" len="med"/>
                    </a:lnB>
                    <a:solidFill>
                      <a:schemeClr val="accent3">
                        <a:lumMod val="20000"/>
                        <a:lumOff val="80000"/>
                      </a:schemeClr>
                    </a:solid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B w="12700" cap="flat" cmpd="sng" algn="ctr">
                      <a:solidFill>
                        <a:schemeClr val="accent3"/>
                      </a:solidFill>
                      <a:prstDash val="solid"/>
                      <a:round/>
                      <a:headEnd type="none" w="med" len="med"/>
                      <a:tailEnd type="none" w="med" len="med"/>
                    </a:lnB>
                    <a:solidFill>
                      <a:schemeClr val="accent3">
                        <a:lumMod val="20000"/>
                        <a:lumOff val="80000"/>
                      </a:schemeClr>
                    </a:solidFill>
                  </a:tcPr>
                </a:tc>
                <a:tc vMerge="1">
                  <a:txBody>
                    <a:bodyPr/>
                    <a:lstStyle/>
                    <a:p>
                      <a:pPr algn="ct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lnB w="12700" cap="flat" cmpd="sng" algn="ctr">
                      <a:solidFill>
                        <a:schemeClr val="accent3"/>
                      </a:solidFill>
                      <a:prstDash val="solid"/>
                      <a:round/>
                      <a:headEnd type="none" w="med" len="med"/>
                      <a:tailEnd type="none" w="med" len="med"/>
                    </a:lnB>
                    <a:solidFill>
                      <a:schemeClr val="accent3">
                        <a:lumMod val="20000"/>
                        <a:lumOff val="80000"/>
                      </a:schemeClr>
                    </a:solidFill>
                  </a:tcPr>
                </a:tc>
              </a:tr>
              <a:tr h="323251">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ES" sz="1800" b="1" i="0" u="none" strike="noStrike" kern="1200" dirty="0" smtClean="0">
                          <a:solidFill>
                            <a:srgbClr val="000000"/>
                          </a:solidFill>
                          <a:effectLst/>
                          <a:latin typeface="+mn-lt"/>
                          <a:ea typeface="+mn-ea"/>
                          <a:cs typeface="+mn-cs"/>
                        </a:rPr>
                        <a:t>Bolsa Mercantil (Estudio)</a:t>
                      </a:r>
                      <a:endParaRPr lang="es-ES" sz="1800" b="1" i="0" u="none" strike="noStrike" kern="1200" dirty="0" smtClean="0">
                        <a:solidFill>
                          <a:schemeClr val="tx1"/>
                        </a:solidFill>
                        <a:effectLst/>
                        <a:latin typeface="+mn-lt"/>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rgbClr val="F0F4EC"/>
                    </a:solidFill>
                  </a:tcPr>
                </a:tc>
                <a:tc rowSpan="2">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CO" sz="1800" b="1" u="none" strike="noStrike" kern="1200" dirty="0" smtClean="0">
                        <a:solidFill>
                          <a:schemeClr val="accent2">
                            <a:lumMod val="75000"/>
                          </a:schemeClr>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CO" sz="1800" b="1" u="none" strike="noStrike" kern="1200" dirty="0" smtClean="0">
                        <a:solidFill>
                          <a:schemeClr val="accent2">
                            <a:lumMod val="75000"/>
                          </a:schemeClr>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CO" sz="1800" b="1" i="0" u="none" strike="noStrike" dirty="0" smtClean="0">
                          <a:solidFill>
                            <a:srgbClr val="953735"/>
                          </a:solidFill>
                          <a:effectLst/>
                          <a:latin typeface="+mn-lt"/>
                        </a:rPr>
                        <a:t>CD</a:t>
                      </a:r>
                      <a:endParaRPr lang="es-CO" sz="1800" dirty="0" smtClean="0">
                        <a:effectLst/>
                        <a:latin typeface="+mn-lt"/>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algn="ct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solidFill>
                      <a:schemeClr val="accent3">
                        <a:lumMod val="20000"/>
                        <a:lumOff val="80000"/>
                      </a:schemeClr>
                    </a:solidFill>
                  </a:tcPr>
                </a:tc>
              </a:tr>
              <a:tr h="574455">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ES" sz="1200" b="0" kern="1200" dirty="0" smtClean="0">
                          <a:solidFill>
                            <a:schemeClr val="dk1"/>
                          </a:solidFill>
                          <a:effectLst/>
                          <a:latin typeface="+mn-lt"/>
                          <a:ea typeface="+mn-ea"/>
                          <a:cs typeface="+mn-cs"/>
                        </a:rPr>
                        <a:t>Estudio sobre la operatividad de la Bolsa Mercantil y posibles ajustes regulatorio para mejorar y hacer más eficiente dicha operación. </a:t>
                      </a:r>
                      <a:endParaRPr lang="es-ES" sz="1200" b="0" kern="1200" dirty="0" smtClean="0">
                        <a:solidFill>
                          <a:schemeClr val="tx1"/>
                        </a:solidFill>
                        <a:effectLst/>
                        <a:latin typeface="+mn-lt"/>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rgbClr val="F0F4EC"/>
                    </a:solidFill>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r>
            </a:tbl>
          </a:graphicData>
        </a:graphic>
      </p:graphicFrame>
      <p:sp>
        <p:nvSpPr>
          <p:cNvPr id="8" name="5 CuadroTexto"/>
          <p:cNvSpPr txBox="1"/>
          <p:nvPr/>
        </p:nvSpPr>
        <p:spPr>
          <a:xfrm>
            <a:off x="179512" y="6597352"/>
            <a:ext cx="8712968" cy="246221"/>
          </a:xfrm>
          <a:prstGeom prst="rect">
            <a:avLst/>
          </a:prstGeom>
          <a:noFill/>
        </p:spPr>
        <p:txBody>
          <a:bodyPr wrap="square" rtlCol="0">
            <a:spAutoFit/>
          </a:bodyPr>
          <a:lstStyle/>
          <a:p>
            <a:r>
              <a:rPr lang="es-CO" sz="1000" b="1" dirty="0" smtClean="0">
                <a:solidFill>
                  <a:prstClr val="black">
                    <a:lumMod val="75000"/>
                    <a:lumOff val="25000"/>
                  </a:prstClr>
                </a:solidFill>
              </a:rPr>
              <a:t>CD: Es el momento en que un proyecto se lleva a consideración del Consejo Directivo de la URF para expedición</a:t>
            </a:r>
            <a:r>
              <a:rPr lang="es-CO" sz="1000" dirty="0" smtClean="0">
                <a:solidFill>
                  <a:prstClr val="black">
                    <a:lumMod val="75000"/>
                    <a:lumOff val="25000"/>
                  </a:prstClr>
                </a:solidFill>
              </a:rPr>
              <a:t>.</a:t>
            </a:r>
            <a:endParaRPr lang="es-CO" sz="1000" dirty="0">
              <a:solidFill>
                <a:prstClr val="black">
                  <a:lumMod val="75000"/>
                  <a:lumOff val="25000"/>
                </a:prstClr>
              </a:solidFill>
            </a:endParaRPr>
          </a:p>
        </p:txBody>
      </p:sp>
      <p:sp>
        <p:nvSpPr>
          <p:cNvPr id="5" name="1 Título"/>
          <p:cNvSpPr txBox="1">
            <a:spLocks/>
          </p:cNvSpPr>
          <p:nvPr/>
        </p:nvSpPr>
        <p:spPr>
          <a:xfrm>
            <a:off x="251520" y="260648"/>
            <a:ext cx="6552728" cy="936104"/>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CO" sz="2500" b="1" dirty="0" smtClean="0">
                <a:solidFill>
                  <a:prstClr val="black">
                    <a:lumMod val="75000"/>
                    <a:lumOff val="25000"/>
                  </a:prstClr>
                </a:solidFill>
                <a:latin typeface="Arial" panose="020B0604020202020204" pitchFamily="34" charset="0"/>
                <a:cs typeface="Arial" panose="020B0604020202020204" pitchFamily="34" charset="0"/>
              </a:rPr>
              <a:t>Subdirección de Desarrollo de Mercados</a:t>
            </a:r>
            <a:endParaRPr lang="es-CO" sz="2500" b="1" dirty="0">
              <a:solidFill>
                <a:prstClr val="black">
                  <a:lumMod val="75000"/>
                  <a:lumOff val="25000"/>
                </a:prst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843175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5 CuadroTexto"/>
          <p:cNvSpPr txBox="1"/>
          <p:nvPr/>
        </p:nvSpPr>
        <p:spPr>
          <a:xfrm>
            <a:off x="179512" y="6597352"/>
            <a:ext cx="8712968" cy="246221"/>
          </a:xfrm>
          <a:prstGeom prst="rect">
            <a:avLst/>
          </a:prstGeom>
          <a:noFill/>
        </p:spPr>
        <p:txBody>
          <a:bodyPr wrap="square" rtlCol="0">
            <a:spAutoFit/>
          </a:bodyPr>
          <a:lstStyle/>
          <a:p>
            <a:r>
              <a:rPr lang="es-CO" sz="1000" b="1" dirty="0" smtClean="0">
                <a:solidFill>
                  <a:prstClr val="black">
                    <a:lumMod val="75000"/>
                    <a:lumOff val="25000"/>
                  </a:prstClr>
                </a:solidFill>
              </a:rPr>
              <a:t>CD: Es el momento en que un proyecto se lleva a consideración del Consejo Directivo de la URF para expedición</a:t>
            </a:r>
            <a:r>
              <a:rPr lang="es-CO" sz="1000" dirty="0" smtClean="0">
                <a:solidFill>
                  <a:prstClr val="black">
                    <a:lumMod val="75000"/>
                    <a:lumOff val="25000"/>
                  </a:prstClr>
                </a:solidFill>
              </a:rPr>
              <a:t>.</a:t>
            </a:r>
            <a:endParaRPr lang="es-CO" sz="1000" dirty="0">
              <a:solidFill>
                <a:prstClr val="black">
                  <a:lumMod val="75000"/>
                  <a:lumOff val="25000"/>
                </a:prstClr>
              </a:solidFill>
            </a:endParaRPr>
          </a:p>
        </p:txBody>
      </p:sp>
      <p:sp>
        <p:nvSpPr>
          <p:cNvPr id="4" name="1 Título"/>
          <p:cNvSpPr txBox="1">
            <a:spLocks/>
          </p:cNvSpPr>
          <p:nvPr/>
        </p:nvSpPr>
        <p:spPr>
          <a:xfrm>
            <a:off x="323528" y="188640"/>
            <a:ext cx="6408712" cy="936104"/>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CO" sz="2500" b="1" dirty="0" smtClean="0">
                <a:solidFill>
                  <a:prstClr val="black">
                    <a:lumMod val="75000"/>
                    <a:lumOff val="25000"/>
                  </a:prstClr>
                </a:solidFill>
                <a:latin typeface="Arial" panose="020B0604020202020204" pitchFamily="34" charset="0"/>
                <a:cs typeface="Arial" panose="020B0604020202020204" pitchFamily="34" charset="0"/>
              </a:rPr>
              <a:t>Subdirección de Desarrollo de Mercados</a:t>
            </a:r>
            <a:endParaRPr lang="es-CO" sz="2500" b="1" dirty="0">
              <a:solidFill>
                <a:prstClr val="black">
                  <a:lumMod val="75000"/>
                  <a:lumOff val="25000"/>
                </a:prstClr>
              </a:solidFill>
              <a:latin typeface="Arial" panose="020B0604020202020204" pitchFamily="34" charset="0"/>
              <a:cs typeface="Arial" panose="020B0604020202020204" pitchFamily="34" charset="0"/>
            </a:endParaRPr>
          </a:p>
        </p:txBody>
      </p:sp>
      <p:graphicFrame>
        <p:nvGraphicFramePr>
          <p:cNvPr id="2" name="1 Tabla"/>
          <p:cNvGraphicFramePr>
            <a:graphicFrameLocks noGrp="1"/>
          </p:cNvGraphicFramePr>
          <p:nvPr>
            <p:extLst>
              <p:ext uri="{D42A27DB-BD31-4B8C-83A1-F6EECF244321}">
                <p14:modId xmlns:p14="http://schemas.microsoft.com/office/powerpoint/2010/main" val="4240557654"/>
              </p:ext>
            </p:extLst>
          </p:nvPr>
        </p:nvGraphicFramePr>
        <p:xfrm>
          <a:off x="323528" y="1151062"/>
          <a:ext cx="8496944" cy="4238436"/>
        </p:xfrm>
        <a:graphic>
          <a:graphicData uri="http://schemas.openxmlformats.org/drawingml/2006/table">
            <a:tbl>
              <a:tblPr firstRow="1" firstCol="1" bandRow="1">
                <a:effectLst>
                  <a:outerShdw blurRad="50800" dist="38100" dir="2700000" algn="tl" rotWithShape="0">
                    <a:prstClr val="black">
                      <a:alpha val="40000"/>
                    </a:prstClr>
                  </a:outerShdw>
                </a:effectLst>
                <a:tableStyleId>{1FECB4D8-DB02-4DC6-A0A2-4F2EBAE1DC90}</a:tableStyleId>
              </a:tblPr>
              <a:tblGrid>
                <a:gridCol w="6070206"/>
                <a:gridCol w="636191"/>
                <a:gridCol w="636191"/>
                <a:gridCol w="636191"/>
                <a:gridCol w="518165"/>
              </a:tblGrid>
              <a:tr h="139542">
                <a:tc>
                  <a:txBody>
                    <a:bodyPr/>
                    <a:lstStyle/>
                    <a:p>
                      <a:pPr marL="0" algn="ctr" defTabSz="914400" rtl="0" eaLnBrk="1" fontAlgn="ctr" latinLnBrk="0" hangingPunct="1">
                        <a:spcAft>
                          <a:spcPts val="0"/>
                        </a:spcAft>
                      </a:pPr>
                      <a:r>
                        <a:rPr lang="es-CO" sz="2000" u="none" strike="noStrike" kern="1200" dirty="0" smtClean="0">
                          <a:solidFill>
                            <a:schemeClr val="bg1"/>
                          </a:solidFill>
                          <a:effectLst/>
                        </a:rPr>
                        <a:t>MERCADO DE CAPITALES SÓLIDO</a:t>
                      </a:r>
                    </a:p>
                    <a:p>
                      <a:pPr marL="0" algn="ctr" defTabSz="914400" rtl="0" eaLnBrk="1" fontAlgn="ctr" latinLnBrk="0" hangingPunct="1">
                        <a:spcAft>
                          <a:spcPts val="0"/>
                        </a:spcAft>
                      </a:pPr>
                      <a:r>
                        <a:rPr lang="es-CO" sz="2000" b="1" u="none" strike="noStrike" kern="1200" dirty="0" smtClean="0">
                          <a:solidFill>
                            <a:schemeClr val="bg1"/>
                          </a:solidFill>
                          <a:effectLst/>
                          <a:latin typeface="+mn-lt"/>
                          <a:ea typeface="+mn-ea"/>
                          <a:cs typeface="+mn-cs"/>
                        </a:rPr>
                        <a:t>PROTECCIÓN AL INVERSIONISTA/AHORRADOR</a:t>
                      </a:r>
                      <a:endParaRPr lang="es-CO" sz="2000" b="1" u="none" strike="noStrike" kern="1200" dirty="0">
                        <a:solidFill>
                          <a:schemeClr val="bg1"/>
                        </a:solidFill>
                        <a:effectLst/>
                        <a:latin typeface="+mn-lt"/>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algn="ctr" defTabSz="914400" rtl="0" eaLnBrk="1" fontAlgn="ctr" latinLnBrk="0" hangingPunct="1">
                        <a:spcAft>
                          <a:spcPts val="0"/>
                        </a:spcAft>
                      </a:pPr>
                      <a:r>
                        <a:rPr lang="es-CO" sz="2000" u="none" strike="noStrike" kern="1200" dirty="0">
                          <a:effectLst/>
                        </a:rPr>
                        <a:t>I</a:t>
                      </a:r>
                      <a:endParaRPr lang="es-CO" sz="2000" b="1" u="none" strike="noStrike" kern="1200" dirty="0">
                        <a:solidFill>
                          <a:schemeClr val="lt1"/>
                        </a:solidFill>
                        <a:effectLst/>
                        <a:latin typeface="+mn-lt"/>
                        <a:ea typeface="+mn-ea"/>
                        <a:cs typeface="+mn-cs"/>
                      </a:endParaRPr>
                    </a:p>
                  </a:txBody>
                  <a:tcPr marL="4570" marR="4570" marT="4570" marB="0" anchor="ct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solidFill>
                  </a:tcPr>
                </a:tc>
                <a:tc>
                  <a:txBody>
                    <a:bodyPr/>
                    <a:lstStyle/>
                    <a:p>
                      <a:pPr marL="0" algn="ctr" defTabSz="914400" rtl="0" eaLnBrk="1" fontAlgn="ctr" latinLnBrk="0" hangingPunct="1">
                        <a:spcAft>
                          <a:spcPts val="0"/>
                        </a:spcAft>
                      </a:pPr>
                      <a:r>
                        <a:rPr lang="es-CO" sz="2000" u="none" strike="noStrike" kern="1200" dirty="0">
                          <a:effectLst/>
                        </a:rPr>
                        <a:t>II</a:t>
                      </a:r>
                      <a:endParaRPr lang="es-CO" sz="2000" b="1" u="none" strike="noStrike" kern="1200" dirty="0">
                        <a:solidFill>
                          <a:schemeClr val="lt1"/>
                        </a:solidFill>
                        <a:effectLst/>
                        <a:latin typeface="+mn-lt"/>
                        <a:ea typeface="+mn-ea"/>
                        <a:cs typeface="+mn-cs"/>
                      </a:endParaRPr>
                    </a:p>
                  </a:txBody>
                  <a:tcPr marL="4570" marR="4570" marT="4570" marB="0" anchor="ct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algn="ctr" defTabSz="914400" rtl="0" eaLnBrk="1" fontAlgn="ctr" latinLnBrk="0" hangingPunct="1">
                        <a:spcAft>
                          <a:spcPts val="0"/>
                        </a:spcAft>
                      </a:pPr>
                      <a:r>
                        <a:rPr lang="es-CO" sz="2000" u="none" strike="noStrike" kern="1200" dirty="0">
                          <a:effectLst/>
                        </a:rPr>
                        <a:t>III</a:t>
                      </a:r>
                      <a:endParaRPr lang="es-CO" sz="2000" b="1" u="none" strike="noStrike" kern="1200" dirty="0">
                        <a:solidFill>
                          <a:schemeClr val="lt1"/>
                        </a:solidFill>
                        <a:effectLst/>
                        <a:latin typeface="+mn-lt"/>
                        <a:ea typeface="+mn-ea"/>
                        <a:cs typeface="+mn-cs"/>
                      </a:endParaRPr>
                    </a:p>
                  </a:txBody>
                  <a:tcPr marL="4570" marR="4570" marT="4570" marB="0" anchor="ct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algn="ctr" defTabSz="914400" rtl="0" eaLnBrk="1" fontAlgn="ctr" latinLnBrk="0" hangingPunct="1">
                        <a:spcAft>
                          <a:spcPts val="0"/>
                        </a:spcAft>
                      </a:pPr>
                      <a:r>
                        <a:rPr lang="es-CO" sz="2000" u="none" strike="noStrike" kern="1200" dirty="0">
                          <a:effectLst/>
                        </a:rPr>
                        <a:t>IV</a:t>
                      </a:r>
                      <a:endParaRPr lang="es-CO" sz="2000" b="1" u="none" strike="noStrike" kern="1200" dirty="0">
                        <a:solidFill>
                          <a:schemeClr val="lt1"/>
                        </a:solidFill>
                        <a:effectLst/>
                        <a:latin typeface="+mn-lt"/>
                        <a:ea typeface="+mn-ea"/>
                        <a:cs typeface="+mn-cs"/>
                      </a:endParaRPr>
                    </a:p>
                  </a:txBody>
                  <a:tcPr marL="4570" marR="4570" marT="4570" marB="0" anchor="ctr">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r>
              <a:tr h="410710">
                <a:tc>
                  <a:txBody>
                    <a:bodyPr/>
                    <a:lstStyle/>
                    <a:p>
                      <a:pPr marL="0" algn="l" defTabSz="914400" rtl="0" eaLnBrk="1" fontAlgn="ctr" latinLnBrk="0" hangingPunct="1">
                        <a:spcAft>
                          <a:spcPts val="0"/>
                        </a:spcAft>
                      </a:pPr>
                      <a:r>
                        <a:rPr lang="es-CO" sz="1800" b="1" i="0" u="none" strike="noStrike" kern="1200" dirty="0" smtClean="0">
                          <a:solidFill>
                            <a:srgbClr val="000000"/>
                          </a:solidFill>
                          <a:effectLst/>
                          <a:latin typeface="+mn-lt"/>
                          <a:ea typeface="+mn-ea"/>
                          <a:cs typeface="+mn-cs"/>
                        </a:rPr>
                        <a:t>Principio de finalidad operaciones</a:t>
                      </a:r>
                      <a:r>
                        <a:rPr lang="es-CO" sz="1800" b="1" i="0" u="none" strike="noStrike" kern="1200" baseline="0" dirty="0" smtClean="0">
                          <a:solidFill>
                            <a:srgbClr val="000000"/>
                          </a:solidFill>
                          <a:effectLst/>
                          <a:latin typeface="+mn-lt"/>
                          <a:ea typeface="+mn-ea"/>
                          <a:cs typeface="+mn-cs"/>
                        </a:rPr>
                        <a:t> monetarias</a:t>
                      </a:r>
                      <a:endParaRPr lang="es-CO" sz="1800" b="1" i="0" u="none" strike="noStrike" kern="1200" dirty="0">
                        <a:solidFill>
                          <a:srgbClr val="000000"/>
                        </a:solidFill>
                        <a:effectLst/>
                        <a:latin typeface="+mn-lt"/>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c rowSpan="2">
                  <a:txBody>
                    <a:bodyPr/>
                    <a:lstStyle/>
                    <a:p>
                      <a:pPr algn="ctr" fontAlgn="ctr">
                        <a:spcAft>
                          <a:spcPts val="0"/>
                        </a:spcAft>
                      </a:pPr>
                      <a:endParaRPr lang="es-CO" sz="1800" b="1" u="none" strike="noStrike" kern="1200" dirty="0">
                        <a:solidFill>
                          <a:schemeClr val="bg1">
                            <a:lumMod val="50000"/>
                          </a:schemeClr>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c rowSpan="2">
                  <a:txBody>
                    <a:bodyPr/>
                    <a:lstStyle/>
                    <a:p>
                      <a:pPr algn="ctr" fontAlgn="ctr">
                        <a:spcAft>
                          <a:spcPts val="0"/>
                        </a:spcAft>
                      </a:pPr>
                      <a:r>
                        <a:rPr lang="es-CO" sz="1800" kern="1200" dirty="0">
                          <a:effectLst/>
                        </a:rPr>
                        <a:t> </a:t>
                      </a:r>
                      <a:r>
                        <a:rPr lang="es-CO" sz="1800" b="1" i="0" u="none" strike="noStrike" dirty="0" smtClean="0">
                          <a:solidFill>
                            <a:srgbClr val="953735"/>
                          </a:solidFill>
                          <a:effectLst/>
                          <a:latin typeface="+mn-lt"/>
                        </a:rPr>
                        <a:t>CD</a:t>
                      </a:r>
                      <a:endParaRPr lang="es-CO" sz="1800" dirty="0">
                        <a:effectLst/>
                        <a:latin typeface="Calibri"/>
                        <a:ea typeface="Calibri"/>
                        <a:cs typeface="Times New Roman"/>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c rowSpan="2">
                  <a:txBody>
                    <a:bodyPr/>
                    <a:lstStyle/>
                    <a:p>
                      <a:pPr algn="ctr" fontAlgn="ctr">
                        <a:spcAft>
                          <a:spcPts val="0"/>
                        </a:spcAft>
                      </a:pPr>
                      <a:r>
                        <a:rPr lang="es-CO" sz="1800" b="1" i="0" u="none" strike="noStrike" kern="1200" dirty="0">
                          <a:solidFill>
                            <a:srgbClr val="953735"/>
                          </a:solidFill>
                          <a:effectLst/>
                          <a:latin typeface="+mn-lt"/>
                          <a:ea typeface="+mn-ea"/>
                          <a:cs typeface="+mn-cs"/>
                        </a:rPr>
                        <a:t> </a:t>
                      </a: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c rowSpan="2">
                  <a:txBody>
                    <a:bodyPr/>
                    <a:lstStyle/>
                    <a:p>
                      <a:pPr algn="ctr" fontAlgn="ctr">
                        <a:spcAft>
                          <a:spcPts val="0"/>
                        </a:spcAft>
                      </a:pPr>
                      <a:r>
                        <a:rPr lang="es-CO" sz="1800" kern="1200" dirty="0">
                          <a:effectLst/>
                        </a:rPr>
                        <a:t> </a:t>
                      </a:r>
                      <a:endParaRPr lang="es-CO" sz="1800" dirty="0">
                        <a:effectLst/>
                        <a:latin typeface="Calibri"/>
                        <a:ea typeface="Calibri"/>
                        <a:cs typeface="Times New Roman"/>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r>
              <a:tr h="505205">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CO" sz="1200" b="0" dirty="0" smtClean="0">
                          <a:effectLst/>
                          <a:latin typeface="+mn-lt"/>
                          <a:ea typeface="Calibri"/>
                          <a:cs typeface="Times New Roman"/>
                        </a:rPr>
                        <a:t>A</a:t>
                      </a:r>
                      <a:r>
                        <a:rPr lang="es-CO" sz="1200" b="0" baseline="0" dirty="0" smtClean="0">
                          <a:effectLst/>
                          <a:latin typeface="+mn-lt"/>
                          <a:ea typeface="Calibri"/>
                          <a:cs typeface="Times New Roman"/>
                        </a:rPr>
                        <a:t>clarar que en las operaciones monetarias el principio de finalidad se aplica a la operación completa, y no a cada una de las operaciones que la componen. Esto brinda seguridad jurídica a los inversionistas y a todos los participantes del mercado. Adicionalmente, revisar el rol del depósito centralizado de valores como prestamista de última instancia en operaciones de transferencia temporal de valores en caso de incumplimientos.</a:t>
                      </a:r>
                    </a:p>
                    <a:p>
                      <a:pPr marL="0" marR="0" indent="0" algn="l" defTabSz="914400" rtl="0" eaLnBrk="1" fontAlgn="ctr" latinLnBrk="0" hangingPunct="1">
                        <a:lnSpc>
                          <a:spcPct val="100000"/>
                        </a:lnSpc>
                        <a:spcBef>
                          <a:spcPts val="0"/>
                        </a:spcBef>
                        <a:spcAft>
                          <a:spcPts val="0"/>
                        </a:spcAft>
                        <a:buClrTx/>
                        <a:buSzTx/>
                        <a:buFontTx/>
                        <a:buNone/>
                        <a:tabLst/>
                        <a:defRPr/>
                      </a:pPr>
                      <a:endParaRPr lang="es-ES" sz="1200" b="0" kern="1200" dirty="0" smtClean="0">
                        <a:effectLst/>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rgbClr val="F0F4EC"/>
                    </a:solidFill>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r>
              <a:tr h="3343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CO" sz="1800" b="1" kern="1200" dirty="0" smtClean="0">
                          <a:solidFill>
                            <a:schemeClr val="dk1"/>
                          </a:solidFill>
                          <a:latin typeface="+mn-lt"/>
                          <a:ea typeface="+mn-ea"/>
                          <a:cs typeface="+mn-cs"/>
                        </a:rPr>
                        <a:t>Deber de asesoría</a:t>
                      </a: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chemeClr val="bg2"/>
                    </a:solidFill>
                  </a:tcPr>
                </a:tc>
                <a:tc rowSpan="2">
                  <a:txBody>
                    <a:bodyPr/>
                    <a:lstStyle/>
                    <a:p>
                      <a:pPr marL="0" algn="ctr" defTabSz="914400" rtl="0" eaLnBrk="1" fontAlgn="ctr" latinLnBrk="0" hangingPunct="1">
                        <a:spcAft>
                          <a:spcPts val="0"/>
                        </a:spcAft>
                      </a:pPr>
                      <a:endParaRPr lang="es-CO" sz="1800" b="1" u="none" strike="noStrike" kern="1200" dirty="0">
                        <a:solidFill>
                          <a:schemeClr val="accent2">
                            <a:lumMod val="75000"/>
                          </a:schemeClr>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algn="ctr"/>
                      <a:endParaRPr lang="es-CO" sz="1800" dirty="0">
                        <a:solidFill>
                          <a:schemeClr val="bg1">
                            <a:lumMod val="50000"/>
                          </a:schemeClr>
                        </a:solidFill>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O" sz="1800" b="1" i="0" u="none" strike="noStrike" dirty="0" smtClean="0">
                          <a:solidFill>
                            <a:srgbClr val="953735"/>
                          </a:solidFill>
                          <a:effectLst/>
                          <a:latin typeface="+mn-lt"/>
                        </a:rPr>
                        <a:t>CD</a:t>
                      </a: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algn="ct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solidFill>
                      <a:schemeClr val="accent3">
                        <a:lumMod val="20000"/>
                        <a:lumOff val="80000"/>
                      </a:schemeClr>
                    </a:solidFill>
                  </a:tcPr>
                </a:tc>
              </a:tr>
              <a:tr h="733805">
                <a:tc>
                  <a:txBody>
                    <a:bodyPr/>
                    <a:lstStyle/>
                    <a:p>
                      <a:r>
                        <a:rPr lang="es-ES" sz="1200" b="0" kern="1200" dirty="0" smtClean="0">
                          <a:effectLst/>
                        </a:rPr>
                        <a:t>Modificación al régimen aplicable al deber de asesoría en el mercado de valores, teniendo</a:t>
                      </a:r>
                      <a:r>
                        <a:rPr lang="es-ES" sz="1200" b="0" kern="1200" baseline="0" dirty="0" smtClean="0">
                          <a:effectLst/>
                        </a:rPr>
                        <a:t> en cuenta las mejores prácticas, la experiencia internacional y las recomendaciones del estudio realizado por el Banco Mundial.</a:t>
                      </a:r>
                      <a:r>
                        <a:rPr lang="es-ES" sz="1200" b="0" kern="1200" dirty="0" smtClean="0">
                          <a:effectLst/>
                        </a:rPr>
                        <a:t> Permite mejorar la oferta de productos adecuados a las necesidades de los inversionistas y de esa forma atraerlos al mercado de capitales. </a:t>
                      </a:r>
                    </a:p>
                    <a:p>
                      <a:endParaRPr lang="es-CO" sz="1200" b="0" kern="1200" baseline="0" dirty="0" smtClean="0">
                        <a:solidFill>
                          <a:schemeClr val="dk1"/>
                        </a:solidFill>
                        <a:effectLst/>
                        <a:latin typeface="+mn-lt"/>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rgbClr val="F0F4EC"/>
                    </a:solidFill>
                  </a:tcPr>
                </a:tc>
                <a:tc vMerge="1">
                  <a:txBody>
                    <a:bodyPr/>
                    <a:lstStyle/>
                    <a:p>
                      <a:pPr marL="0" algn="ctr" defTabSz="914400" rtl="0" eaLnBrk="1" fontAlgn="ctr" latinLnBrk="0" hangingPunct="1">
                        <a:spcAft>
                          <a:spcPts val="0"/>
                        </a:spcAft>
                      </a:pPr>
                      <a:endParaRPr lang="es-CO" sz="1800" b="1" u="none" strike="noStrike" kern="1200" dirty="0">
                        <a:solidFill>
                          <a:schemeClr val="accent2">
                            <a:lumMod val="75000"/>
                          </a:schemeClr>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pPr algn="ct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CO" sz="9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endParaRPr lang="es-CO" sz="9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solidFill>
                      <a:schemeClr val="accent3">
                        <a:lumMod val="20000"/>
                        <a:lumOff val="80000"/>
                      </a:schemeClr>
                    </a:solidFill>
                  </a:tcPr>
                </a:tc>
              </a:tr>
              <a:tr h="406918">
                <a:tc>
                  <a:txBody>
                    <a:bodyPr/>
                    <a:lstStyle/>
                    <a:p>
                      <a:r>
                        <a:rPr lang="es-CO" sz="1800" b="1" kern="1200" dirty="0" smtClean="0">
                          <a:solidFill>
                            <a:schemeClr val="dk1"/>
                          </a:solidFill>
                          <a:latin typeface="+mn-lt"/>
                          <a:ea typeface="+mn-ea"/>
                          <a:cs typeface="+mn-cs"/>
                        </a:rPr>
                        <a:t>Ampliación de la actividad de custodia hacia otros portafolios</a:t>
                      </a: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rgbClr val="F0F4EC"/>
                    </a:solidFill>
                  </a:tcPr>
                </a:tc>
                <a:tc rowSpan="2">
                  <a:txBody>
                    <a:bodyPr/>
                    <a:lstStyle/>
                    <a:p>
                      <a:pPr marL="0" algn="ctr" defTabSz="914400" rtl="0" eaLnBrk="1" fontAlgn="ctr" latinLnBrk="0" hangingPunct="1">
                        <a:spcAft>
                          <a:spcPts val="0"/>
                        </a:spcAft>
                      </a:pPr>
                      <a:endParaRPr lang="es-CO" sz="1800" b="1" u="none" strike="noStrike" kern="1200" dirty="0">
                        <a:solidFill>
                          <a:schemeClr val="accent2">
                            <a:lumMod val="75000"/>
                          </a:schemeClr>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algn="ct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CO" sz="1800" dirty="0">
                        <a:solidFill>
                          <a:schemeClr val="bg1">
                            <a:lumMod val="50000"/>
                          </a:schemeClr>
                        </a:solidFill>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algn="ctr"/>
                      <a:r>
                        <a:rPr lang="es-CO" sz="1800" b="1" i="0" u="none" strike="noStrike" kern="1200" dirty="0" smtClean="0">
                          <a:solidFill>
                            <a:srgbClr val="953735"/>
                          </a:solidFill>
                          <a:effectLst/>
                          <a:latin typeface="+mn-lt"/>
                          <a:ea typeface="+mn-ea"/>
                          <a:cs typeface="+mn-cs"/>
                        </a:rPr>
                        <a:t>CD</a:t>
                      </a: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solidFill>
                      <a:schemeClr val="accent3">
                        <a:lumMod val="20000"/>
                        <a:lumOff val="80000"/>
                      </a:schemeClr>
                    </a:solidFill>
                  </a:tcPr>
                </a:tc>
              </a:tr>
              <a:tr h="451473">
                <a:tc>
                  <a:txBody>
                    <a:bodyPr/>
                    <a:lstStyle/>
                    <a:p>
                      <a:r>
                        <a:rPr lang="es-CO" sz="1200" b="0" kern="1200" baseline="0" dirty="0" smtClean="0">
                          <a:solidFill>
                            <a:schemeClr val="dk1"/>
                          </a:solidFill>
                          <a:effectLst/>
                          <a:latin typeface="+mn-lt"/>
                          <a:ea typeface="+mn-ea"/>
                          <a:cs typeface="+mn-cs"/>
                        </a:rPr>
                        <a:t>Alcance de la custodia independiente en el mundo y con qué prioridad se podría implementar para otros vehículos además de los Fondos de Inversión Colectiva.</a:t>
                      </a: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rgbClr val="F0F4EC"/>
                    </a:solidFill>
                  </a:tcPr>
                </a:tc>
                <a:tc vMerge="1">
                  <a:txBody>
                    <a:bodyPr/>
                    <a:lstStyle/>
                    <a:p>
                      <a:pPr marL="0" algn="ctr" defTabSz="914400" rtl="0" eaLnBrk="1" fontAlgn="ctr" latinLnBrk="0" hangingPunct="1">
                        <a:spcAft>
                          <a:spcPts val="0"/>
                        </a:spcAft>
                      </a:pPr>
                      <a:endParaRPr lang="es-CO" sz="1800" b="1" u="none" strike="noStrike" kern="1200" dirty="0">
                        <a:solidFill>
                          <a:schemeClr val="accent2">
                            <a:lumMod val="75000"/>
                          </a:schemeClr>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pPr algn="ct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CO" sz="9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endParaRPr lang="es-CO" sz="9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solidFill>
                      <a:schemeClr val="accent3">
                        <a:lumMod val="20000"/>
                        <a:lumOff val="80000"/>
                      </a:schemeClr>
                    </a:solidFill>
                  </a:tcPr>
                </a:tc>
              </a:tr>
            </a:tbl>
          </a:graphicData>
        </a:graphic>
      </p:graphicFrame>
    </p:spTree>
    <p:extLst>
      <p:ext uri="{BB962C8B-B14F-4D97-AF65-F5344CB8AC3E}">
        <p14:creationId xmlns:p14="http://schemas.microsoft.com/office/powerpoint/2010/main" val="5822700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txBox="1">
            <a:spLocks/>
          </p:cNvSpPr>
          <p:nvPr/>
        </p:nvSpPr>
        <p:spPr>
          <a:xfrm>
            <a:off x="323528" y="188640"/>
            <a:ext cx="6408712" cy="936104"/>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CO" sz="2500" b="1" dirty="0" smtClean="0">
                <a:solidFill>
                  <a:prstClr val="black">
                    <a:lumMod val="75000"/>
                    <a:lumOff val="25000"/>
                  </a:prstClr>
                </a:solidFill>
                <a:latin typeface="Arial" panose="020B0604020202020204" pitchFamily="34" charset="0"/>
                <a:cs typeface="Arial" panose="020B0604020202020204" pitchFamily="34" charset="0"/>
              </a:rPr>
              <a:t>Subdirección de Desarrollo de Mercados</a:t>
            </a:r>
            <a:endParaRPr lang="es-CO" sz="2500" b="1" dirty="0">
              <a:solidFill>
                <a:prstClr val="black">
                  <a:lumMod val="75000"/>
                  <a:lumOff val="25000"/>
                </a:prstClr>
              </a:solidFill>
              <a:latin typeface="Arial" panose="020B0604020202020204" pitchFamily="34" charset="0"/>
              <a:cs typeface="Arial" panose="020B0604020202020204" pitchFamily="34" charset="0"/>
            </a:endParaRPr>
          </a:p>
        </p:txBody>
      </p:sp>
      <p:graphicFrame>
        <p:nvGraphicFramePr>
          <p:cNvPr id="2" name="1 Tabla"/>
          <p:cNvGraphicFramePr>
            <a:graphicFrameLocks noGrp="1"/>
          </p:cNvGraphicFramePr>
          <p:nvPr>
            <p:extLst>
              <p:ext uri="{D42A27DB-BD31-4B8C-83A1-F6EECF244321}">
                <p14:modId xmlns:p14="http://schemas.microsoft.com/office/powerpoint/2010/main" val="1920304482"/>
              </p:ext>
            </p:extLst>
          </p:nvPr>
        </p:nvGraphicFramePr>
        <p:xfrm>
          <a:off x="323528" y="1822753"/>
          <a:ext cx="8496944" cy="3046407"/>
        </p:xfrm>
        <a:graphic>
          <a:graphicData uri="http://schemas.openxmlformats.org/drawingml/2006/table">
            <a:tbl>
              <a:tblPr firstRow="1" firstCol="1" bandRow="1">
                <a:effectLst>
                  <a:outerShdw blurRad="50800" dist="38100" dir="2700000" algn="tl" rotWithShape="0">
                    <a:prstClr val="black">
                      <a:alpha val="40000"/>
                    </a:prstClr>
                  </a:outerShdw>
                </a:effectLst>
                <a:tableStyleId>{1FECB4D8-DB02-4DC6-A0A2-4F2EBAE1DC90}</a:tableStyleId>
              </a:tblPr>
              <a:tblGrid>
                <a:gridCol w="6070206"/>
                <a:gridCol w="636191"/>
                <a:gridCol w="636191"/>
                <a:gridCol w="636191"/>
                <a:gridCol w="518165"/>
              </a:tblGrid>
              <a:tr h="139542">
                <a:tc>
                  <a:txBody>
                    <a:bodyPr/>
                    <a:lstStyle/>
                    <a:p>
                      <a:pPr marL="0" algn="ctr" defTabSz="914400" rtl="0" eaLnBrk="1" fontAlgn="ctr" latinLnBrk="0" hangingPunct="1">
                        <a:spcAft>
                          <a:spcPts val="0"/>
                        </a:spcAft>
                      </a:pPr>
                      <a:r>
                        <a:rPr lang="es-CO" sz="2000" u="none" strike="noStrike" kern="1200" dirty="0" smtClean="0">
                          <a:effectLst/>
                        </a:rPr>
                        <a:t>SISTEMA FINANCIERO</a:t>
                      </a:r>
                      <a:r>
                        <a:rPr lang="es-CO" sz="2000" u="none" strike="noStrike" kern="1200" baseline="0" dirty="0" smtClean="0">
                          <a:effectLst/>
                        </a:rPr>
                        <a:t> MÁS INCLUYENTE</a:t>
                      </a:r>
                      <a:endParaRPr lang="es-CO" sz="2000" b="1" u="none" strike="noStrike" kern="1200" dirty="0">
                        <a:solidFill>
                          <a:schemeClr val="lt1"/>
                        </a:solidFill>
                        <a:effectLst/>
                        <a:latin typeface="+mn-lt"/>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algn="ctr" defTabSz="914400" rtl="0" eaLnBrk="1" fontAlgn="ctr" latinLnBrk="0" hangingPunct="1">
                        <a:spcAft>
                          <a:spcPts val="0"/>
                        </a:spcAft>
                      </a:pPr>
                      <a:r>
                        <a:rPr lang="es-CO" sz="2000" u="none" strike="noStrike" kern="1200" dirty="0">
                          <a:effectLst/>
                        </a:rPr>
                        <a:t>I</a:t>
                      </a:r>
                      <a:endParaRPr lang="es-CO" sz="2000" b="1" u="none" strike="noStrike" kern="1200" dirty="0">
                        <a:solidFill>
                          <a:schemeClr val="lt1"/>
                        </a:solidFill>
                        <a:effectLst/>
                        <a:latin typeface="+mn-lt"/>
                        <a:ea typeface="+mn-ea"/>
                        <a:cs typeface="+mn-cs"/>
                      </a:endParaRPr>
                    </a:p>
                  </a:txBody>
                  <a:tcPr marL="4570" marR="4570" marT="4570" marB="0" anchor="ct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solidFill>
                  </a:tcPr>
                </a:tc>
                <a:tc>
                  <a:txBody>
                    <a:bodyPr/>
                    <a:lstStyle/>
                    <a:p>
                      <a:pPr marL="0" algn="ctr" defTabSz="914400" rtl="0" eaLnBrk="1" fontAlgn="ctr" latinLnBrk="0" hangingPunct="1">
                        <a:spcAft>
                          <a:spcPts val="0"/>
                        </a:spcAft>
                      </a:pPr>
                      <a:r>
                        <a:rPr lang="es-CO" sz="2000" u="none" strike="noStrike" kern="1200" dirty="0">
                          <a:effectLst/>
                        </a:rPr>
                        <a:t>II</a:t>
                      </a:r>
                      <a:endParaRPr lang="es-CO" sz="2000" b="1" u="none" strike="noStrike" kern="1200" dirty="0">
                        <a:solidFill>
                          <a:schemeClr val="lt1"/>
                        </a:solidFill>
                        <a:effectLst/>
                        <a:latin typeface="+mn-lt"/>
                        <a:ea typeface="+mn-ea"/>
                        <a:cs typeface="+mn-cs"/>
                      </a:endParaRPr>
                    </a:p>
                  </a:txBody>
                  <a:tcPr marL="4570" marR="4570" marT="4570" marB="0" anchor="ct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algn="ctr" defTabSz="914400" rtl="0" eaLnBrk="1" fontAlgn="ctr" latinLnBrk="0" hangingPunct="1">
                        <a:spcAft>
                          <a:spcPts val="0"/>
                        </a:spcAft>
                      </a:pPr>
                      <a:r>
                        <a:rPr lang="es-CO" sz="2000" u="none" strike="noStrike" kern="1200" dirty="0">
                          <a:effectLst/>
                        </a:rPr>
                        <a:t>III</a:t>
                      </a:r>
                      <a:endParaRPr lang="es-CO" sz="2000" b="1" u="none" strike="noStrike" kern="1200" dirty="0">
                        <a:solidFill>
                          <a:schemeClr val="lt1"/>
                        </a:solidFill>
                        <a:effectLst/>
                        <a:latin typeface="+mn-lt"/>
                        <a:ea typeface="+mn-ea"/>
                        <a:cs typeface="+mn-cs"/>
                      </a:endParaRPr>
                    </a:p>
                  </a:txBody>
                  <a:tcPr marL="4570" marR="4570" marT="4570" marB="0" anchor="ct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algn="ctr" defTabSz="914400" rtl="0" eaLnBrk="1" fontAlgn="ctr" latinLnBrk="0" hangingPunct="1">
                        <a:spcAft>
                          <a:spcPts val="0"/>
                        </a:spcAft>
                      </a:pPr>
                      <a:r>
                        <a:rPr lang="es-CO" sz="2000" u="none" strike="noStrike" kern="1200" dirty="0">
                          <a:effectLst/>
                        </a:rPr>
                        <a:t>IV</a:t>
                      </a:r>
                      <a:endParaRPr lang="es-CO" sz="2000" b="1" u="none" strike="noStrike" kern="1200" dirty="0">
                        <a:solidFill>
                          <a:schemeClr val="lt1"/>
                        </a:solidFill>
                        <a:effectLst/>
                        <a:latin typeface="+mn-lt"/>
                        <a:ea typeface="+mn-ea"/>
                        <a:cs typeface="+mn-cs"/>
                      </a:endParaRPr>
                    </a:p>
                  </a:txBody>
                  <a:tcPr marL="4570" marR="4570" marT="4570" marB="0" anchor="ctr">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r>
              <a:tr h="410710">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ES" sz="1800" b="1" kern="1200" dirty="0" smtClean="0">
                          <a:solidFill>
                            <a:schemeClr val="dk1"/>
                          </a:solidFill>
                          <a:effectLst/>
                          <a:latin typeface="+mn-lt"/>
                          <a:ea typeface="+mn-ea"/>
                          <a:cs typeface="+mn-cs"/>
                        </a:rPr>
                        <a:t>Sociedades</a:t>
                      </a:r>
                      <a:r>
                        <a:rPr lang="es-ES" sz="1800" b="1" kern="1200" baseline="0" dirty="0" smtClean="0">
                          <a:solidFill>
                            <a:schemeClr val="dk1"/>
                          </a:solidFill>
                          <a:effectLst/>
                          <a:latin typeface="+mn-lt"/>
                          <a:ea typeface="+mn-ea"/>
                          <a:cs typeface="+mn-cs"/>
                        </a:rPr>
                        <a:t> Especializadas en Depósitos y Pagos Electrónicos</a:t>
                      </a:r>
                      <a:endParaRPr lang="es-ES" sz="1800" b="1" kern="1200" dirty="0" smtClean="0">
                        <a:solidFill>
                          <a:schemeClr val="dk1"/>
                        </a:solidFill>
                        <a:effectLst/>
                        <a:latin typeface="+mn-lt"/>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c rowSpan="2">
                  <a:txBody>
                    <a:bodyPr/>
                    <a:lstStyle/>
                    <a:p>
                      <a:pPr algn="ctr" fontAlgn="ctr">
                        <a:spcAft>
                          <a:spcPts val="0"/>
                        </a:spcAft>
                      </a:pPr>
                      <a:r>
                        <a:rPr lang="es-CO" sz="1800" b="1" u="none" strike="noStrike" kern="1200" dirty="0" smtClean="0">
                          <a:solidFill>
                            <a:schemeClr val="accent2">
                              <a:lumMod val="75000"/>
                            </a:schemeClr>
                          </a:solidFill>
                          <a:effectLst/>
                          <a:latin typeface="+mn-lt"/>
                          <a:ea typeface="+mn-ea"/>
                          <a:cs typeface="+mn-cs"/>
                        </a:rPr>
                        <a:t>CD</a:t>
                      </a:r>
                      <a:endParaRPr lang="es-CO" sz="1800" b="1" u="none" strike="noStrike" kern="1200" dirty="0">
                        <a:solidFill>
                          <a:schemeClr val="accent2">
                            <a:lumMod val="75000"/>
                          </a:schemeClr>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c rowSpan="2">
                  <a:txBody>
                    <a:bodyPr/>
                    <a:lstStyle/>
                    <a:p>
                      <a:pPr algn="ctr" fontAlgn="ctr">
                        <a:spcAft>
                          <a:spcPts val="0"/>
                        </a:spcAft>
                      </a:pPr>
                      <a:endParaRPr lang="es-CO" sz="1800" b="1" i="0" u="none" strike="noStrike" kern="1200" dirty="0">
                        <a:solidFill>
                          <a:srgbClr val="953735"/>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c rowSpan="2">
                  <a:txBody>
                    <a:bodyPr/>
                    <a:lstStyle/>
                    <a:p>
                      <a:pPr algn="ctr" fontAlgn="ctr">
                        <a:spcAft>
                          <a:spcPts val="0"/>
                        </a:spcAft>
                      </a:pPr>
                      <a:r>
                        <a:rPr lang="es-CO" sz="1800" b="1" i="0" u="none" strike="noStrike" kern="1200" dirty="0" smtClean="0">
                          <a:solidFill>
                            <a:srgbClr val="953735"/>
                          </a:solidFill>
                          <a:effectLst/>
                          <a:latin typeface="+mn-lt"/>
                          <a:ea typeface="+mn-ea"/>
                          <a:cs typeface="+mn-cs"/>
                        </a:rPr>
                        <a:t> </a:t>
                      </a:r>
                      <a:r>
                        <a:rPr lang="es-CO" sz="1800" b="1" i="0" u="none" strike="noStrike" kern="1200" dirty="0">
                          <a:solidFill>
                            <a:srgbClr val="953735"/>
                          </a:solidFill>
                          <a:effectLst/>
                          <a:latin typeface="+mn-lt"/>
                          <a:ea typeface="+mn-ea"/>
                          <a:cs typeface="+mn-cs"/>
                        </a:rPr>
                        <a:t> </a:t>
                      </a: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c rowSpan="2">
                  <a:txBody>
                    <a:bodyPr/>
                    <a:lstStyle/>
                    <a:p>
                      <a:pPr algn="ctr" fontAlgn="ctr">
                        <a:spcAft>
                          <a:spcPts val="0"/>
                        </a:spcAft>
                      </a:pPr>
                      <a:r>
                        <a:rPr lang="es-CO" sz="1800" kern="1200" dirty="0">
                          <a:effectLst/>
                        </a:rPr>
                        <a:t> </a:t>
                      </a:r>
                      <a:endParaRPr lang="es-CO" sz="1800" dirty="0">
                        <a:effectLst/>
                        <a:latin typeface="Calibri"/>
                        <a:ea typeface="Calibri"/>
                        <a:cs typeface="Times New Roman"/>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r>
              <a:tr h="505205">
                <a:tc>
                  <a:txBody>
                    <a:bodyPr/>
                    <a:lstStyle/>
                    <a:p>
                      <a:r>
                        <a:rPr lang="es-CO" sz="1200" b="0" kern="1200" baseline="0" dirty="0" smtClean="0">
                          <a:solidFill>
                            <a:schemeClr val="dk1"/>
                          </a:solidFill>
                          <a:effectLst/>
                          <a:latin typeface="+mn-lt"/>
                          <a:ea typeface="+mn-ea"/>
                          <a:cs typeface="+mn-cs"/>
                        </a:rPr>
                        <a:t>Reglamentación sobre uso de red de oficinas por parte de estas entidades, la obligación de tener un defensor del consumidor financiero y aspectos relacionados con la apertura de productos. </a:t>
                      </a:r>
                      <a:endParaRPr lang="es-CO" sz="1200" b="0" kern="1200" baseline="0" dirty="0">
                        <a:solidFill>
                          <a:schemeClr val="dk1"/>
                        </a:solidFill>
                        <a:effectLst/>
                        <a:latin typeface="+mn-lt"/>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rgbClr val="F0F4EC"/>
                    </a:solidFill>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r>
              <a:tr h="36040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800" b="1" kern="1200" dirty="0" smtClean="0">
                          <a:effectLst/>
                        </a:rPr>
                        <a:t>Canales ofrecimiento de seguros</a:t>
                      </a:r>
                      <a:endParaRPr lang="es-ES" sz="1800" b="1" i="0" u="none" strike="noStrike" kern="1200" dirty="0" smtClean="0">
                        <a:solidFill>
                          <a:srgbClr val="000000"/>
                        </a:solidFill>
                        <a:effectLst/>
                        <a:latin typeface="+mn-lt"/>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chemeClr val="accent3">
                        <a:lumMod val="20000"/>
                        <a:lumOff val="80000"/>
                      </a:schemeClr>
                    </a:solidFill>
                  </a:tcPr>
                </a:tc>
                <a:tc rowSpan="2">
                  <a:txBody>
                    <a:bodyPr/>
                    <a:lstStyle/>
                    <a:p>
                      <a:pPr marL="0" algn="ctr" defTabSz="914400" rtl="0" eaLnBrk="1" fontAlgn="ctr" latinLnBrk="0" hangingPunct="1">
                        <a:spcAft>
                          <a:spcPts val="0"/>
                        </a:spcAft>
                      </a:pPr>
                      <a:endParaRPr lang="es-CO" sz="1800" b="1" i="0" u="none" strike="noStrike" kern="1200" dirty="0">
                        <a:solidFill>
                          <a:srgbClr val="953735"/>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algn="ctr"/>
                      <a:endParaRPr lang="es-CO" sz="1800" dirty="0">
                        <a:solidFill>
                          <a:schemeClr val="bg1">
                            <a:lumMod val="50000"/>
                          </a:schemeClr>
                        </a:solidFill>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O" sz="1800" b="1" i="0" u="none" strike="noStrike" kern="1200" dirty="0" smtClean="0">
                          <a:solidFill>
                            <a:srgbClr val="953735"/>
                          </a:solidFill>
                          <a:effectLst/>
                          <a:latin typeface="+mn-lt"/>
                          <a:ea typeface="+mn-ea"/>
                          <a:cs typeface="+mn-cs"/>
                        </a:rPr>
                        <a:t>CD</a:t>
                      </a: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algn="ct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solidFill>
                      <a:schemeClr val="accent3">
                        <a:lumMod val="20000"/>
                        <a:lumOff val="80000"/>
                      </a:schemeClr>
                    </a:solidFill>
                  </a:tcPr>
                </a:tc>
              </a:tr>
              <a:tr h="45375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200" b="0" kern="1200" baseline="0" dirty="0" smtClean="0">
                          <a:solidFill>
                            <a:schemeClr val="dk1"/>
                          </a:solidFill>
                          <a:effectLst/>
                          <a:latin typeface="+mn-lt"/>
                          <a:ea typeface="+mn-ea"/>
                          <a:cs typeface="+mn-cs"/>
                        </a:rPr>
                        <a:t>Modificación al régimen aplicable al ofrecimiento de seguros a través de diversos canales, incorporando las recomendaciones efectuadas en el estudio sobre intermediarios de seguros realizado por la URF en 2016.</a:t>
                      </a:r>
                      <a:endParaRPr lang="es-CO" sz="1200" b="0" kern="1200" baseline="0" dirty="0" smtClean="0">
                        <a:solidFill>
                          <a:schemeClr val="dk1"/>
                        </a:solidFill>
                        <a:effectLst/>
                        <a:latin typeface="+mn-lt"/>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rgbClr val="F0F4EC"/>
                    </a:solidFill>
                  </a:tcPr>
                </a:tc>
                <a:tc vMerge="1">
                  <a:txBody>
                    <a:bodyPr/>
                    <a:lstStyle/>
                    <a:p>
                      <a:endParaRPr lang="es-CO"/>
                    </a:p>
                  </a:txBody>
                  <a:tcPr/>
                </a:tc>
                <a:tc vMerge="1">
                  <a:txBody>
                    <a:bodyPr/>
                    <a:lstStyle/>
                    <a:p>
                      <a:endParaRPr lang="es-CO"/>
                    </a:p>
                  </a:txBody>
                  <a:tcPr/>
                </a:tc>
                <a:tc vMerge="1">
                  <a:txBody>
                    <a:bodyPr/>
                    <a:lstStyle/>
                    <a:p>
                      <a:endParaRPr lang="es-CO"/>
                    </a:p>
                  </a:txBody>
                  <a:tcPr/>
                </a:tc>
                <a:tc vMerge="1">
                  <a:txBody>
                    <a:bodyPr/>
                    <a:lstStyle/>
                    <a:p>
                      <a:endParaRPr lang="es-CO"/>
                    </a:p>
                  </a:txBody>
                  <a:tcPr/>
                </a:tc>
              </a:tr>
              <a:tr h="453753">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CO" dirty="0" smtClean="0"/>
                        <a:t>Sistemas de pago de bajo valor</a:t>
                      </a: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chemeClr val="accent3">
                        <a:lumMod val="20000"/>
                        <a:lumOff val="80000"/>
                      </a:schemeClr>
                    </a:solidFill>
                  </a:tcPr>
                </a:tc>
                <a:tc rowSpan="2">
                  <a:txBody>
                    <a:bodyPr/>
                    <a:lstStyle/>
                    <a:p>
                      <a:pPr marL="0" algn="ctr" defTabSz="914400" rtl="0" eaLnBrk="1" fontAlgn="ctr" latinLnBrk="0" hangingPunct="1">
                        <a:spcAft>
                          <a:spcPts val="0"/>
                        </a:spcAft>
                      </a:pPr>
                      <a:endParaRPr lang="es-CO" sz="1800" b="1" u="none" strike="noStrike" kern="1200" dirty="0">
                        <a:solidFill>
                          <a:srgbClr val="FF0000"/>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CO" sz="1800" b="1" i="0" u="none" strike="noStrike" kern="1200" dirty="0" smtClean="0">
                        <a:solidFill>
                          <a:srgbClr val="953735"/>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CO" sz="1800" b="1" i="0" u="none" strike="noStrike" kern="1200" dirty="0" smtClean="0">
                          <a:solidFill>
                            <a:srgbClr val="953735"/>
                          </a:solidFill>
                          <a:effectLst/>
                          <a:latin typeface="+mn-lt"/>
                          <a:ea typeface="+mn-ea"/>
                          <a:cs typeface="+mn-cs"/>
                        </a:rPr>
                        <a:t>CD</a:t>
                      </a: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algn="ct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solidFill>
                      <a:schemeClr val="accent3">
                        <a:lumMod val="20000"/>
                        <a:lumOff val="80000"/>
                      </a:schemeClr>
                    </a:solidFill>
                  </a:tcPr>
                </a:tc>
              </a:tr>
              <a:tr h="453753">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ES" sz="1200" b="0" kern="1200" baseline="0" dirty="0" smtClean="0">
                          <a:solidFill>
                            <a:schemeClr val="dk1"/>
                          </a:solidFill>
                          <a:effectLst/>
                          <a:latin typeface="+mn-lt"/>
                          <a:ea typeface="+mn-ea"/>
                          <a:cs typeface="+mn-cs"/>
                        </a:rPr>
                        <a:t>Revisión de estándares y mejores prácticas internacionales particularmente en materia de gobierno corporativo y condiciones de acceso. Modificación al régimen aplicable a estos sistemas.</a:t>
                      </a:r>
                      <a:endParaRPr lang="es-CO" sz="1200" b="0" dirty="0" smtClean="0">
                        <a:effectLst/>
                        <a:latin typeface="+mn-lt"/>
                        <a:ea typeface="Calibri"/>
                        <a:cs typeface="Times New Roman"/>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rgbClr val="F8FAF4"/>
                    </a:solidFill>
                  </a:tcPr>
                </a:tc>
                <a:tc vMerge="1">
                  <a:txBody>
                    <a:bodyPr/>
                    <a:lstStyle/>
                    <a:p>
                      <a:endParaRPr lang="es-CO"/>
                    </a:p>
                  </a:txBody>
                  <a:tcP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endParaRPr lang="es-CO"/>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endParaRPr lang="es-CO"/>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endParaRPr lang="es-CO"/>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solidFill>
                      <a:schemeClr val="accent3">
                        <a:lumMod val="20000"/>
                        <a:lumOff val="80000"/>
                      </a:schemeClr>
                    </a:solidFill>
                  </a:tcPr>
                </a:tc>
              </a:tr>
            </a:tbl>
          </a:graphicData>
        </a:graphic>
      </p:graphicFrame>
      <p:sp>
        <p:nvSpPr>
          <p:cNvPr id="8" name="5 CuadroTexto"/>
          <p:cNvSpPr txBox="1"/>
          <p:nvPr/>
        </p:nvSpPr>
        <p:spPr>
          <a:xfrm>
            <a:off x="179512" y="6597352"/>
            <a:ext cx="8712968" cy="246221"/>
          </a:xfrm>
          <a:prstGeom prst="rect">
            <a:avLst/>
          </a:prstGeom>
          <a:noFill/>
        </p:spPr>
        <p:txBody>
          <a:bodyPr wrap="square" rtlCol="0">
            <a:spAutoFit/>
          </a:bodyPr>
          <a:lstStyle/>
          <a:p>
            <a:r>
              <a:rPr lang="es-CO" sz="1000" b="1" dirty="0" smtClean="0">
                <a:solidFill>
                  <a:prstClr val="black">
                    <a:lumMod val="75000"/>
                    <a:lumOff val="25000"/>
                  </a:prstClr>
                </a:solidFill>
              </a:rPr>
              <a:t>CD: Es el momento en que un proyecto se lleva a consideración del Consejo Directivo de la URF para expedición</a:t>
            </a:r>
            <a:r>
              <a:rPr lang="es-CO" sz="1000" dirty="0" smtClean="0">
                <a:solidFill>
                  <a:prstClr val="black">
                    <a:lumMod val="75000"/>
                    <a:lumOff val="25000"/>
                  </a:prstClr>
                </a:solidFill>
              </a:rPr>
              <a:t>.</a:t>
            </a:r>
            <a:endParaRPr lang="es-CO" sz="1000" dirty="0">
              <a:solidFill>
                <a:prstClr val="black">
                  <a:lumMod val="75000"/>
                  <a:lumOff val="25000"/>
                </a:prstClr>
              </a:solidFill>
            </a:endParaRPr>
          </a:p>
        </p:txBody>
      </p:sp>
    </p:spTree>
    <p:extLst>
      <p:ext uri="{BB962C8B-B14F-4D97-AF65-F5344CB8AC3E}">
        <p14:creationId xmlns:p14="http://schemas.microsoft.com/office/powerpoint/2010/main" val="32322088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nvPr>
        </p:nvGraphicFramePr>
        <p:xfrm>
          <a:off x="323528" y="1357298"/>
          <a:ext cx="8496944" cy="2124382"/>
        </p:xfrm>
        <a:graphic>
          <a:graphicData uri="http://schemas.openxmlformats.org/drawingml/2006/table">
            <a:tbl>
              <a:tblPr firstRow="1" firstCol="1" bandRow="1">
                <a:effectLst>
                  <a:outerShdw blurRad="50800" dist="38100" dir="2700000" algn="tl" rotWithShape="0">
                    <a:prstClr val="black">
                      <a:alpha val="40000"/>
                    </a:prstClr>
                  </a:outerShdw>
                </a:effectLst>
                <a:tableStyleId>{1FECB4D8-DB02-4DC6-A0A2-4F2EBAE1DC90}</a:tableStyleId>
              </a:tblPr>
              <a:tblGrid>
                <a:gridCol w="6070206"/>
                <a:gridCol w="636191"/>
                <a:gridCol w="636191"/>
                <a:gridCol w="636191"/>
                <a:gridCol w="518165"/>
              </a:tblGrid>
              <a:tr h="139542">
                <a:tc>
                  <a:txBody>
                    <a:bodyPr/>
                    <a:lstStyle/>
                    <a:p>
                      <a:pPr marL="0" algn="ctr" defTabSz="914400" rtl="0" eaLnBrk="1" fontAlgn="ctr" latinLnBrk="0" hangingPunct="1">
                        <a:spcAft>
                          <a:spcPts val="0"/>
                        </a:spcAft>
                      </a:pPr>
                      <a:r>
                        <a:rPr lang="es-CO" sz="2000" u="none" strike="noStrike" kern="1200" dirty="0" smtClean="0">
                          <a:effectLst/>
                        </a:rPr>
                        <a:t>SISTEMA FINANCIERO</a:t>
                      </a:r>
                      <a:r>
                        <a:rPr lang="es-CO" sz="2000" u="none" strike="noStrike" kern="1200" baseline="0" dirty="0" smtClean="0">
                          <a:effectLst/>
                        </a:rPr>
                        <a:t> MÁS INCLUYENTE</a:t>
                      </a:r>
                      <a:endParaRPr lang="es-CO" sz="2000" b="1" u="none" strike="noStrike" kern="1200" dirty="0">
                        <a:solidFill>
                          <a:schemeClr val="lt1"/>
                        </a:solidFill>
                        <a:effectLst/>
                        <a:latin typeface="+mn-lt"/>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algn="ctr" defTabSz="914400" rtl="0" eaLnBrk="1" fontAlgn="ctr" latinLnBrk="0" hangingPunct="1">
                        <a:spcAft>
                          <a:spcPts val="0"/>
                        </a:spcAft>
                      </a:pPr>
                      <a:r>
                        <a:rPr lang="es-CO" sz="2000" u="none" strike="noStrike" kern="1200" dirty="0">
                          <a:effectLst/>
                        </a:rPr>
                        <a:t>I</a:t>
                      </a:r>
                      <a:endParaRPr lang="es-CO" sz="2000" b="1" u="none" strike="noStrike" kern="1200" dirty="0">
                        <a:solidFill>
                          <a:schemeClr val="lt1"/>
                        </a:solidFill>
                        <a:effectLst/>
                        <a:latin typeface="+mn-lt"/>
                        <a:ea typeface="+mn-ea"/>
                        <a:cs typeface="+mn-cs"/>
                      </a:endParaRPr>
                    </a:p>
                  </a:txBody>
                  <a:tcPr marL="4570" marR="4570" marT="4570" marB="0" anchor="ct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solidFill>
                  </a:tcPr>
                </a:tc>
                <a:tc>
                  <a:txBody>
                    <a:bodyPr/>
                    <a:lstStyle/>
                    <a:p>
                      <a:pPr marL="0" algn="ctr" defTabSz="914400" rtl="0" eaLnBrk="1" fontAlgn="ctr" latinLnBrk="0" hangingPunct="1">
                        <a:spcAft>
                          <a:spcPts val="0"/>
                        </a:spcAft>
                      </a:pPr>
                      <a:r>
                        <a:rPr lang="es-CO" sz="2000" u="none" strike="noStrike" kern="1200" dirty="0">
                          <a:effectLst/>
                        </a:rPr>
                        <a:t>II</a:t>
                      </a:r>
                      <a:endParaRPr lang="es-CO" sz="2000" b="1" u="none" strike="noStrike" kern="1200" dirty="0">
                        <a:solidFill>
                          <a:schemeClr val="lt1"/>
                        </a:solidFill>
                        <a:effectLst/>
                        <a:latin typeface="+mn-lt"/>
                        <a:ea typeface="+mn-ea"/>
                        <a:cs typeface="+mn-cs"/>
                      </a:endParaRPr>
                    </a:p>
                  </a:txBody>
                  <a:tcPr marL="4570" marR="4570" marT="4570" marB="0" anchor="ct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algn="ctr" defTabSz="914400" rtl="0" eaLnBrk="1" fontAlgn="ctr" latinLnBrk="0" hangingPunct="1">
                        <a:spcAft>
                          <a:spcPts val="0"/>
                        </a:spcAft>
                      </a:pPr>
                      <a:r>
                        <a:rPr lang="es-CO" sz="2000" u="none" strike="noStrike" kern="1200" dirty="0">
                          <a:effectLst/>
                        </a:rPr>
                        <a:t>III</a:t>
                      </a:r>
                      <a:endParaRPr lang="es-CO" sz="2000" b="1" u="none" strike="noStrike" kern="1200" dirty="0">
                        <a:solidFill>
                          <a:schemeClr val="lt1"/>
                        </a:solidFill>
                        <a:effectLst/>
                        <a:latin typeface="+mn-lt"/>
                        <a:ea typeface="+mn-ea"/>
                        <a:cs typeface="+mn-cs"/>
                      </a:endParaRPr>
                    </a:p>
                  </a:txBody>
                  <a:tcPr marL="4570" marR="4570" marT="4570" marB="0" anchor="ct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algn="ctr" defTabSz="914400" rtl="0" eaLnBrk="1" fontAlgn="ctr" latinLnBrk="0" hangingPunct="1">
                        <a:spcAft>
                          <a:spcPts val="0"/>
                        </a:spcAft>
                      </a:pPr>
                      <a:r>
                        <a:rPr lang="es-CO" sz="2000" u="none" strike="noStrike" kern="1200" dirty="0">
                          <a:effectLst/>
                        </a:rPr>
                        <a:t>IV</a:t>
                      </a:r>
                      <a:endParaRPr lang="es-CO" sz="2000" b="1" u="none" strike="noStrike" kern="1200" dirty="0">
                        <a:solidFill>
                          <a:schemeClr val="lt1"/>
                        </a:solidFill>
                        <a:effectLst/>
                        <a:latin typeface="+mn-lt"/>
                        <a:ea typeface="+mn-ea"/>
                        <a:cs typeface="+mn-cs"/>
                      </a:endParaRPr>
                    </a:p>
                  </a:txBody>
                  <a:tcPr marL="4570" marR="4570" marT="4570" marB="0" anchor="ctr">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r>
              <a:tr h="453753">
                <a:tc>
                  <a:txBody>
                    <a:bodyPr/>
                    <a:lstStyle/>
                    <a:p>
                      <a:r>
                        <a:rPr lang="es-CO" sz="1800" b="1" i="1" kern="1200" dirty="0" smtClean="0">
                          <a:solidFill>
                            <a:schemeClr val="dk1"/>
                          </a:solidFill>
                          <a:effectLst/>
                          <a:latin typeface="+mn-lt"/>
                          <a:ea typeface="+mn-ea"/>
                          <a:cs typeface="+mn-cs"/>
                        </a:rPr>
                        <a:t>Crowdfunding</a:t>
                      </a:r>
                      <a:endParaRPr lang="es-CO" i="1" dirty="0"/>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bg2"/>
                    </a:solidFill>
                  </a:tcPr>
                </a:tc>
                <a:tc rowSpan="2">
                  <a:txBody>
                    <a:bodyPr/>
                    <a:lstStyle/>
                    <a:p>
                      <a:pPr marL="0" algn="ctr" defTabSz="914400" rtl="0" eaLnBrk="1" fontAlgn="ctr" latinLnBrk="0" hangingPunct="1">
                        <a:spcAft>
                          <a:spcPts val="0"/>
                        </a:spcAft>
                      </a:pPr>
                      <a:endParaRPr lang="es-CO" sz="1800" b="1" u="none" strike="noStrike" kern="1200" dirty="0">
                        <a:solidFill>
                          <a:schemeClr val="accent2">
                            <a:lumMod val="75000"/>
                          </a:schemeClr>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c rowSpan="2">
                  <a:txBody>
                    <a:bodyPr/>
                    <a:lstStyle/>
                    <a:p>
                      <a:pPr algn="ctr"/>
                      <a:r>
                        <a:rPr lang="es-CO" sz="1800" b="1" dirty="0" smtClean="0">
                          <a:solidFill>
                            <a:schemeClr val="accent2">
                              <a:lumMod val="75000"/>
                            </a:schemeClr>
                          </a:solidFill>
                          <a:effectLst/>
                          <a:latin typeface="Calibri"/>
                        </a:rPr>
                        <a:t>CD</a:t>
                      </a:r>
                      <a:endParaRPr lang="es-CO" sz="1800" b="1" dirty="0">
                        <a:solidFill>
                          <a:schemeClr val="accent2">
                            <a:lumMod val="75000"/>
                          </a:schemeClr>
                        </a:solidFill>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CO" sz="1800" b="1" u="none" strike="noStrike" kern="1200" dirty="0" smtClean="0">
                        <a:solidFill>
                          <a:schemeClr val="bg1">
                            <a:lumMod val="50000"/>
                          </a:schemeClr>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c rowSpan="2">
                  <a:txBody>
                    <a:bodyPr/>
                    <a:lstStyle/>
                    <a:p>
                      <a:pPr algn="ctr"/>
                      <a:endParaRPr lang="es-CO" sz="1800" b="1" i="0" u="none" strike="noStrike" kern="1200" dirty="0">
                        <a:solidFill>
                          <a:srgbClr val="953735"/>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r>
              <a:tr h="453753">
                <a:tc>
                  <a:txBody>
                    <a:bodyPr/>
                    <a:lstStyle/>
                    <a:p>
                      <a:r>
                        <a:rPr lang="es-ES" sz="1200" b="0" kern="1200" dirty="0" smtClean="0">
                          <a:effectLst/>
                        </a:rPr>
                        <a:t>O</a:t>
                      </a:r>
                      <a:r>
                        <a:rPr lang="es-ES" sz="1200" b="0" kern="1200" baseline="0" dirty="0" smtClean="0">
                          <a:effectLst/>
                        </a:rPr>
                        <a:t>peración de los esquema de financiación alternativos, dirigidos principalmente a pequeñas y medianas empresas, en un entorno de seguridad y protección para los participantes.</a:t>
                      </a:r>
                      <a:endParaRPr lang="es-CO" sz="1200" b="0" kern="1200" baseline="0" dirty="0" smtClean="0">
                        <a:solidFill>
                          <a:schemeClr val="dk1"/>
                        </a:solidFill>
                        <a:effectLst/>
                        <a:latin typeface="+mn-lt"/>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rgbClr val="F8FAF4"/>
                    </a:solidFill>
                  </a:tcPr>
                </a:tc>
                <a:tc vMerge="1">
                  <a:txBody>
                    <a:bodyPr/>
                    <a:lstStyle/>
                    <a:p>
                      <a:endParaRPr lang="es-CO"/>
                    </a:p>
                  </a:txBody>
                  <a:tcP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endParaRPr lang="es-CO"/>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endParaRPr lang="es-CO"/>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endParaRPr lang="es-CO"/>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solidFill>
                      <a:schemeClr val="accent3">
                        <a:lumMod val="20000"/>
                        <a:lumOff val="80000"/>
                      </a:schemeClr>
                    </a:solidFill>
                  </a:tcPr>
                </a:tc>
              </a:tr>
              <a:tr h="453753">
                <a:tc>
                  <a:txBody>
                    <a:bodyPr/>
                    <a:lstStyle/>
                    <a:p>
                      <a:pPr marL="0" algn="l" defTabSz="914400" rtl="0" eaLnBrk="1" fontAlgn="ctr" latinLnBrk="0" hangingPunct="1">
                        <a:spcAft>
                          <a:spcPts val="0"/>
                        </a:spcAft>
                      </a:pPr>
                      <a:r>
                        <a:rPr lang="es-ES" sz="1800" b="1" i="0" u="none" strike="noStrike" kern="1200" dirty="0" smtClean="0">
                          <a:solidFill>
                            <a:srgbClr val="000000"/>
                          </a:solidFill>
                          <a:effectLst/>
                          <a:latin typeface="Calibri"/>
                          <a:ea typeface="+mn-ea"/>
                          <a:cs typeface="+mn-cs"/>
                        </a:rPr>
                        <a:t>Sistemas de pagos y recaudo (Estudio)</a:t>
                      </a: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chemeClr val="bg2"/>
                    </a:solidFill>
                  </a:tcPr>
                </a:tc>
                <a:tc rowSpan="2">
                  <a:txBody>
                    <a:bodyPr/>
                    <a:lstStyle/>
                    <a:p>
                      <a:pPr marL="0" algn="ctr" defTabSz="914400" rtl="0" eaLnBrk="1" fontAlgn="ctr" latinLnBrk="0" hangingPunct="1">
                        <a:spcAft>
                          <a:spcPts val="0"/>
                        </a:spcAft>
                      </a:pPr>
                      <a:endParaRPr lang="es-CO" sz="1800" b="1" u="none" strike="noStrike" kern="1200" dirty="0">
                        <a:solidFill>
                          <a:schemeClr val="accent2">
                            <a:lumMod val="75000"/>
                          </a:schemeClr>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algn="ct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CO" sz="1800" b="1" i="0" u="none" strike="noStrike" kern="1200" dirty="0">
                        <a:solidFill>
                          <a:srgbClr val="953735"/>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algn="ctr"/>
                      <a:r>
                        <a:rPr lang="es-CO" sz="1800" b="1" i="0" u="none" strike="noStrike" kern="1200" dirty="0" smtClean="0">
                          <a:solidFill>
                            <a:srgbClr val="953735"/>
                          </a:solidFill>
                          <a:effectLst/>
                          <a:latin typeface="+mn-lt"/>
                          <a:ea typeface="+mn-ea"/>
                          <a:cs typeface="+mn-cs"/>
                        </a:rPr>
                        <a:t>CD</a:t>
                      </a:r>
                      <a:endParaRPr lang="es-CO" sz="1800" b="1" i="0" u="none" strike="noStrike" kern="1200" dirty="0">
                        <a:solidFill>
                          <a:srgbClr val="953735"/>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solidFill>
                      <a:schemeClr val="accent3">
                        <a:lumMod val="20000"/>
                        <a:lumOff val="80000"/>
                      </a:schemeClr>
                    </a:solidFill>
                  </a:tcPr>
                </a:tc>
              </a:tr>
              <a:tr h="453753">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CO" sz="1200" b="0" dirty="0" smtClean="0">
                          <a:effectLst/>
                          <a:latin typeface="+mn-lt"/>
                          <a:ea typeface="Calibri"/>
                          <a:cs typeface="Times New Roman"/>
                        </a:rPr>
                        <a:t>Revisión de la experiencia internacional</a:t>
                      </a:r>
                      <a:r>
                        <a:rPr lang="es-CO" sz="1200" b="0" baseline="0" dirty="0" smtClean="0">
                          <a:effectLst/>
                          <a:latin typeface="+mn-lt"/>
                          <a:ea typeface="Calibri"/>
                          <a:cs typeface="Times New Roman"/>
                        </a:rPr>
                        <a:t> sobre cómo operan los esquemas de recaudo y de pago en el mundo, bajo qué reglas y qué experiencias pueden ser aplicables en Colombia.</a:t>
                      </a:r>
                      <a:endParaRPr lang="es-CO" sz="1200" b="0" dirty="0" smtClean="0">
                        <a:effectLst/>
                        <a:latin typeface="+mn-lt"/>
                        <a:ea typeface="Calibri"/>
                        <a:cs typeface="Times New Roman"/>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rgbClr val="F8FAF4"/>
                    </a:solidFill>
                  </a:tcPr>
                </a:tc>
                <a:tc vMerge="1">
                  <a:txBody>
                    <a:bodyPr/>
                    <a:lstStyle/>
                    <a:p>
                      <a:pPr marL="0" algn="ctr" defTabSz="914400" rtl="0" eaLnBrk="1" fontAlgn="ctr" latinLnBrk="0" hangingPunct="1">
                        <a:spcAft>
                          <a:spcPts val="0"/>
                        </a:spcAft>
                      </a:pPr>
                      <a:endParaRPr lang="es-CO" sz="1800" b="1" u="none" strike="noStrike" kern="1200" dirty="0">
                        <a:solidFill>
                          <a:schemeClr val="accent2">
                            <a:lumMod val="75000"/>
                          </a:schemeClr>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pPr algn="ct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CO" sz="1800" b="1" i="0" u="none" strike="noStrike" kern="1200" dirty="0">
                        <a:solidFill>
                          <a:srgbClr val="953735"/>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pPr algn="ctr"/>
                      <a:endParaRPr lang="es-CO" sz="1800" b="1" i="0" u="none" strike="noStrike" kern="1200" dirty="0">
                        <a:solidFill>
                          <a:srgbClr val="953735"/>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solidFill>
                      <a:schemeClr val="accent3">
                        <a:lumMod val="20000"/>
                        <a:lumOff val="80000"/>
                      </a:schemeClr>
                    </a:solidFill>
                  </a:tcPr>
                </a:tc>
              </a:tr>
            </a:tbl>
          </a:graphicData>
        </a:graphic>
      </p:graphicFrame>
      <p:graphicFrame>
        <p:nvGraphicFramePr>
          <p:cNvPr id="3" name="Tabla 2"/>
          <p:cNvGraphicFramePr>
            <a:graphicFrameLocks noGrp="1"/>
          </p:cNvGraphicFramePr>
          <p:nvPr>
            <p:extLst/>
          </p:nvPr>
        </p:nvGraphicFramePr>
        <p:xfrm>
          <a:off x="325840" y="3499860"/>
          <a:ext cx="8496944" cy="907506"/>
        </p:xfrm>
        <a:graphic>
          <a:graphicData uri="http://schemas.openxmlformats.org/drawingml/2006/table">
            <a:tbl>
              <a:tblPr firstRow="1" firstCol="1" bandRow="1">
                <a:effectLst>
                  <a:outerShdw blurRad="50800" dist="38100" dir="2700000" algn="tl" rotWithShape="0">
                    <a:prstClr val="black">
                      <a:alpha val="40000"/>
                    </a:prstClr>
                  </a:outerShdw>
                </a:effectLst>
                <a:tableStyleId>{1FECB4D8-DB02-4DC6-A0A2-4F2EBAE1DC90}</a:tableStyleId>
              </a:tblPr>
              <a:tblGrid>
                <a:gridCol w="6070206"/>
                <a:gridCol w="636191"/>
                <a:gridCol w="636191"/>
                <a:gridCol w="636191"/>
                <a:gridCol w="518165"/>
              </a:tblGrid>
              <a:tr h="453753">
                <a:tc>
                  <a:txBody>
                    <a:bodyPr/>
                    <a:lstStyle/>
                    <a:p>
                      <a:pPr marL="0" algn="l" defTabSz="914400" rtl="0" eaLnBrk="1" fontAlgn="ctr" latinLnBrk="0" hangingPunct="1">
                        <a:spcAft>
                          <a:spcPts val="0"/>
                        </a:spcAft>
                      </a:pPr>
                      <a:r>
                        <a:rPr lang="es-ES" sz="1800" b="1" i="1" u="none" strike="noStrike" kern="1200" dirty="0" smtClean="0">
                          <a:solidFill>
                            <a:srgbClr val="000000"/>
                          </a:solidFill>
                          <a:effectLst/>
                          <a:latin typeface="Calibri"/>
                          <a:ea typeface="+mn-ea"/>
                          <a:cs typeface="+mn-cs"/>
                        </a:rPr>
                        <a:t>Fintech</a:t>
                      </a:r>
                      <a:r>
                        <a:rPr lang="es-ES" sz="1800" b="1" i="0" u="none" strike="noStrike" kern="1200" dirty="0" smtClean="0">
                          <a:solidFill>
                            <a:srgbClr val="000000"/>
                          </a:solidFill>
                          <a:effectLst/>
                          <a:latin typeface="Calibri"/>
                          <a:ea typeface="+mn-ea"/>
                          <a:cs typeface="+mn-cs"/>
                        </a:rPr>
                        <a:t> (Estudio)</a:t>
                      </a: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chemeClr val="bg2"/>
                    </a:solidFill>
                  </a:tcPr>
                </a:tc>
                <a:tc rowSpan="2">
                  <a:txBody>
                    <a:bodyPr/>
                    <a:lstStyle/>
                    <a:p>
                      <a:pPr marL="0" algn="ctr" defTabSz="914400" rtl="0" eaLnBrk="1" fontAlgn="ctr" latinLnBrk="0" hangingPunct="1">
                        <a:spcAft>
                          <a:spcPts val="0"/>
                        </a:spcAft>
                      </a:pPr>
                      <a:endParaRPr lang="es-CO" sz="1800" b="1" u="none" strike="noStrike" kern="1200" dirty="0">
                        <a:solidFill>
                          <a:schemeClr val="accent2">
                            <a:lumMod val="75000"/>
                          </a:schemeClr>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algn="ct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CO" sz="1800" b="1" i="0" u="none" strike="noStrike" kern="1200" dirty="0">
                        <a:solidFill>
                          <a:srgbClr val="953735"/>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algn="ctr"/>
                      <a:r>
                        <a:rPr lang="es-CO" sz="1800" b="1" i="0" u="none" strike="noStrike" kern="1200" dirty="0" smtClean="0">
                          <a:solidFill>
                            <a:srgbClr val="953735"/>
                          </a:solidFill>
                          <a:effectLst/>
                          <a:latin typeface="+mn-lt"/>
                          <a:ea typeface="+mn-ea"/>
                          <a:cs typeface="+mn-cs"/>
                        </a:rPr>
                        <a:t>CD</a:t>
                      </a:r>
                      <a:endParaRPr lang="es-CO" sz="1800" b="1" i="0" u="none" strike="noStrike" kern="1200" dirty="0">
                        <a:solidFill>
                          <a:srgbClr val="953735"/>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solidFill>
                      <a:schemeClr val="accent3">
                        <a:lumMod val="20000"/>
                        <a:lumOff val="80000"/>
                      </a:schemeClr>
                    </a:solidFill>
                  </a:tcPr>
                </a:tc>
              </a:tr>
              <a:tr h="453753">
                <a:tc>
                  <a:txBody>
                    <a:bodyPr/>
                    <a:lstStyle/>
                    <a:p>
                      <a:pPr marL="0" marR="0" indent="0" algn="just" defTabSz="914400" rtl="0" eaLnBrk="1" fontAlgn="ctr" latinLnBrk="0" hangingPunct="1">
                        <a:lnSpc>
                          <a:spcPct val="100000"/>
                        </a:lnSpc>
                        <a:spcBef>
                          <a:spcPts val="0"/>
                        </a:spcBef>
                        <a:spcAft>
                          <a:spcPts val="0"/>
                        </a:spcAft>
                        <a:buClrTx/>
                        <a:buSzTx/>
                        <a:buFontTx/>
                        <a:buNone/>
                        <a:tabLst/>
                        <a:defRPr/>
                      </a:pPr>
                      <a:r>
                        <a:rPr lang="es-CO" sz="1200" b="0" dirty="0" smtClean="0">
                          <a:effectLst/>
                          <a:latin typeface="+mn-lt"/>
                          <a:ea typeface="Calibri"/>
                          <a:cs typeface="Times New Roman"/>
                        </a:rPr>
                        <a:t>Revisión de los</a:t>
                      </a:r>
                      <a:r>
                        <a:rPr lang="es-CO" sz="1200" b="0" baseline="0" dirty="0" smtClean="0">
                          <a:effectLst/>
                          <a:latin typeface="+mn-lt"/>
                          <a:ea typeface="Calibri"/>
                          <a:cs typeface="Times New Roman"/>
                        </a:rPr>
                        <a:t> estándares </a:t>
                      </a:r>
                      <a:r>
                        <a:rPr lang="es-CO" sz="1200" b="0" u="none" baseline="0" dirty="0" smtClean="0">
                          <a:effectLst/>
                          <a:latin typeface="+mn-lt"/>
                          <a:ea typeface="Calibri"/>
                          <a:cs typeface="Times New Roman"/>
                        </a:rPr>
                        <a:t>internacionales </a:t>
                      </a:r>
                      <a:r>
                        <a:rPr lang="es-CO" sz="1200" b="0" baseline="0" dirty="0" smtClean="0">
                          <a:effectLst/>
                          <a:latin typeface="+mn-lt"/>
                          <a:ea typeface="Calibri"/>
                          <a:cs typeface="Times New Roman"/>
                        </a:rPr>
                        <a:t>sobre la industria </a:t>
                      </a:r>
                      <a:r>
                        <a:rPr lang="es-CO" sz="1200" b="0" i="1" baseline="0" dirty="0" smtClean="0">
                          <a:effectLst/>
                          <a:latin typeface="+mn-lt"/>
                          <a:ea typeface="Calibri"/>
                          <a:cs typeface="Times New Roman"/>
                        </a:rPr>
                        <a:t>fintech</a:t>
                      </a:r>
                      <a:r>
                        <a:rPr lang="es-CO" sz="1200" b="0" baseline="0" dirty="0" smtClean="0">
                          <a:effectLst/>
                          <a:latin typeface="+mn-lt"/>
                          <a:ea typeface="Calibri"/>
                          <a:cs typeface="Times New Roman"/>
                        </a:rPr>
                        <a:t>, sus ventajas y desafíos regulatorios.</a:t>
                      </a:r>
                      <a:endParaRPr lang="es-CO" sz="1200" b="0" dirty="0" smtClean="0">
                        <a:effectLst/>
                        <a:latin typeface="+mn-lt"/>
                        <a:ea typeface="Calibri"/>
                        <a:cs typeface="Times New Roman"/>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rgbClr val="F8FAF4"/>
                    </a:solidFill>
                  </a:tcPr>
                </a:tc>
                <a:tc vMerge="1">
                  <a:txBody>
                    <a:bodyPr/>
                    <a:lstStyle/>
                    <a:p>
                      <a:pPr marL="0" algn="ctr" defTabSz="914400" rtl="0" eaLnBrk="1" fontAlgn="ctr" latinLnBrk="0" hangingPunct="1">
                        <a:spcAft>
                          <a:spcPts val="0"/>
                        </a:spcAft>
                      </a:pPr>
                      <a:endParaRPr lang="es-CO" sz="1800" b="1" u="none" strike="noStrike" kern="1200" dirty="0">
                        <a:solidFill>
                          <a:schemeClr val="accent2">
                            <a:lumMod val="75000"/>
                          </a:schemeClr>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pPr algn="ct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CO" sz="1800" b="1" i="0" u="none" strike="noStrike" kern="1200" dirty="0">
                        <a:solidFill>
                          <a:srgbClr val="953735"/>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pPr algn="ctr"/>
                      <a:endParaRPr lang="es-CO" sz="1800" b="1" i="0" u="none" strike="noStrike" kern="1200" dirty="0">
                        <a:solidFill>
                          <a:srgbClr val="953735"/>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solidFill>
                      <a:schemeClr val="accent3">
                        <a:lumMod val="20000"/>
                        <a:lumOff val="80000"/>
                      </a:schemeClr>
                    </a:solidFill>
                  </a:tcPr>
                </a:tc>
              </a:tr>
            </a:tbl>
          </a:graphicData>
        </a:graphic>
      </p:graphicFrame>
      <p:sp>
        <p:nvSpPr>
          <p:cNvPr id="8" name="5 CuadroTexto"/>
          <p:cNvSpPr txBox="1"/>
          <p:nvPr/>
        </p:nvSpPr>
        <p:spPr>
          <a:xfrm>
            <a:off x="179512" y="6597352"/>
            <a:ext cx="8712968" cy="246221"/>
          </a:xfrm>
          <a:prstGeom prst="rect">
            <a:avLst/>
          </a:prstGeom>
          <a:noFill/>
        </p:spPr>
        <p:txBody>
          <a:bodyPr wrap="square" rtlCol="0">
            <a:spAutoFit/>
          </a:bodyPr>
          <a:lstStyle/>
          <a:p>
            <a:r>
              <a:rPr lang="es-CO" sz="1000" b="1" dirty="0" smtClean="0">
                <a:solidFill>
                  <a:prstClr val="black">
                    <a:lumMod val="75000"/>
                    <a:lumOff val="25000"/>
                  </a:prstClr>
                </a:solidFill>
              </a:rPr>
              <a:t>CD: Es el momento en que un proyecto se lleva a consideración del Consejo Directivo de la URF para expedición</a:t>
            </a:r>
            <a:r>
              <a:rPr lang="es-CO" sz="1000" dirty="0" smtClean="0">
                <a:solidFill>
                  <a:prstClr val="black">
                    <a:lumMod val="75000"/>
                    <a:lumOff val="25000"/>
                  </a:prstClr>
                </a:solidFill>
              </a:rPr>
              <a:t>.</a:t>
            </a:r>
            <a:endParaRPr lang="es-CO" sz="1000" dirty="0">
              <a:solidFill>
                <a:prstClr val="black">
                  <a:lumMod val="75000"/>
                  <a:lumOff val="25000"/>
                </a:prstClr>
              </a:solidFill>
            </a:endParaRPr>
          </a:p>
        </p:txBody>
      </p:sp>
      <p:sp>
        <p:nvSpPr>
          <p:cNvPr id="7" name="1 Título"/>
          <p:cNvSpPr txBox="1">
            <a:spLocks/>
          </p:cNvSpPr>
          <p:nvPr/>
        </p:nvSpPr>
        <p:spPr>
          <a:xfrm>
            <a:off x="323528" y="188640"/>
            <a:ext cx="6408712" cy="936104"/>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CO" sz="2500" b="1" dirty="0" smtClean="0">
                <a:solidFill>
                  <a:prstClr val="black">
                    <a:lumMod val="75000"/>
                    <a:lumOff val="25000"/>
                  </a:prstClr>
                </a:solidFill>
                <a:latin typeface="Arial" panose="020B0604020202020204" pitchFamily="34" charset="0"/>
                <a:cs typeface="Arial" panose="020B0604020202020204" pitchFamily="34" charset="0"/>
              </a:rPr>
              <a:t>Subdirección de Desarrollo de Mercados</a:t>
            </a:r>
            <a:endParaRPr lang="es-CO" sz="2500" b="1" dirty="0">
              <a:solidFill>
                <a:prstClr val="black">
                  <a:lumMod val="75000"/>
                  <a:lumOff val="25000"/>
                </a:prst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045655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a"/>
          <p:cNvGraphicFramePr>
            <a:graphicFrameLocks noGrp="1"/>
          </p:cNvGraphicFramePr>
          <p:nvPr>
            <p:extLst>
              <p:ext uri="{D42A27DB-BD31-4B8C-83A1-F6EECF244321}">
                <p14:modId xmlns:p14="http://schemas.microsoft.com/office/powerpoint/2010/main" val="1656183630"/>
              </p:ext>
            </p:extLst>
          </p:nvPr>
        </p:nvGraphicFramePr>
        <p:xfrm>
          <a:off x="323528" y="1357298"/>
          <a:ext cx="8496944" cy="2323296"/>
        </p:xfrm>
        <a:graphic>
          <a:graphicData uri="http://schemas.openxmlformats.org/drawingml/2006/table">
            <a:tbl>
              <a:tblPr firstRow="1" firstCol="1" bandRow="1">
                <a:effectLst>
                  <a:outerShdw blurRad="50800" dist="38100" dir="2700000" algn="tl" rotWithShape="0">
                    <a:prstClr val="black">
                      <a:alpha val="40000"/>
                    </a:prstClr>
                  </a:outerShdw>
                </a:effectLst>
                <a:tableStyleId>{1FECB4D8-DB02-4DC6-A0A2-4F2EBAE1DC90}</a:tableStyleId>
              </a:tblPr>
              <a:tblGrid>
                <a:gridCol w="6070206"/>
                <a:gridCol w="636191"/>
                <a:gridCol w="636191"/>
                <a:gridCol w="636191"/>
                <a:gridCol w="518165"/>
              </a:tblGrid>
              <a:tr h="139542">
                <a:tc>
                  <a:txBody>
                    <a:bodyPr/>
                    <a:lstStyle/>
                    <a:p>
                      <a:pPr marL="0" algn="ctr" defTabSz="914400" rtl="0" eaLnBrk="1" fontAlgn="ctr" latinLnBrk="0" hangingPunct="1">
                        <a:spcAft>
                          <a:spcPts val="0"/>
                        </a:spcAft>
                      </a:pPr>
                      <a:r>
                        <a:rPr lang="es-CO" sz="2000" u="none" strike="noStrike" kern="1200" dirty="0" smtClean="0">
                          <a:effectLst/>
                        </a:rPr>
                        <a:t>SISTEMA FINANCIERO</a:t>
                      </a:r>
                      <a:r>
                        <a:rPr lang="es-CO" sz="2000" u="none" strike="noStrike" kern="1200" baseline="0" dirty="0" smtClean="0">
                          <a:effectLst/>
                        </a:rPr>
                        <a:t> MÁS INCLUYENTE</a:t>
                      </a:r>
                      <a:endParaRPr lang="es-CO" sz="2000" b="1" u="none" strike="noStrike" kern="1200" dirty="0">
                        <a:solidFill>
                          <a:schemeClr val="lt1"/>
                        </a:solidFill>
                        <a:effectLst/>
                        <a:latin typeface="+mn-lt"/>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algn="ctr" defTabSz="914400" rtl="0" eaLnBrk="1" fontAlgn="ctr" latinLnBrk="0" hangingPunct="1">
                        <a:spcAft>
                          <a:spcPts val="0"/>
                        </a:spcAft>
                      </a:pPr>
                      <a:r>
                        <a:rPr lang="es-CO" sz="2000" u="none" strike="noStrike" kern="1200" dirty="0">
                          <a:effectLst/>
                        </a:rPr>
                        <a:t>I</a:t>
                      </a:r>
                      <a:endParaRPr lang="es-CO" sz="2000" b="1" u="none" strike="noStrike" kern="1200" dirty="0">
                        <a:solidFill>
                          <a:schemeClr val="lt1"/>
                        </a:solidFill>
                        <a:effectLst/>
                        <a:latin typeface="+mn-lt"/>
                        <a:ea typeface="+mn-ea"/>
                        <a:cs typeface="+mn-cs"/>
                      </a:endParaRPr>
                    </a:p>
                  </a:txBody>
                  <a:tcPr marL="4570" marR="4570" marT="4570" marB="0" anchor="ct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3"/>
                    </a:solidFill>
                  </a:tcPr>
                </a:tc>
                <a:tc>
                  <a:txBody>
                    <a:bodyPr/>
                    <a:lstStyle/>
                    <a:p>
                      <a:pPr marL="0" algn="ctr" defTabSz="914400" rtl="0" eaLnBrk="1" fontAlgn="ctr" latinLnBrk="0" hangingPunct="1">
                        <a:spcAft>
                          <a:spcPts val="0"/>
                        </a:spcAft>
                      </a:pPr>
                      <a:r>
                        <a:rPr lang="es-CO" sz="2000" u="none" strike="noStrike" kern="1200" dirty="0">
                          <a:effectLst/>
                        </a:rPr>
                        <a:t>II</a:t>
                      </a:r>
                      <a:endParaRPr lang="es-CO" sz="2000" b="1" u="none" strike="noStrike" kern="1200" dirty="0">
                        <a:solidFill>
                          <a:schemeClr val="lt1"/>
                        </a:solidFill>
                        <a:effectLst/>
                        <a:latin typeface="+mn-lt"/>
                        <a:ea typeface="+mn-ea"/>
                        <a:cs typeface="+mn-cs"/>
                      </a:endParaRPr>
                    </a:p>
                  </a:txBody>
                  <a:tcPr marL="4570" marR="4570" marT="4570" marB="0" anchor="ct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algn="ctr" defTabSz="914400" rtl="0" eaLnBrk="1" fontAlgn="ctr" latinLnBrk="0" hangingPunct="1">
                        <a:spcAft>
                          <a:spcPts val="0"/>
                        </a:spcAft>
                      </a:pPr>
                      <a:r>
                        <a:rPr lang="es-CO" sz="2000" u="none" strike="noStrike" kern="1200" dirty="0">
                          <a:effectLst/>
                        </a:rPr>
                        <a:t>III</a:t>
                      </a:r>
                      <a:endParaRPr lang="es-CO" sz="2000" b="1" u="none" strike="noStrike" kern="1200" dirty="0">
                        <a:solidFill>
                          <a:schemeClr val="lt1"/>
                        </a:solidFill>
                        <a:effectLst/>
                        <a:latin typeface="+mn-lt"/>
                        <a:ea typeface="+mn-ea"/>
                        <a:cs typeface="+mn-cs"/>
                      </a:endParaRPr>
                    </a:p>
                  </a:txBody>
                  <a:tcPr marL="4570" marR="4570" marT="4570" marB="0" anchor="ct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algn="ctr" defTabSz="914400" rtl="0" eaLnBrk="1" fontAlgn="ctr" latinLnBrk="0" hangingPunct="1">
                        <a:spcAft>
                          <a:spcPts val="0"/>
                        </a:spcAft>
                      </a:pPr>
                      <a:r>
                        <a:rPr lang="es-CO" sz="2000" u="none" strike="noStrike" kern="1200" dirty="0">
                          <a:effectLst/>
                        </a:rPr>
                        <a:t>IV</a:t>
                      </a:r>
                      <a:endParaRPr lang="es-CO" sz="2000" b="1" u="none" strike="noStrike" kern="1200" dirty="0">
                        <a:solidFill>
                          <a:schemeClr val="lt1"/>
                        </a:solidFill>
                        <a:effectLst/>
                        <a:latin typeface="+mn-lt"/>
                        <a:ea typeface="+mn-ea"/>
                        <a:cs typeface="+mn-cs"/>
                      </a:endParaRPr>
                    </a:p>
                  </a:txBody>
                  <a:tcPr marL="4570" marR="4570" marT="4570" marB="0" anchor="ctr">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r>
              <a:tr h="453753">
                <a:tc>
                  <a:txBody>
                    <a:bodyPr/>
                    <a:lstStyle/>
                    <a:p>
                      <a:r>
                        <a:rPr lang="es-CO" sz="1800" b="1" i="0" kern="1200" dirty="0" smtClean="0">
                          <a:solidFill>
                            <a:schemeClr val="dk1"/>
                          </a:solidFill>
                          <a:effectLst/>
                          <a:latin typeface="+mn-lt"/>
                          <a:ea typeface="+mn-ea"/>
                          <a:cs typeface="+mn-cs"/>
                        </a:rPr>
                        <a:t>Modificación cuentas abandonadas</a:t>
                      </a:r>
                      <a:endParaRPr lang="es-CO" i="0" dirty="0"/>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bg2"/>
                    </a:solidFill>
                  </a:tcPr>
                </a:tc>
                <a:tc rowSpan="2">
                  <a:txBody>
                    <a:bodyPr/>
                    <a:lstStyle/>
                    <a:p>
                      <a:pPr marL="0" algn="ctr" defTabSz="914400" rtl="0" eaLnBrk="1" fontAlgn="ctr" latinLnBrk="0" hangingPunct="1">
                        <a:spcAft>
                          <a:spcPts val="0"/>
                        </a:spcAft>
                      </a:pPr>
                      <a:endParaRPr lang="es-CO" sz="1800" b="1" u="none" strike="noStrike" kern="1200" dirty="0">
                        <a:solidFill>
                          <a:schemeClr val="accent2">
                            <a:lumMod val="75000"/>
                          </a:schemeClr>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c rowSpan="2">
                  <a:txBody>
                    <a:bodyPr/>
                    <a:lstStyle/>
                    <a:p>
                      <a:pPr algn="ctr"/>
                      <a:r>
                        <a:rPr lang="es-CO" sz="1800" b="1" dirty="0" smtClean="0">
                          <a:solidFill>
                            <a:schemeClr val="accent2">
                              <a:lumMod val="75000"/>
                            </a:schemeClr>
                          </a:solidFill>
                          <a:effectLst/>
                          <a:latin typeface="Calibri"/>
                        </a:rPr>
                        <a:t>CD</a:t>
                      </a:r>
                      <a:endParaRPr lang="es-CO" sz="1800" b="1" dirty="0">
                        <a:solidFill>
                          <a:schemeClr val="accent2">
                            <a:lumMod val="75000"/>
                          </a:schemeClr>
                        </a:solidFill>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CO" sz="1800" b="1" u="none" strike="noStrike" kern="1200" dirty="0" smtClean="0">
                        <a:solidFill>
                          <a:schemeClr val="bg1">
                            <a:lumMod val="50000"/>
                          </a:schemeClr>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c rowSpan="2">
                  <a:txBody>
                    <a:bodyPr/>
                    <a:lstStyle/>
                    <a:p>
                      <a:pPr algn="ctr"/>
                      <a:endParaRPr lang="es-CO" sz="1800" b="1" i="0" u="none" strike="noStrike" kern="1200" dirty="0">
                        <a:solidFill>
                          <a:srgbClr val="953735"/>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28575" cap="flat" cmpd="sng" algn="ctr">
                      <a:solidFill>
                        <a:schemeClr val="bg1"/>
                      </a:solidFill>
                      <a:prstDash val="solid"/>
                      <a:round/>
                      <a:headEnd type="none" w="med" len="med"/>
                      <a:tailEnd type="none" w="med" len="med"/>
                    </a:lnT>
                    <a:solidFill>
                      <a:schemeClr val="accent3">
                        <a:lumMod val="20000"/>
                        <a:lumOff val="80000"/>
                      </a:schemeClr>
                    </a:solidFill>
                  </a:tcPr>
                </a:tc>
              </a:tr>
              <a:tr h="453753">
                <a:tc>
                  <a:txBody>
                    <a:bodyPr/>
                    <a:lstStyle/>
                    <a:p>
                      <a:r>
                        <a:rPr lang="es-ES" sz="1200" b="0" kern="1200" dirty="0" smtClean="0">
                          <a:effectLst/>
                        </a:rPr>
                        <a:t>Revisión sobre algunos de los aspectos operativos</a:t>
                      </a:r>
                      <a:r>
                        <a:rPr lang="es-ES" sz="1200" b="0" kern="1200" baseline="0" dirty="0" smtClean="0">
                          <a:effectLst/>
                        </a:rPr>
                        <a:t> relativos al régimen a aplicable a estas cuentas.</a:t>
                      </a:r>
                      <a:endParaRPr lang="es-CO" sz="1200" b="0" kern="1200" baseline="0" dirty="0" smtClean="0">
                        <a:solidFill>
                          <a:schemeClr val="dk1"/>
                        </a:solidFill>
                        <a:effectLst/>
                        <a:latin typeface="+mn-lt"/>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rgbClr val="F8FAF4"/>
                    </a:solidFill>
                  </a:tcPr>
                </a:tc>
                <a:tc vMerge="1">
                  <a:txBody>
                    <a:bodyPr/>
                    <a:lstStyle/>
                    <a:p>
                      <a:endParaRPr lang="es-CO"/>
                    </a:p>
                  </a:txBody>
                  <a:tcP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endParaRPr lang="es-CO"/>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endParaRPr lang="es-CO"/>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endParaRPr lang="es-CO"/>
                    </a:p>
                  </a:txBody>
                  <a:tcP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solidFill>
                      <a:schemeClr val="accent3">
                        <a:lumMod val="20000"/>
                        <a:lumOff val="80000"/>
                      </a:schemeClr>
                    </a:solidFill>
                  </a:tcPr>
                </a:tc>
              </a:tr>
              <a:tr h="453753">
                <a:tc>
                  <a:txBody>
                    <a:bodyPr/>
                    <a:lstStyle/>
                    <a:p>
                      <a:pPr marL="0" algn="l" defTabSz="914400" rtl="0" eaLnBrk="1" fontAlgn="ctr" latinLnBrk="0" hangingPunct="1">
                        <a:spcAft>
                          <a:spcPts val="0"/>
                        </a:spcAft>
                      </a:pPr>
                      <a:r>
                        <a:rPr lang="es-ES" sz="1800" b="1" i="0" u="none" strike="noStrike" kern="1200" dirty="0" smtClean="0">
                          <a:solidFill>
                            <a:srgbClr val="000000"/>
                          </a:solidFill>
                          <a:effectLst/>
                          <a:latin typeface="Calibri"/>
                          <a:ea typeface="+mn-ea"/>
                          <a:cs typeface="+mn-cs"/>
                        </a:rPr>
                        <a:t>Operaciones obligatoriamente</a:t>
                      </a:r>
                      <a:r>
                        <a:rPr lang="es-ES" sz="1800" b="1" i="0" u="none" strike="noStrike" kern="1200" baseline="0" dirty="0" smtClean="0">
                          <a:solidFill>
                            <a:srgbClr val="000000"/>
                          </a:solidFill>
                          <a:effectLst/>
                          <a:latin typeface="Calibri"/>
                          <a:ea typeface="+mn-ea"/>
                          <a:cs typeface="+mn-cs"/>
                        </a:rPr>
                        <a:t> canalizables en el mercado cambiario </a:t>
                      </a:r>
                      <a:endParaRPr lang="es-ES" sz="1800" b="1" i="0" u="none" strike="noStrike" kern="1200" dirty="0" smtClean="0">
                        <a:solidFill>
                          <a:srgbClr val="000000"/>
                        </a:solidFill>
                        <a:effectLst/>
                        <a:latin typeface="Calibri"/>
                        <a:ea typeface="+mn-ea"/>
                        <a:cs typeface="+mn-cs"/>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chemeClr val="bg2"/>
                    </a:solidFill>
                  </a:tcPr>
                </a:tc>
                <a:tc rowSpan="2">
                  <a:txBody>
                    <a:bodyPr/>
                    <a:lstStyle/>
                    <a:p>
                      <a:pPr marL="0" algn="ctr" defTabSz="914400" rtl="0" eaLnBrk="1" fontAlgn="ctr" latinLnBrk="0" hangingPunct="1">
                        <a:spcAft>
                          <a:spcPts val="0"/>
                        </a:spcAft>
                      </a:pPr>
                      <a:endParaRPr lang="es-CO" sz="1800" b="1" u="none" strike="noStrike" kern="1200" dirty="0">
                        <a:solidFill>
                          <a:schemeClr val="accent2">
                            <a:lumMod val="75000"/>
                          </a:schemeClr>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algn="ctr"/>
                      <a:r>
                        <a:rPr lang="es-CO" sz="1800" b="1" i="0" u="none" strike="noStrike" kern="1200" dirty="0" smtClean="0">
                          <a:solidFill>
                            <a:srgbClr val="953735"/>
                          </a:solidFill>
                          <a:effectLst/>
                          <a:latin typeface="+mn-lt"/>
                          <a:ea typeface="+mn-ea"/>
                          <a:cs typeface="+mn-cs"/>
                        </a:rPr>
                        <a:t>CD</a:t>
                      </a: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CO" sz="1800" b="1" i="0" u="none" strike="noStrike" kern="1200" dirty="0">
                        <a:solidFill>
                          <a:srgbClr val="953735"/>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rowSpan="2">
                  <a:txBody>
                    <a:bodyPr/>
                    <a:lstStyle/>
                    <a:p>
                      <a:pPr algn="ctr"/>
                      <a:endParaRPr lang="es-CO" sz="1800" b="1" i="0" u="none" strike="noStrike" kern="1200" dirty="0">
                        <a:solidFill>
                          <a:srgbClr val="953735"/>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solidFill>
                      <a:schemeClr val="accent3">
                        <a:lumMod val="20000"/>
                        <a:lumOff val="80000"/>
                      </a:schemeClr>
                    </a:solidFill>
                  </a:tcPr>
                </a:tc>
              </a:tr>
              <a:tr h="453753">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s-CO" sz="1200" b="0" dirty="0" smtClean="0">
                          <a:effectLst/>
                          <a:latin typeface="+mn-lt"/>
                          <a:ea typeface="Calibri"/>
                          <a:cs typeface="Times New Roman"/>
                        </a:rPr>
                        <a:t>Revisión de la</a:t>
                      </a:r>
                      <a:r>
                        <a:rPr lang="es-CO" sz="1200" b="0" baseline="0" dirty="0" smtClean="0">
                          <a:effectLst/>
                          <a:latin typeface="+mn-lt"/>
                          <a:ea typeface="Calibri"/>
                          <a:cs typeface="Times New Roman"/>
                        </a:rPr>
                        <a:t> reglamentación cambiaria para identificar si de cara al régimen cambiario vigente (de flotación) sigue siendo relevante, desde un punto de vista cambiario, la canalización obligatoria de algunas de las operaciones a través de dicho mercado. </a:t>
                      </a:r>
                      <a:endParaRPr lang="es-CO" sz="1200" b="0" dirty="0" smtClean="0">
                        <a:effectLst/>
                        <a:latin typeface="+mn-lt"/>
                        <a:ea typeface="Calibri"/>
                        <a:cs typeface="Times New Roman"/>
                      </a:endParaRPr>
                    </a:p>
                  </a:txBody>
                  <a:tcPr marL="4570" marR="4570" marT="4570" marB="0" anchor="ctr">
                    <a:lnL w="12700" cap="flat" cmpd="sng" algn="ctr">
                      <a:solidFill>
                        <a:schemeClr val="accent3"/>
                      </a:solidFill>
                      <a:prstDash val="solid"/>
                      <a:round/>
                      <a:headEnd type="none" w="med" len="med"/>
                      <a:tailEnd type="none" w="med" len="med"/>
                    </a:lnL>
                    <a:lnR w="28575" cap="flat" cmpd="sng" algn="ctr">
                      <a:solidFill>
                        <a:schemeClr val="accent3"/>
                      </a:solidFill>
                      <a:prstDash val="solid"/>
                      <a:round/>
                      <a:headEnd type="none" w="med" len="med"/>
                      <a:tailEnd type="none" w="med" len="med"/>
                    </a:lnR>
                    <a:solidFill>
                      <a:srgbClr val="F8FAF4"/>
                    </a:solidFill>
                  </a:tcPr>
                </a:tc>
                <a:tc vMerge="1">
                  <a:txBody>
                    <a:bodyPr/>
                    <a:lstStyle/>
                    <a:p>
                      <a:pPr marL="0" algn="ctr" defTabSz="914400" rtl="0" eaLnBrk="1" fontAlgn="ctr" latinLnBrk="0" hangingPunct="1">
                        <a:spcAft>
                          <a:spcPts val="0"/>
                        </a:spcAft>
                      </a:pPr>
                      <a:endParaRPr lang="es-CO" sz="1800" b="1" u="none" strike="noStrike" kern="1200" dirty="0">
                        <a:solidFill>
                          <a:schemeClr val="accent2">
                            <a:lumMod val="75000"/>
                          </a:schemeClr>
                        </a:solidFill>
                        <a:effectLst/>
                        <a:latin typeface="+mn-lt"/>
                        <a:ea typeface="+mn-ea"/>
                        <a:cs typeface="+mn-cs"/>
                      </a:endParaRPr>
                    </a:p>
                  </a:txBody>
                  <a:tcPr marL="4570" marR="4570" marT="4570" marB="0" anchor="ctr">
                    <a:lnL w="28575" cap="flat" cmpd="sng" algn="ctr">
                      <a:solidFill>
                        <a:schemeClr val="accent3"/>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pPr algn="ctr"/>
                      <a:endParaRPr lang="es-CO" sz="1800" dirty="0">
                        <a:effectLst/>
                        <a:latin typeface="Calibri"/>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s-CO" sz="1800" b="1" i="0" u="none" strike="noStrike" kern="1200" dirty="0">
                        <a:solidFill>
                          <a:srgbClr val="953735"/>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lumMod val="75000"/>
                        </a:schemeClr>
                      </a:solidFill>
                      <a:prstDash val="solid"/>
                      <a:round/>
                      <a:headEnd type="none" w="med" len="med"/>
                      <a:tailEnd type="none" w="med" len="med"/>
                    </a:lnR>
                    <a:solidFill>
                      <a:schemeClr val="accent3">
                        <a:lumMod val="20000"/>
                        <a:lumOff val="80000"/>
                      </a:schemeClr>
                    </a:solidFill>
                  </a:tcPr>
                </a:tc>
                <a:tc vMerge="1">
                  <a:txBody>
                    <a:bodyPr/>
                    <a:lstStyle/>
                    <a:p>
                      <a:pPr algn="ctr"/>
                      <a:endParaRPr lang="es-CO" sz="1800" b="1" i="0" u="none" strike="noStrike" kern="1200" dirty="0">
                        <a:solidFill>
                          <a:srgbClr val="953735"/>
                        </a:solidFill>
                        <a:effectLst/>
                        <a:latin typeface="+mn-lt"/>
                        <a:ea typeface="+mn-ea"/>
                        <a:cs typeface="+mn-cs"/>
                      </a:endParaRPr>
                    </a:p>
                  </a:txBody>
                  <a:tcPr marL="4570" marR="4570" marT="4570" marB="0" anchor="ctr">
                    <a:lnL w="12700" cap="flat" cmpd="sng" algn="ctr">
                      <a:solidFill>
                        <a:schemeClr val="accent3">
                          <a:lumMod val="75000"/>
                        </a:schemeClr>
                      </a:solidFill>
                      <a:prstDash val="solid"/>
                      <a:round/>
                      <a:headEnd type="none" w="med" len="med"/>
                      <a:tailEnd type="none" w="med" len="med"/>
                    </a:lnL>
                    <a:lnR w="12700" cap="flat" cmpd="sng" algn="ctr">
                      <a:solidFill>
                        <a:schemeClr val="accent3"/>
                      </a:solidFill>
                      <a:prstDash val="solid"/>
                      <a:round/>
                      <a:headEnd type="none" w="med" len="med"/>
                      <a:tailEnd type="none" w="med" len="med"/>
                    </a:lnR>
                    <a:solidFill>
                      <a:schemeClr val="accent3">
                        <a:lumMod val="20000"/>
                        <a:lumOff val="80000"/>
                      </a:schemeClr>
                    </a:solidFill>
                  </a:tcPr>
                </a:tc>
              </a:tr>
            </a:tbl>
          </a:graphicData>
        </a:graphic>
      </p:graphicFrame>
      <p:sp>
        <p:nvSpPr>
          <p:cNvPr id="8" name="5 CuadroTexto"/>
          <p:cNvSpPr txBox="1"/>
          <p:nvPr/>
        </p:nvSpPr>
        <p:spPr>
          <a:xfrm>
            <a:off x="179512" y="6597352"/>
            <a:ext cx="8712968" cy="246221"/>
          </a:xfrm>
          <a:prstGeom prst="rect">
            <a:avLst/>
          </a:prstGeom>
          <a:noFill/>
        </p:spPr>
        <p:txBody>
          <a:bodyPr wrap="square" rtlCol="0">
            <a:spAutoFit/>
          </a:bodyPr>
          <a:lstStyle/>
          <a:p>
            <a:r>
              <a:rPr lang="es-CO" sz="1000" b="1" dirty="0" smtClean="0">
                <a:solidFill>
                  <a:prstClr val="black">
                    <a:lumMod val="75000"/>
                    <a:lumOff val="25000"/>
                  </a:prstClr>
                </a:solidFill>
              </a:rPr>
              <a:t>CD: Es el momento en que un proyecto se lleva a consideración del Consejo Directivo de la URF para expedición</a:t>
            </a:r>
            <a:r>
              <a:rPr lang="es-CO" sz="1000" dirty="0" smtClean="0">
                <a:solidFill>
                  <a:prstClr val="black">
                    <a:lumMod val="75000"/>
                    <a:lumOff val="25000"/>
                  </a:prstClr>
                </a:solidFill>
              </a:rPr>
              <a:t>.</a:t>
            </a:r>
            <a:endParaRPr lang="es-CO" sz="1000" dirty="0">
              <a:solidFill>
                <a:prstClr val="black">
                  <a:lumMod val="75000"/>
                  <a:lumOff val="25000"/>
                </a:prstClr>
              </a:solidFill>
            </a:endParaRPr>
          </a:p>
        </p:txBody>
      </p:sp>
      <p:sp>
        <p:nvSpPr>
          <p:cNvPr id="7" name="1 Título"/>
          <p:cNvSpPr txBox="1">
            <a:spLocks/>
          </p:cNvSpPr>
          <p:nvPr/>
        </p:nvSpPr>
        <p:spPr>
          <a:xfrm>
            <a:off x="323528" y="188640"/>
            <a:ext cx="6408712" cy="936104"/>
          </a:xfrm>
          <a:prstGeom prst="rect">
            <a:avLst/>
          </a:prstGeom>
          <a:noFill/>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CO" sz="2500" b="1" dirty="0" smtClean="0">
                <a:solidFill>
                  <a:prstClr val="black">
                    <a:lumMod val="75000"/>
                    <a:lumOff val="25000"/>
                  </a:prstClr>
                </a:solidFill>
                <a:latin typeface="Arial" panose="020B0604020202020204" pitchFamily="34" charset="0"/>
                <a:cs typeface="Arial" panose="020B0604020202020204" pitchFamily="34" charset="0"/>
              </a:rPr>
              <a:t>Subdirección de Desarrollo de Mercados</a:t>
            </a:r>
          </a:p>
          <a:p>
            <a:pPr algn="l"/>
            <a:r>
              <a:rPr lang="es-CO" sz="2500" b="1" dirty="0" smtClean="0">
                <a:solidFill>
                  <a:srgbClr val="891F02"/>
                </a:solidFill>
                <a:latin typeface="Arial" panose="020B0604020202020204" pitchFamily="34" charset="0"/>
                <a:cs typeface="Arial" panose="020B0604020202020204" pitchFamily="34" charset="0"/>
              </a:rPr>
              <a:t>Adiciones a la agenda</a:t>
            </a:r>
            <a:endParaRPr lang="es-CO" sz="2500" b="1" dirty="0">
              <a:solidFill>
                <a:srgbClr val="891F0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25083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iseño personalizado">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429A8849FD6D7B4FAB12342ACDA99592" ma:contentTypeVersion="13" ma:contentTypeDescription="Crear nuevo documento." ma:contentTypeScope="" ma:versionID="10d1caf9503e43fbf35265e53222e752">
  <xsd:schema xmlns:xsd="http://www.w3.org/2001/XMLSchema" xmlns:xs="http://www.w3.org/2001/XMLSchema" xmlns:p="http://schemas.microsoft.com/office/2006/metadata/properties" xmlns:ns2="3ae6fb36-2e40-4586-99ab-188c4628a715" xmlns:ns3="58c5c8a2-1cf8-4306-8d8f-58f41ac520c5" targetNamespace="http://schemas.microsoft.com/office/2006/metadata/properties" ma:root="true" ma:fieldsID="2c9124e073d59434538f1fc394580002" ns2:_="" ns3:_="">
    <xsd:import namespace="3ae6fb36-2e40-4586-99ab-188c4628a715"/>
    <xsd:import namespace="58c5c8a2-1cf8-4306-8d8f-58f41ac520c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e6fb36-2e40-4586-99ab-188c4628a7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Etiquetas de imagen" ma:readOnly="false" ma:fieldId="{5cf76f15-5ced-4ddc-b409-7134ff3c332f}" ma:taxonomyMulti="true" ma:sspId="25bf450d-cec3-4795-b03d-1d61ae30157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8c5c8a2-1cf8-4306-8d8f-58f41ac520c5"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42a17a48-8476-47d3-8dc4-cd818840a4db}" ma:internalName="TaxCatchAll" ma:showField="CatchAllData" ma:web="58c5c8a2-1cf8-4306-8d8f-58f41ac520c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CE28652-A982-4429-9635-02A643C15AF6}"/>
</file>

<file path=customXml/itemProps2.xml><?xml version="1.0" encoding="utf-8"?>
<ds:datastoreItem xmlns:ds="http://schemas.openxmlformats.org/officeDocument/2006/customXml" ds:itemID="{9B5634CA-4946-4D6F-8C9D-7BCE7E7889E7}"/>
</file>

<file path=docProps/app.xml><?xml version="1.0" encoding="utf-8"?>
<Properties xmlns="http://schemas.openxmlformats.org/officeDocument/2006/extended-properties" xmlns:vt="http://schemas.openxmlformats.org/officeDocument/2006/docPropsVTypes">
  <TotalTime>24101</TotalTime>
  <Words>1535</Words>
  <Application>Microsoft Office PowerPoint</Application>
  <PresentationFormat>Presentación en pantalla (4:3)</PresentationFormat>
  <Paragraphs>184</Paragraphs>
  <Slides>13</Slides>
  <Notes>0</Notes>
  <HiddenSlides>0</HiddenSlides>
  <MMClips>0</MMClips>
  <ScaleCrop>false</ScaleCrop>
  <HeadingPairs>
    <vt:vector size="6" baseType="variant">
      <vt:variant>
        <vt:lpstr>Fuentes usadas</vt:lpstr>
      </vt:variant>
      <vt:variant>
        <vt:i4>5</vt:i4>
      </vt:variant>
      <vt:variant>
        <vt:lpstr>Tema</vt:lpstr>
      </vt:variant>
      <vt:variant>
        <vt:i4>2</vt:i4>
      </vt:variant>
      <vt:variant>
        <vt:lpstr>Títulos de diapositiva</vt:lpstr>
      </vt:variant>
      <vt:variant>
        <vt:i4>13</vt:i4>
      </vt:variant>
    </vt:vector>
  </HeadingPairs>
  <TitlesOfParts>
    <vt:vector size="20" baseType="lpstr">
      <vt:lpstr>Arial</vt:lpstr>
      <vt:lpstr>Arial Narrow</vt:lpstr>
      <vt:lpstr>Calibri</vt:lpstr>
      <vt:lpstr>Calibri Light</vt:lpstr>
      <vt:lpstr>Times New Roman</vt:lpstr>
      <vt:lpstr>Tema de Office</vt:lpstr>
      <vt:lpstr>Diseño personalizado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Ministerio de Hacienda y Crédito Público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Luz Angelica Beltran Sierra</dc:creator>
  <cp:lastModifiedBy>Camilo Jose Hernandez Lopez</cp:lastModifiedBy>
  <cp:revision>756</cp:revision>
  <cp:lastPrinted>2016-12-28T20:30:43Z</cp:lastPrinted>
  <dcterms:created xsi:type="dcterms:W3CDTF">2014-01-20T17:31:43Z</dcterms:created>
  <dcterms:modified xsi:type="dcterms:W3CDTF">2017-04-07T14:22:14Z</dcterms:modified>
</cp:coreProperties>
</file>