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8" r:id="rId3"/>
    <p:sldId id="2146849811" r:id="rId4"/>
    <p:sldId id="2146849831" r:id="rId5"/>
    <p:sldId id="2146849832" r:id="rId6"/>
    <p:sldId id="1184" r:id="rId7"/>
    <p:sldId id="2146849833" r:id="rId8"/>
    <p:sldId id="2146849835" r:id="rId9"/>
    <p:sldId id="2146849836" r:id="rId10"/>
    <p:sldId id="2146849834" r:id="rId11"/>
    <p:sldId id="2145707372" r:id="rId12"/>
    <p:sldId id="2146849817" r:id="rId13"/>
    <p:sldId id="2146849837" r:id="rId14"/>
    <p:sldId id="2145707346" r:id="rId15"/>
    <p:sldId id="2145707374" r:id="rId16"/>
    <p:sldId id="2145707375" r:id="rId17"/>
    <p:sldId id="2146849823" r:id="rId18"/>
    <p:sldId id="2145707356" r:id="rId19"/>
    <p:sldId id="2146849828" r:id="rId20"/>
    <p:sldId id="260" r:id="rId2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8840"/>
    <a:srgbClr val="C296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41F26D-7BE9-99EA-38A8-1EBD6A19C518}" v="6" dt="2024-06-24T16:20:11.801"/>
    <p1510:client id="{D9370E4D-E851-AF7F-43C2-EDA4F4D0CF93}" v="214" dt="2024-06-24T16:11:52.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63"/>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B641F26D-7BE9-99EA-38A8-1EBD6A19C518}"/>
    <pc:docChg chg="modSld">
      <pc:chgData name="" userId="" providerId="" clId="Web-{B641F26D-7BE9-99EA-38A8-1EBD6A19C518}" dt="2024-06-24T16:20:11.801" v="5"/>
      <pc:docMkLst>
        <pc:docMk/>
      </pc:docMkLst>
      <pc:sldChg chg="modSp">
        <pc:chgData name="" userId="" providerId="" clId="Web-{B641F26D-7BE9-99EA-38A8-1EBD6A19C518}" dt="2024-06-24T16:19:57.113" v="4"/>
        <pc:sldMkLst>
          <pc:docMk/>
          <pc:sldMk cId="1168515985" sldId="2145707374"/>
        </pc:sldMkLst>
        <pc:spChg chg="mod">
          <ac:chgData name="" userId="" providerId="" clId="Web-{B641F26D-7BE9-99EA-38A8-1EBD6A19C518}" dt="2024-06-24T16:19:57.113" v="4"/>
          <ac:spMkLst>
            <pc:docMk/>
            <pc:sldMk cId="1168515985" sldId="2145707374"/>
            <ac:spMk id="6" creationId="{3CB13B41-E3BC-4F68-C3B2-C889DC9D90EF}"/>
          </ac:spMkLst>
        </pc:spChg>
      </pc:sldChg>
      <pc:sldChg chg="modSp">
        <pc:chgData name="" userId="" providerId="" clId="Web-{B641F26D-7BE9-99EA-38A8-1EBD6A19C518}" dt="2024-06-24T16:20:11.801" v="5"/>
        <pc:sldMkLst>
          <pc:docMk/>
          <pc:sldMk cId="3148513335" sldId="2145707375"/>
        </pc:sldMkLst>
        <pc:spChg chg="mod">
          <ac:chgData name="" userId="" providerId="" clId="Web-{B641F26D-7BE9-99EA-38A8-1EBD6A19C518}" dt="2024-06-24T16:20:11.801" v="5"/>
          <ac:spMkLst>
            <pc:docMk/>
            <pc:sldMk cId="3148513335" sldId="2145707375"/>
            <ac:spMk id="6" creationId="{3CB13B41-E3BC-4F68-C3B2-C889DC9D90EF}"/>
          </ac:spMkLst>
        </pc:spChg>
      </pc:sldChg>
      <pc:sldChg chg="modSp">
        <pc:chgData name="" userId="" providerId="" clId="Web-{B641F26D-7BE9-99EA-38A8-1EBD6A19C518}" dt="2024-06-24T16:19:25.986" v="3"/>
        <pc:sldMkLst>
          <pc:docMk/>
          <pc:sldMk cId="1625743867" sldId="2146849823"/>
        </pc:sldMkLst>
        <pc:spChg chg="mod">
          <ac:chgData name="" userId="" providerId="" clId="Web-{B641F26D-7BE9-99EA-38A8-1EBD6A19C518}" dt="2024-06-24T16:19:25.923" v="2"/>
          <ac:spMkLst>
            <pc:docMk/>
            <pc:sldMk cId="1625743867" sldId="2146849823"/>
            <ac:spMk id="10" creationId="{16EE6537-81B0-5310-DEF6-93BB1E3ABB0E}"/>
          </ac:spMkLst>
        </pc:spChg>
        <pc:spChg chg="mod">
          <ac:chgData name="" userId="" providerId="" clId="Web-{B641F26D-7BE9-99EA-38A8-1EBD6A19C518}" dt="2024-06-24T16:19:25.986" v="3"/>
          <ac:spMkLst>
            <pc:docMk/>
            <pc:sldMk cId="1625743867" sldId="2146849823"/>
            <ac:spMk id="13" creationId="{7215823E-B067-5F44-64DF-33C46891C108}"/>
          </ac:spMkLst>
        </pc:spChg>
      </pc:sldChg>
    </pc:docChg>
  </pc:docChgLst>
  <pc:docChgLst>
    <pc:chgData name="Usuario invitado" userId="S::urn:spo:anon#47606f13caeba686234015ab5f24872d195ce42c2f19307034d2e594e3c3ef9e::" providerId="AD" clId="Web-{D9370E4D-E851-AF7F-43C2-EDA4F4D0CF93}"/>
    <pc:docChg chg="modSld">
      <pc:chgData name="Usuario invitado" userId="S::urn:spo:anon#47606f13caeba686234015ab5f24872d195ce42c2f19307034d2e594e3c3ef9e::" providerId="AD" clId="Web-{D9370E4D-E851-AF7F-43C2-EDA4F4D0CF93}" dt="2024-06-24T16:11:50.007" v="144" actId="20577"/>
      <pc:docMkLst>
        <pc:docMk/>
      </pc:docMkLst>
      <pc:sldChg chg="modSp">
        <pc:chgData name="Usuario invitado" userId="S::urn:spo:anon#47606f13caeba686234015ab5f24872d195ce42c2f19307034d2e594e3c3ef9e::" providerId="AD" clId="Web-{D9370E4D-E851-AF7F-43C2-EDA4F4D0CF93}" dt="2024-06-24T15:49:38.224" v="14" actId="20577"/>
        <pc:sldMkLst>
          <pc:docMk/>
          <pc:sldMk cId="740393639" sldId="1184"/>
        </pc:sldMkLst>
        <pc:spChg chg="mod">
          <ac:chgData name="Usuario invitado" userId="S::urn:spo:anon#47606f13caeba686234015ab5f24872d195ce42c2f19307034d2e594e3c3ef9e::" providerId="AD" clId="Web-{D9370E4D-E851-AF7F-43C2-EDA4F4D0CF93}" dt="2024-06-24T15:49:38.224" v="14" actId="20577"/>
          <ac:spMkLst>
            <pc:docMk/>
            <pc:sldMk cId="740393639" sldId="1184"/>
            <ac:spMk id="3" creationId="{4261424E-253D-8B7F-A455-412AEC1E07E3}"/>
          </ac:spMkLst>
        </pc:spChg>
      </pc:sldChg>
      <pc:sldChg chg="delSp modSp">
        <pc:chgData name="Usuario invitado" userId="S::urn:spo:anon#47606f13caeba686234015ab5f24872d195ce42c2f19307034d2e594e3c3ef9e::" providerId="AD" clId="Web-{D9370E4D-E851-AF7F-43C2-EDA4F4D0CF93}" dt="2024-06-24T16:02:17.914" v="106"/>
        <pc:sldMkLst>
          <pc:docMk/>
          <pc:sldMk cId="4272938992" sldId="2145707346"/>
        </pc:sldMkLst>
        <pc:spChg chg="del mod">
          <ac:chgData name="Usuario invitado" userId="S::urn:spo:anon#47606f13caeba686234015ab5f24872d195ce42c2f19307034d2e594e3c3ef9e::" providerId="AD" clId="Web-{D9370E4D-E851-AF7F-43C2-EDA4F4D0CF93}" dt="2024-06-24T16:02:17.914" v="106"/>
          <ac:spMkLst>
            <pc:docMk/>
            <pc:sldMk cId="4272938992" sldId="2145707346"/>
            <ac:spMk id="18" creationId="{A05C0F98-14BC-0ABC-5D4D-4E4320E7867C}"/>
          </ac:spMkLst>
        </pc:spChg>
      </pc:sldChg>
      <pc:sldChg chg="modSp">
        <pc:chgData name="Usuario invitado" userId="S::urn:spo:anon#47606f13caeba686234015ab5f24872d195ce42c2f19307034d2e594e3c3ef9e::" providerId="AD" clId="Web-{D9370E4D-E851-AF7F-43C2-EDA4F4D0CF93}" dt="2024-06-24T16:11:50.007" v="144" actId="20577"/>
        <pc:sldMkLst>
          <pc:docMk/>
          <pc:sldMk cId="1559964972" sldId="2145707356"/>
        </pc:sldMkLst>
        <pc:spChg chg="mod">
          <ac:chgData name="Usuario invitado" userId="S::urn:spo:anon#47606f13caeba686234015ab5f24872d195ce42c2f19307034d2e594e3c3ef9e::" providerId="AD" clId="Web-{D9370E4D-E851-AF7F-43C2-EDA4F4D0CF93}" dt="2024-06-24T16:05:28.028" v="138" actId="1076"/>
          <ac:spMkLst>
            <pc:docMk/>
            <pc:sldMk cId="1559964972" sldId="2145707356"/>
            <ac:spMk id="2" creationId="{341041F4-1929-F8BF-07B2-8569DB95BB36}"/>
          </ac:spMkLst>
        </pc:spChg>
        <pc:spChg chg="mod">
          <ac:chgData name="Usuario invitado" userId="S::urn:spo:anon#47606f13caeba686234015ab5f24872d195ce42c2f19307034d2e594e3c3ef9e::" providerId="AD" clId="Web-{D9370E4D-E851-AF7F-43C2-EDA4F4D0CF93}" dt="2024-06-24T16:05:19.341" v="129" actId="1076"/>
          <ac:spMkLst>
            <pc:docMk/>
            <pc:sldMk cId="1559964972" sldId="2145707356"/>
            <ac:spMk id="3" creationId="{1A23265D-BCDF-9352-DC5C-B77B86BD4095}"/>
          </ac:spMkLst>
        </pc:spChg>
        <pc:spChg chg="mod">
          <ac:chgData name="Usuario invitado" userId="S::urn:spo:anon#47606f13caeba686234015ab5f24872d195ce42c2f19307034d2e594e3c3ef9e::" providerId="AD" clId="Web-{D9370E4D-E851-AF7F-43C2-EDA4F4D0CF93}" dt="2024-06-24T16:05:19.950" v="133" actId="1076"/>
          <ac:spMkLst>
            <pc:docMk/>
            <pc:sldMk cId="1559964972" sldId="2145707356"/>
            <ac:spMk id="4" creationId="{8D91680D-064D-2F41-D8B9-65F2A01962C1}"/>
          </ac:spMkLst>
        </pc:spChg>
        <pc:spChg chg="mod">
          <ac:chgData name="Usuario invitado" userId="S::urn:spo:anon#47606f13caeba686234015ab5f24872d195ce42c2f19307034d2e594e3c3ef9e::" providerId="AD" clId="Web-{D9370E4D-E851-AF7F-43C2-EDA4F4D0CF93}" dt="2024-06-24T16:11:50.007" v="144" actId="20577"/>
          <ac:spMkLst>
            <pc:docMk/>
            <pc:sldMk cId="1559964972" sldId="2145707356"/>
            <ac:spMk id="5" creationId="{134B49D4-B7D0-3C1A-44AB-9081702F924F}"/>
          </ac:spMkLst>
        </pc:spChg>
        <pc:spChg chg="mod">
          <ac:chgData name="Usuario invitado" userId="S::urn:spo:anon#47606f13caeba686234015ab5f24872d195ce42c2f19307034d2e594e3c3ef9e::" providerId="AD" clId="Web-{D9370E4D-E851-AF7F-43C2-EDA4F4D0CF93}" dt="2024-06-24T16:05:19.950" v="132" actId="1076"/>
          <ac:spMkLst>
            <pc:docMk/>
            <pc:sldMk cId="1559964972" sldId="2145707356"/>
            <ac:spMk id="8" creationId="{D4F5B425-ABCA-3F59-2B71-600DF939E9AA}"/>
          </ac:spMkLst>
        </pc:spChg>
        <pc:spChg chg="mod">
          <ac:chgData name="Usuario invitado" userId="S::urn:spo:anon#47606f13caeba686234015ab5f24872d195ce42c2f19307034d2e594e3c3ef9e::" providerId="AD" clId="Web-{D9370E4D-E851-AF7F-43C2-EDA4F4D0CF93}" dt="2024-06-24T16:05:19.341" v="127" actId="1076"/>
          <ac:spMkLst>
            <pc:docMk/>
            <pc:sldMk cId="1559964972" sldId="2145707356"/>
            <ac:spMk id="9" creationId="{FEECA9EC-D1E2-D998-C62E-6E612ED220A9}"/>
          </ac:spMkLst>
        </pc:spChg>
        <pc:spChg chg="mod">
          <ac:chgData name="Usuario invitado" userId="S::urn:spo:anon#47606f13caeba686234015ab5f24872d195ce42c2f19307034d2e594e3c3ef9e::" providerId="AD" clId="Web-{D9370E4D-E851-AF7F-43C2-EDA4F4D0CF93}" dt="2024-06-24T16:05:19.950" v="131" actId="1076"/>
          <ac:spMkLst>
            <pc:docMk/>
            <pc:sldMk cId="1559964972" sldId="2145707356"/>
            <ac:spMk id="10" creationId="{F3DBC1B1-CEFC-C331-D671-B9978B977C01}"/>
          </ac:spMkLst>
        </pc:spChg>
        <pc:spChg chg="mod">
          <ac:chgData name="Usuario invitado" userId="S::urn:spo:anon#47606f13caeba686234015ab5f24872d195ce42c2f19307034d2e594e3c3ef9e::" providerId="AD" clId="Web-{D9370E4D-E851-AF7F-43C2-EDA4F4D0CF93}" dt="2024-06-24T16:05:26.310" v="137" actId="14100"/>
          <ac:spMkLst>
            <pc:docMk/>
            <pc:sldMk cId="1559964972" sldId="2145707356"/>
            <ac:spMk id="11" creationId="{6123B712-6973-BC4D-933A-B4FF68E2A63D}"/>
          </ac:spMkLst>
        </pc:spChg>
        <pc:spChg chg="mod">
          <ac:chgData name="Usuario invitado" userId="S::urn:spo:anon#47606f13caeba686234015ab5f24872d195ce42c2f19307034d2e594e3c3ef9e::" providerId="AD" clId="Web-{D9370E4D-E851-AF7F-43C2-EDA4F4D0CF93}" dt="2024-06-24T16:05:19.341" v="130" actId="1076"/>
          <ac:spMkLst>
            <pc:docMk/>
            <pc:sldMk cId="1559964972" sldId="2145707356"/>
            <ac:spMk id="17" creationId="{3AD79827-32C0-5CD9-80A3-77E3B081E1D7}"/>
          </ac:spMkLst>
        </pc:spChg>
        <pc:spChg chg="mod">
          <ac:chgData name="Usuario invitado" userId="S::urn:spo:anon#47606f13caeba686234015ab5f24872d195ce42c2f19307034d2e594e3c3ef9e::" providerId="AD" clId="Web-{D9370E4D-E851-AF7F-43C2-EDA4F4D0CF93}" dt="2024-06-24T16:05:19.966" v="134" actId="1076"/>
          <ac:spMkLst>
            <pc:docMk/>
            <pc:sldMk cId="1559964972" sldId="2145707356"/>
            <ac:spMk id="28" creationId="{DE65B7D6-430C-A2DE-0D5C-F69123724F30}"/>
          </ac:spMkLst>
        </pc:spChg>
      </pc:sldChg>
      <pc:sldChg chg="delSp">
        <pc:chgData name="Usuario invitado" userId="S::urn:spo:anon#47606f13caeba686234015ab5f24872d195ce42c2f19307034d2e594e3c3ef9e::" providerId="AD" clId="Web-{D9370E4D-E851-AF7F-43C2-EDA4F4D0CF93}" dt="2024-06-24T16:02:36.587" v="107"/>
        <pc:sldMkLst>
          <pc:docMk/>
          <pc:sldMk cId="1168515985" sldId="2145707374"/>
        </pc:sldMkLst>
        <pc:spChg chg="del">
          <ac:chgData name="Usuario invitado" userId="S::urn:spo:anon#47606f13caeba686234015ab5f24872d195ce42c2f19307034d2e594e3c3ef9e::" providerId="AD" clId="Web-{D9370E4D-E851-AF7F-43C2-EDA4F4D0CF93}" dt="2024-06-24T16:02:36.587" v="107"/>
          <ac:spMkLst>
            <pc:docMk/>
            <pc:sldMk cId="1168515985" sldId="2145707374"/>
            <ac:spMk id="2" creationId="{8F77B5E6-19B8-A91D-0297-7149BE6D7510}"/>
          </ac:spMkLst>
        </pc:spChg>
      </pc:sldChg>
      <pc:sldChg chg="delSp">
        <pc:chgData name="Usuario invitado" userId="S::urn:spo:anon#47606f13caeba686234015ab5f24872d195ce42c2f19307034d2e594e3c3ef9e::" providerId="AD" clId="Web-{D9370E4D-E851-AF7F-43C2-EDA4F4D0CF93}" dt="2024-06-24T16:02:42.024" v="108"/>
        <pc:sldMkLst>
          <pc:docMk/>
          <pc:sldMk cId="3148513335" sldId="2145707375"/>
        </pc:sldMkLst>
        <pc:spChg chg="del">
          <ac:chgData name="Usuario invitado" userId="S::urn:spo:anon#47606f13caeba686234015ab5f24872d195ce42c2f19307034d2e594e3c3ef9e::" providerId="AD" clId="Web-{D9370E4D-E851-AF7F-43C2-EDA4F4D0CF93}" dt="2024-06-24T16:02:42.024" v="108"/>
          <ac:spMkLst>
            <pc:docMk/>
            <pc:sldMk cId="3148513335" sldId="2145707375"/>
            <ac:spMk id="20" creationId="{E682AE47-0914-F93D-5D00-8E2ADD76C4A2}"/>
          </ac:spMkLst>
        </pc:spChg>
      </pc:sldChg>
      <pc:sldChg chg="modSp">
        <pc:chgData name="Usuario invitado" userId="S::urn:spo:anon#47606f13caeba686234015ab5f24872d195ce42c2f19307034d2e594e3c3ef9e::" providerId="AD" clId="Web-{D9370E4D-E851-AF7F-43C2-EDA4F4D0CF93}" dt="2024-06-24T15:48:35.253" v="13" actId="1076"/>
        <pc:sldMkLst>
          <pc:docMk/>
          <pc:sldMk cId="37632614" sldId="2146849811"/>
        </pc:sldMkLst>
        <pc:spChg chg="mod">
          <ac:chgData name="Usuario invitado" userId="S::urn:spo:anon#47606f13caeba686234015ab5f24872d195ce42c2f19307034d2e594e3c3ef9e::" providerId="AD" clId="Web-{D9370E4D-E851-AF7F-43C2-EDA4F4D0CF93}" dt="2024-06-24T15:48:22.347" v="5" actId="20577"/>
          <ac:spMkLst>
            <pc:docMk/>
            <pc:sldMk cId="37632614" sldId="2146849811"/>
            <ac:spMk id="15" creationId="{E443B69B-626B-5282-12E3-F1B3452C074A}"/>
          </ac:spMkLst>
        </pc:spChg>
        <pc:spChg chg="mod">
          <ac:chgData name="Usuario invitado" userId="S::urn:spo:anon#47606f13caeba686234015ab5f24872d195ce42c2f19307034d2e594e3c3ef9e::" providerId="AD" clId="Web-{D9370E4D-E851-AF7F-43C2-EDA4F4D0CF93}" dt="2024-06-24T15:48:35.222" v="10" actId="1076"/>
          <ac:spMkLst>
            <pc:docMk/>
            <pc:sldMk cId="37632614" sldId="2146849811"/>
            <ac:spMk id="17" creationId="{C8D44632-C61C-9239-176A-1E5AFF60503E}"/>
          </ac:spMkLst>
        </pc:spChg>
        <pc:spChg chg="mod">
          <ac:chgData name="Usuario invitado" userId="S::urn:spo:anon#47606f13caeba686234015ab5f24872d195ce42c2f19307034d2e594e3c3ef9e::" providerId="AD" clId="Web-{D9370E4D-E851-AF7F-43C2-EDA4F4D0CF93}" dt="2024-06-24T15:48:35.238" v="11" actId="1076"/>
          <ac:spMkLst>
            <pc:docMk/>
            <pc:sldMk cId="37632614" sldId="2146849811"/>
            <ac:spMk id="21" creationId="{64D0F71F-5B22-E505-38B0-41998E75C045}"/>
          </ac:spMkLst>
        </pc:spChg>
        <pc:spChg chg="mod">
          <ac:chgData name="Usuario invitado" userId="S::urn:spo:anon#47606f13caeba686234015ab5f24872d195ce42c2f19307034d2e594e3c3ef9e::" providerId="AD" clId="Web-{D9370E4D-E851-AF7F-43C2-EDA4F4D0CF93}" dt="2024-06-24T15:48:35.253" v="12" actId="1076"/>
          <ac:spMkLst>
            <pc:docMk/>
            <pc:sldMk cId="37632614" sldId="2146849811"/>
            <ac:spMk id="25" creationId="{7F42B5B4-ED14-4A06-711A-A0C9D14F20AC}"/>
          </ac:spMkLst>
        </pc:spChg>
        <pc:spChg chg="mod">
          <ac:chgData name="Usuario invitado" userId="S::urn:spo:anon#47606f13caeba686234015ab5f24872d195ce42c2f19307034d2e594e3c3ef9e::" providerId="AD" clId="Web-{D9370E4D-E851-AF7F-43C2-EDA4F4D0CF93}" dt="2024-06-24T15:48:35.253" v="13" actId="1076"/>
          <ac:spMkLst>
            <pc:docMk/>
            <pc:sldMk cId="37632614" sldId="2146849811"/>
            <ac:spMk id="29" creationId="{D900BFC2-C15D-8453-6C2B-79A893CB41D9}"/>
          </ac:spMkLst>
        </pc:spChg>
      </pc:sldChg>
      <pc:sldChg chg="modSp">
        <pc:chgData name="Usuario invitado" userId="S::urn:spo:anon#47606f13caeba686234015ab5f24872d195ce42c2f19307034d2e594e3c3ef9e::" providerId="AD" clId="Web-{D9370E4D-E851-AF7F-43C2-EDA4F4D0CF93}" dt="2024-06-24T15:51:18.945" v="25" actId="20577"/>
        <pc:sldMkLst>
          <pc:docMk/>
          <pc:sldMk cId="3410110762" sldId="2146849833"/>
        </pc:sldMkLst>
        <pc:spChg chg="mod">
          <ac:chgData name="Usuario invitado" userId="S::urn:spo:anon#47606f13caeba686234015ab5f24872d195ce42c2f19307034d2e594e3c3ef9e::" providerId="AD" clId="Web-{D9370E4D-E851-AF7F-43C2-EDA4F4D0CF93}" dt="2024-06-24T15:49:51.365" v="17" actId="20577"/>
          <ac:spMkLst>
            <pc:docMk/>
            <pc:sldMk cId="3410110762" sldId="2146849833"/>
            <ac:spMk id="2" creationId="{35C31349-AFB5-D302-82E0-DA5D21A30819}"/>
          </ac:spMkLst>
        </pc:spChg>
        <pc:spChg chg="mod">
          <ac:chgData name="Usuario invitado" userId="S::urn:spo:anon#47606f13caeba686234015ab5f24872d195ce42c2f19307034d2e594e3c3ef9e::" providerId="AD" clId="Web-{D9370E4D-E851-AF7F-43C2-EDA4F4D0CF93}" dt="2024-06-24T15:51:18.945" v="25" actId="20577"/>
          <ac:spMkLst>
            <pc:docMk/>
            <pc:sldMk cId="3410110762" sldId="2146849833"/>
            <ac:spMk id="8" creationId="{7F42B5B4-ED14-4A06-711A-A0C9D14F20AC}"/>
          </ac:spMkLst>
        </pc:spChg>
        <pc:spChg chg="mod">
          <ac:chgData name="Usuario invitado" userId="S::urn:spo:anon#47606f13caeba686234015ab5f24872d195ce42c2f19307034d2e594e3c3ef9e::" providerId="AD" clId="Web-{D9370E4D-E851-AF7F-43C2-EDA4F4D0CF93}" dt="2024-06-24T15:50:58.116" v="24" actId="20577"/>
          <ac:spMkLst>
            <pc:docMk/>
            <pc:sldMk cId="3410110762" sldId="2146849833"/>
            <ac:spMk id="10" creationId="{D900BFC2-C15D-8453-6C2B-79A893CB41D9}"/>
          </ac:spMkLst>
        </pc:spChg>
      </pc:sldChg>
      <pc:sldChg chg="modSp">
        <pc:chgData name="Usuario invitado" userId="S::urn:spo:anon#47606f13caeba686234015ab5f24872d195ce42c2f19307034d2e594e3c3ef9e::" providerId="AD" clId="Web-{D9370E4D-E851-AF7F-43C2-EDA4F4D0CF93}" dt="2024-06-24T15:56:42" v="65" actId="20577"/>
        <pc:sldMkLst>
          <pc:docMk/>
          <pc:sldMk cId="412482768" sldId="2146849834"/>
        </pc:sldMkLst>
        <pc:spChg chg="mod">
          <ac:chgData name="Usuario invitado" userId="S::urn:spo:anon#47606f13caeba686234015ab5f24872d195ce42c2f19307034d2e594e3c3ef9e::" providerId="AD" clId="Web-{D9370E4D-E851-AF7F-43C2-EDA4F4D0CF93}" dt="2024-06-24T15:56:42" v="65" actId="20577"/>
          <ac:spMkLst>
            <pc:docMk/>
            <pc:sldMk cId="412482768" sldId="2146849834"/>
            <ac:spMk id="2" creationId="{35C31349-AFB5-D302-82E0-DA5D21A30819}"/>
          </ac:spMkLst>
        </pc:spChg>
      </pc:sldChg>
      <pc:sldChg chg="modSp">
        <pc:chgData name="Usuario invitado" userId="S::urn:spo:anon#47606f13caeba686234015ab5f24872d195ce42c2f19307034d2e594e3c3ef9e::" providerId="AD" clId="Web-{D9370E4D-E851-AF7F-43C2-EDA4F4D0CF93}" dt="2024-06-24T15:54:30.200" v="47" actId="20577"/>
        <pc:sldMkLst>
          <pc:docMk/>
          <pc:sldMk cId="4248601384" sldId="2146849835"/>
        </pc:sldMkLst>
        <pc:spChg chg="mod">
          <ac:chgData name="Usuario invitado" userId="S::urn:spo:anon#47606f13caeba686234015ab5f24872d195ce42c2f19307034d2e594e3c3ef9e::" providerId="AD" clId="Web-{D9370E4D-E851-AF7F-43C2-EDA4F4D0CF93}" dt="2024-06-24T15:54:30.200" v="47" actId="20577"/>
          <ac:spMkLst>
            <pc:docMk/>
            <pc:sldMk cId="4248601384" sldId="2146849835"/>
            <ac:spMk id="2" creationId="{35C31349-AFB5-D302-82E0-DA5D21A30819}"/>
          </ac:spMkLst>
        </pc:spChg>
      </pc:sldChg>
      <pc:sldChg chg="modSp">
        <pc:chgData name="Usuario invitado" userId="S::urn:spo:anon#47606f13caeba686234015ab5f24872d195ce42c2f19307034d2e594e3c3ef9e::" providerId="AD" clId="Web-{D9370E4D-E851-AF7F-43C2-EDA4F4D0CF93}" dt="2024-06-24T15:55:34.858" v="60" actId="20577"/>
        <pc:sldMkLst>
          <pc:docMk/>
          <pc:sldMk cId="920085231" sldId="2146849836"/>
        </pc:sldMkLst>
        <pc:spChg chg="mod">
          <ac:chgData name="Usuario invitado" userId="S::urn:spo:anon#47606f13caeba686234015ab5f24872d195ce42c2f19307034d2e594e3c3ef9e::" providerId="AD" clId="Web-{D9370E4D-E851-AF7F-43C2-EDA4F4D0CF93}" dt="2024-06-24T15:54:39.356" v="48" actId="20577"/>
          <ac:spMkLst>
            <pc:docMk/>
            <pc:sldMk cId="920085231" sldId="2146849836"/>
            <ac:spMk id="8" creationId="{F5484F23-1A50-48D6-E648-FD854584CCF0}"/>
          </ac:spMkLst>
        </pc:spChg>
        <pc:spChg chg="mod">
          <ac:chgData name="Usuario invitado" userId="S::urn:spo:anon#47606f13caeba686234015ab5f24872d195ce42c2f19307034d2e594e3c3ef9e::" providerId="AD" clId="Web-{D9370E4D-E851-AF7F-43C2-EDA4F4D0CF93}" dt="2024-06-24T15:55:00.591" v="51" actId="20577"/>
          <ac:spMkLst>
            <pc:docMk/>
            <pc:sldMk cId="920085231" sldId="2146849836"/>
            <ac:spMk id="12" creationId="{6720A343-815B-064B-B3FC-EDAB0BC1B1F9}"/>
          </ac:spMkLst>
        </pc:spChg>
        <pc:spChg chg="mod">
          <ac:chgData name="Usuario invitado" userId="S::urn:spo:anon#47606f13caeba686234015ab5f24872d195ce42c2f19307034d2e594e3c3ef9e::" providerId="AD" clId="Web-{D9370E4D-E851-AF7F-43C2-EDA4F4D0CF93}" dt="2024-06-24T15:55:34.858" v="60" actId="20577"/>
          <ac:spMkLst>
            <pc:docMk/>
            <pc:sldMk cId="920085231" sldId="2146849836"/>
            <ac:spMk id="17" creationId="{031C4EEF-52F3-67EA-4E93-6BCDBF805635}"/>
          </ac:spMkLst>
        </pc:spChg>
      </pc:sldChg>
      <pc:sldChg chg="modSp">
        <pc:chgData name="Usuario invitado" userId="S::urn:spo:anon#47606f13caeba686234015ab5f24872d195ce42c2f19307034d2e594e3c3ef9e::" providerId="AD" clId="Web-{D9370E4D-E851-AF7F-43C2-EDA4F4D0CF93}" dt="2024-06-24T16:01:19.444" v="104" actId="20577"/>
        <pc:sldMkLst>
          <pc:docMk/>
          <pc:sldMk cId="2145403990" sldId="2146849837"/>
        </pc:sldMkLst>
        <pc:spChg chg="mod">
          <ac:chgData name="Usuario invitado" userId="S::urn:spo:anon#47606f13caeba686234015ab5f24872d195ce42c2f19307034d2e594e3c3ef9e::" providerId="AD" clId="Web-{D9370E4D-E851-AF7F-43C2-EDA4F4D0CF93}" dt="2024-06-24T16:01:19.444" v="104" actId="20577"/>
          <ac:spMkLst>
            <pc:docMk/>
            <pc:sldMk cId="2145403990" sldId="2146849837"/>
            <ac:spMk id="3" creationId="{D6F5602F-A1C6-A911-E2A1-E20A689805B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5CAB96-6368-7849-952D-15F2EF169C59}" type="datetimeFigureOut">
              <a:rPr lang="es-CO" smtClean="0"/>
              <a:t>24/06/2024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249F3E-FAEF-124E-997F-81010754B2B1}" type="slidenum">
              <a:rPr lang="es-CO" smtClean="0"/>
              <a:t>‹#›</a:t>
            </a:fld>
            <a:endParaRPr lang="es-CO"/>
          </a:p>
        </p:txBody>
      </p:sp>
    </p:spTree>
    <p:extLst>
      <p:ext uri="{BB962C8B-B14F-4D97-AF65-F5344CB8AC3E}">
        <p14:creationId xmlns:p14="http://schemas.microsoft.com/office/powerpoint/2010/main" val="425488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83F295D8-8289-49BA-B55D-BB98738C0A8D}" type="slidenum">
              <a:rPr lang="es-CO" smtClean="0"/>
              <a:t>6</a:t>
            </a:fld>
            <a:endParaRPr lang="es-CO"/>
          </a:p>
        </p:txBody>
      </p:sp>
    </p:spTree>
    <p:extLst>
      <p:ext uri="{BB962C8B-B14F-4D97-AF65-F5344CB8AC3E}">
        <p14:creationId xmlns:p14="http://schemas.microsoft.com/office/powerpoint/2010/main" val="3010134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1F3AC-DAAA-4081-96CC-FD1B72E1FE4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EE4E5B3E-751C-1ED5-4FD0-DABFBA067D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9899C11F-21CB-3CBC-55AA-59F6DE390F73}"/>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5" name="Marcador de pie de página 4">
            <a:extLst>
              <a:ext uri="{FF2B5EF4-FFF2-40B4-BE49-F238E27FC236}">
                <a16:creationId xmlns:a16="http://schemas.microsoft.com/office/drawing/2014/main" id="{F8C180E5-3A66-B650-14A8-44AE6C9771A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E2F04C7-2CA7-898A-58AC-CC357C57E7E2}"/>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1005537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5BD1AD-C986-7513-20F8-249692438E2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A68271F9-1F35-A397-478B-7F491C187B8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48766BC-9F75-539B-5EAF-A2C88C7C760B}"/>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5" name="Marcador de pie de página 4">
            <a:extLst>
              <a:ext uri="{FF2B5EF4-FFF2-40B4-BE49-F238E27FC236}">
                <a16:creationId xmlns:a16="http://schemas.microsoft.com/office/drawing/2014/main" id="{6420B082-BBB2-3964-B486-FD5EFD81A82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5591194-E83F-8055-E0C7-063D5BAC5588}"/>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1162172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2EE5A02-FA16-405F-4490-AAB7148F0D6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F3B5947-200D-1D73-4454-6701729877B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4CB72C4-03FB-800D-AC1D-C4CBAF20F238}"/>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5" name="Marcador de pie de página 4">
            <a:extLst>
              <a:ext uri="{FF2B5EF4-FFF2-40B4-BE49-F238E27FC236}">
                <a16:creationId xmlns:a16="http://schemas.microsoft.com/office/drawing/2014/main" id="{69973418-D8BD-695C-F552-39B8DFDF6BA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49CA8BE-A837-246C-2D1A-41EA4C7F5B7A}"/>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298291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B5B2C9-BE0E-999F-607F-9767E47B769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0C47123-DE71-3BDA-AE39-ADAFD20B259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E00FC8C-9416-5D81-09C2-245AC52BEEE7}"/>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5" name="Marcador de pie de página 4">
            <a:extLst>
              <a:ext uri="{FF2B5EF4-FFF2-40B4-BE49-F238E27FC236}">
                <a16:creationId xmlns:a16="http://schemas.microsoft.com/office/drawing/2014/main" id="{74763DC9-1ACD-4734-B054-AFB92CB45F7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F170A0B-121A-8B58-4D02-0C4BD62AAB49}"/>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403148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01003A-7FE5-6A78-6E4D-FC21844625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5A9504F-3B93-EFB9-71C9-782F4E8928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52BF4E0-D776-D088-AFEE-F62BD76CD2D4}"/>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5" name="Marcador de pie de página 4">
            <a:extLst>
              <a:ext uri="{FF2B5EF4-FFF2-40B4-BE49-F238E27FC236}">
                <a16:creationId xmlns:a16="http://schemas.microsoft.com/office/drawing/2014/main" id="{7E15C852-1CD4-1E51-1FE4-E32CE513B34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2AD1043-E547-DC3C-25DD-11A12FD16B95}"/>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2293066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7529B5-F5EE-0982-361D-0A27CE96ED7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EA2AC89-44A5-F967-45B5-EE6A62315AC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29364656-581C-17BA-40B9-C9604FA7B98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A0575B6-DD4F-E5DB-52E6-6F6FEB88D4C4}"/>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6" name="Marcador de pie de página 5">
            <a:extLst>
              <a:ext uri="{FF2B5EF4-FFF2-40B4-BE49-F238E27FC236}">
                <a16:creationId xmlns:a16="http://schemas.microsoft.com/office/drawing/2014/main" id="{2B842138-CEF2-D9AB-98E3-CCF4C7E8C73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905F1DD-17F2-266F-CB96-6582B8380E06}"/>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3043745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23609A-4B17-6A28-4588-1C390C0CF77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17FC4AE-4910-79BB-0AC7-A91F44F6D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4F0B925-9B95-7DF5-4987-848D91E7D3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05413CC5-2B26-C43A-51F8-4D2FCAD1AB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E62C864-4607-4005-1193-38B098D283C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3606FA4B-E45B-6E75-019C-2F879C1E6DFA}"/>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8" name="Marcador de pie de página 7">
            <a:extLst>
              <a:ext uri="{FF2B5EF4-FFF2-40B4-BE49-F238E27FC236}">
                <a16:creationId xmlns:a16="http://schemas.microsoft.com/office/drawing/2014/main" id="{72860789-6BC4-349F-021E-5EABD9013708}"/>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76C1AB39-CE20-7722-3045-46C14C5F5AE8}"/>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63681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10A91E-23DA-F1E7-D8F0-D4279260D29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1E77018C-5CAD-3D39-4B4B-3FDEEDE20821}"/>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4" name="Marcador de pie de página 3">
            <a:extLst>
              <a:ext uri="{FF2B5EF4-FFF2-40B4-BE49-F238E27FC236}">
                <a16:creationId xmlns:a16="http://schemas.microsoft.com/office/drawing/2014/main" id="{1B75C98C-60E2-A2A7-2DAF-144E4D1F707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4E9B4A77-1CE3-D8A5-7FD7-0A602F45DC6C}"/>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2225881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2D508B6-8ECD-336D-4F9C-3625EBA00C6E}"/>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3" name="Marcador de pie de página 2">
            <a:extLst>
              <a:ext uri="{FF2B5EF4-FFF2-40B4-BE49-F238E27FC236}">
                <a16:creationId xmlns:a16="http://schemas.microsoft.com/office/drawing/2014/main" id="{7D5CEA2A-8170-267E-5ADA-608EE368A002}"/>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D5D02B67-1EB6-0E4A-E0E5-732E95380292}"/>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2228991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20F66-5619-F1D4-2AB9-7BD019C040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B8D0FBA-2EE4-2344-8061-1E90402B87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8B90CEE2-0B4C-D62B-8A6E-0604B0D4F2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5A22829-9D1D-A8DA-E182-478758F44A67}"/>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6" name="Marcador de pie de página 5">
            <a:extLst>
              <a:ext uri="{FF2B5EF4-FFF2-40B4-BE49-F238E27FC236}">
                <a16:creationId xmlns:a16="http://schemas.microsoft.com/office/drawing/2014/main" id="{67B6C42F-98B1-1D4A-D599-E985B6A0292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D68311C-D88B-16BA-5D5C-55472778F2DC}"/>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2057916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EFD7E7-4002-D567-FF9E-B6A341E43A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4499EFE5-563E-6BCE-DE84-561F107DAC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D15F512C-A6A2-1205-8904-FF97322A9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26E1E7E-9286-7211-1FCD-370224DDC0DE}"/>
              </a:ext>
            </a:extLst>
          </p:cNvPr>
          <p:cNvSpPr>
            <a:spLocks noGrp="1"/>
          </p:cNvSpPr>
          <p:nvPr>
            <p:ph type="dt" sz="half" idx="10"/>
          </p:nvPr>
        </p:nvSpPr>
        <p:spPr/>
        <p:txBody>
          <a:bodyPr/>
          <a:lstStyle/>
          <a:p>
            <a:fld id="{6EDB28D9-F53B-4A4B-8EB6-6B9C03BF6B0E}" type="datetimeFigureOut">
              <a:rPr lang="es-CO" smtClean="0"/>
              <a:t>24/06/2024</a:t>
            </a:fld>
            <a:endParaRPr lang="es-CO"/>
          </a:p>
        </p:txBody>
      </p:sp>
      <p:sp>
        <p:nvSpPr>
          <p:cNvPr id="6" name="Marcador de pie de página 5">
            <a:extLst>
              <a:ext uri="{FF2B5EF4-FFF2-40B4-BE49-F238E27FC236}">
                <a16:creationId xmlns:a16="http://schemas.microsoft.com/office/drawing/2014/main" id="{F07BA8C1-25B9-AB74-05FD-7BCB862832A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E333201C-5D14-1C25-1E5F-AA23E5AFB675}"/>
              </a:ext>
            </a:extLst>
          </p:cNvPr>
          <p:cNvSpPr>
            <a:spLocks noGrp="1"/>
          </p:cNvSpPr>
          <p:nvPr>
            <p:ph type="sldNum" sz="quarter" idx="12"/>
          </p:nvPr>
        </p:nvSpPr>
        <p:spPr/>
        <p:txBody>
          <a:bodyPr/>
          <a:lstStyle/>
          <a:p>
            <a:fld id="{00AA6F8D-89C4-A843-B67A-51EDB5FE5414}" type="slidenum">
              <a:rPr lang="es-CO" smtClean="0"/>
              <a:t>‹#›</a:t>
            </a:fld>
            <a:endParaRPr lang="es-CO"/>
          </a:p>
        </p:txBody>
      </p:sp>
    </p:spTree>
    <p:extLst>
      <p:ext uri="{BB962C8B-B14F-4D97-AF65-F5344CB8AC3E}">
        <p14:creationId xmlns:p14="http://schemas.microsoft.com/office/powerpoint/2010/main" val="2966741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BCB584-9054-71E9-41AB-BC0E7C5B00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BFF202D-D301-20EB-F133-C929AF18F6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381BCD6-4AAA-DB32-91D8-1481FEE404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B28D9-F53B-4A4B-8EB6-6B9C03BF6B0E}" type="datetimeFigureOut">
              <a:rPr lang="es-CO" smtClean="0"/>
              <a:t>24/06/2024</a:t>
            </a:fld>
            <a:endParaRPr lang="es-CO"/>
          </a:p>
        </p:txBody>
      </p:sp>
      <p:sp>
        <p:nvSpPr>
          <p:cNvPr id="5" name="Marcador de pie de página 4">
            <a:extLst>
              <a:ext uri="{FF2B5EF4-FFF2-40B4-BE49-F238E27FC236}">
                <a16:creationId xmlns:a16="http://schemas.microsoft.com/office/drawing/2014/main" id="{DF5C85C0-6116-DD95-B685-AC753F57F0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6700D452-F8CF-4016-5051-68F8CE8A9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A6F8D-89C4-A843-B67A-51EDB5FE5414}" type="slidenum">
              <a:rPr lang="es-CO" smtClean="0"/>
              <a:t>‹#›</a:t>
            </a:fld>
            <a:endParaRPr lang="es-CO"/>
          </a:p>
        </p:txBody>
      </p:sp>
    </p:spTree>
    <p:extLst>
      <p:ext uri="{BB962C8B-B14F-4D97-AF65-F5344CB8AC3E}">
        <p14:creationId xmlns:p14="http://schemas.microsoft.com/office/powerpoint/2010/main" val="2018159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a:extLst>
              <a:ext uri="{FF2B5EF4-FFF2-40B4-BE49-F238E27FC236}">
                <a16:creationId xmlns:a16="http://schemas.microsoft.com/office/drawing/2014/main" id="{F43BB241-4409-1A27-FDF9-7A3B65DB22FE}"/>
              </a:ext>
            </a:extLst>
          </p:cNvPr>
          <p:cNvPicPr>
            <a:picLocks noChangeAspect="1"/>
          </p:cNvPicPr>
          <p:nvPr/>
        </p:nvPicPr>
        <p:blipFill>
          <a:blip r:embed="rId2"/>
          <a:stretch>
            <a:fillRect/>
          </a:stretch>
        </p:blipFill>
        <p:spPr>
          <a:xfrm>
            <a:off x="2209800" y="2774801"/>
            <a:ext cx="7772400" cy="1308397"/>
          </a:xfrm>
          <a:prstGeom prst="rect">
            <a:avLst/>
          </a:prstGeom>
        </p:spPr>
      </p:pic>
    </p:spTree>
    <p:extLst>
      <p:ext uri="{BB962C8B-B14F-4D97-AF65-F5344CB8AC3E}">
        <p14:creationId xmlns:p14="http://schemas.microsoft.com/office/powerpoint/2010/main" val="183044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615805E2-8DD5-B90C-059A-9D765D551694}"/>
              </a:ext>
            </a:extLst>
          </p:cNvPr>
          <p:cNvSpPr/>
          <p:nvPr/>
        </p:nvSpPr>
        <p:spPr>
          <a:xfrm>
            <a:off x="0" y="1519717"/>
            <a:ext cx="12192000" cy="4251062"/>
          </a:xfrm>
          <a:prstGeom prst="rect">
            <a:avLst/>
          </a:prstGeom>
          <a:solidFill>
            <a:srgbClr val="B08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CuadroTexto 1">
            <a:extLst>
              <a:ext uri="{FF2B5EF4-FFF2-40B4-BE49-F238E27FC236}">
                <a16:creationId xmlns:a16="http://schemas.microsoft.com/office/drawing/2014/main" id="{35C31349-AFB5-D302-82E0-DA5D21A30819}"/>
              </a:ext>
            </a:extLst>
          </p:cNvPr>
          <p:cNvSpPr txBox="1"/>
          <p:nvPr/>
        </p:nvSpPr>
        <p:spPr>
          <a:xfrm>
            <a:off x="808135" y="2650331"/>
            <a:ext cx="10575730" cy="155733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800" b="1">
                <a:solidFill>
                  <a:schemeClr val="bg1"/>
                </a:solidFill>
                <a:latin typeface="Verdana"/>
                <a:ea typeface="Verdana"/>
              </a:rPr>
              <a:t>¿</a:t>
            </a:r>
            <a:r>
              <a:rPr lang="en-US" sz="2800" b="1">
                <a:solidFill>
                  <a:schemeClr val="bg1"/>
                </a:solidFill>
                <a:latin typeface="Verdana"/>
                <a:ea typeface="Verdana"/>
                <a:cs typeface="Verdana" panose="020B0604030504040204" pitchFamily="34" charset="0"/>
              </a:rPr>
              <a:t>Con </a:t>
            </a:r>
            <a:r>
              <a:rPr lang="en-US" sz="2800" b="1" err="1">
                <a:solidFill>
                  <a:schemeClr val="bg1"/>
                </a:solidFill>
                <a:latin typeface="Verdana"/>
                <a:ea typeface="Verdana"/>
                <a:cs typeface="Verdana" panose="020B0604030504040204" pitchFamily="34" charset="0"/>
              </a:rPr>
              <a:t>qué</a:t>
            </a:r>
            <a:r>
              <a:rPr lang="en-US" sz="2800" b="1">
                <a:solidFill>
                  <a:schemeClr val="bg1"/>
                </a:solidFill>
                <a:latin typeface="Verdana"/>
                <a:ea typeface="Verdana"/>
                <a:cs typeface="Verdana" panose="020B0604030504040204" pitchFamily="34" charset="0"/>
              </a:rPr>
              <a:t> </a:t>
            </a:r>
            <a:r>
              <a:rPr lang="en-US" sz="2800" b="1" err="1">
                <a:solidFill>
                  <a:schemeClr val="bg1"/>
                </a:solidFill>
                <a:latin typeface="Verdana"/>
                <a:ea typeface="Verdana"/>
                <a:cs typeface="Verdana" panose="020B0604030504040204" pitchFamily="34" charset="0"/>
              </a:rPr>
              <a:t>criterios</a:t>
            </a:r>
            <a:r>
              <a:rPr lang="en-US" sz="2800" b="1">
                <a:solidFill>
                  <a:schemeClr val="bg1"/>
                </a:solidFill>
                <a:latin typeface="Verdana"/>
                <a:ea typeface="Verdana"/>
                <a:cs typeface="Verdana" panose="020B0604030504040204" pitchFamily="34" charset="0"/>
              </a:rPr>
              <a:t> se </a:t>
            </a:r>
            <a:r>
              <a:rPr lang="en-US" sz="2800" b="1" err="1">
                <a:solidFill>
                  <a:schemeClr val="bg1"/>
                </a:solidFill>
                <a:latin typeface="Verdana"/>
                <a:ea typeface="Verdana"/>
                <a:cs typeface="Verdana" panose="020B0604030504040204" pitchFamily="34" charset="0"/>
              </a:rPr>
              <a:t>construyeron</a:t>
            </a:r>
            <a:r>
              <a:rPr lang="en-US" sz="2800" b="1">
                <a:solidFill>
                  <a:schemeClr val="bg1"/>
                </a:solidFill>
                <a:latin typeface="Verdana"/>
                <a:ea typeface="Verdana"/>
                <a:cs typeface="Verdana" panose="020B0604030504040204" pitchFamily="34" charset="0"/>
              </a:rPr>
              <a:t> las 3 </a:t>
            </a:r>
            <a:r>
              <a:rPr lang="en-US" sz="2800" b="1" err="1">
                <a:solidFill>
                  <a:schemeClr val="bg1"/>
                </a:solidFill>
                <a:latin typeface="Verdana"/>
                <a:ea typeface="Verdana"/>
                <a:cs typeface="Verdana" panose="020B0604030504040204" pitchFamily="34" charset="0"/>
              </a:rPr>
              <a:t>categorías</a:t>
            </a:r>
            <a:r>
              <a:rPr lang="en-US" sz="2800" b="1">
                <a:solidFill>
                  <a:schemeClr val="bg1"/>
                </a:solidFill>
                <a:latin typeface="Verdana"/>
                <a:ea typeface="Verdana"/>
                <a:cs typeface="Verdana" panose="020B0604030504040204" pitchFamily="34" charset="0"/>
              </a:rPr>
              <a:t> de CAC: </a:t>
            </a:r>
            <a:r>
              <a:rPr lang="en-US" sz="2800" b="1" err="1">
                <a:solidFill>
                  <a:schemeClr val="bg1"/>
                </a:solidFill>
                <a:latin typeface="Verdana"/>
                <a:ea typeface="Verdana"/>
                <a:cs typeface="Verdana" panose="020B0604030504040204" pitchFamily="34" charset="0"/>
              </a:rPr>
              <a:t>Plenas</a:t>
            </a:r>
            <a:r>
              <a:rPr lang="en-US" sz="2800" b="1">
                <a:solidFill>
                  <a:schemeClr val="bg1"/>
                </a:solidFill>
                <a:latin typeface="Verdana"/>
                <a:ea typeface="Verdana"/>
                <a:cs typeface="Verdana" panose="020B0604030504040204" pitchFamily="34" charset="0"/>
              </a:rPr>
              <a:t>, </a:t>
            </a:r>
            <a:r>
              <a:rPr lang="en-US" sz="2800" b="1" err="1">
                <a:solidFill>
                  <a:schemeClr val="bg1"/>
                </a:solidFill>
                <a:latin typeface="Verdana"/>
                <a:ea typeface="Verdana"/>
                <a:cs typeface="Verdana" panose="020B0604030504040204" pitchFamily="34" charset="0"/>
              </a:rPr>
              <a:t>Intermedias</a:t>
            </a:r>
            <a:r>
              <a:rPr lang="en-US" sz="2800" b="1">
                <a:solidFill>
                  <a:schemeClr val="bg1"/>
                </a:solidFill>
                <a:latin typeface="Verdana"/>
                <a:ea typeface="Verdana"/>
                <a:cs typeface="Verdana" panose="020B0604030504040204" pitchFamily="34" charset="0"/>
              </a:rPr>
              <a:t> y </a:t>
            </a:r>
            <a:r>
              <a:rPr lang="en-US" sz="2800" b="1" err="1">
                <a:solidFill>
                  <a:schemeClr val="bg1"/>
                </a:solidFill>
                <a:latin typeface="Verdana"/>
                <a:ea typeface="Verdana"/>
                <a:cs typeface="Verdana" panose="020B0604030504040204" pitchFamily="34" charset="0"/>
              </a:rPr>
              <a:t>Básicas</a:t>
            </a:r>
            <a:r>
              <a:rPr lang="en-US" sz="2800" b="1">
                <a:solidFill>
                  <a:schemeClr val="bg1"/>
                </a:solidFill>
                <a:latin typeface="Verdana"/>
                <a:ea typeface="Verdana"/>
                <a:cs typeface="Verdana" panose="020B0604030504040204" pitchFamily="34" charset="0"/>
              </a:rPr>
              <a:t>?</a:t>
            </a:r>
            <a:endParaRPr lang="es-ES">
              <a:solidFill>
                <a:schemeClr val="bg1"/>
              </a:solidFill>
            </a:endParaRPr>
          </a:p>
        </p:txBody>
      </p:sp>
    </p:spTree>
    <p:extLst>
      <p:ext uri="{BB962C8B-B14F-4D97-AF65-F5344CB8AC3E}">
        <p14:creationId xmlns:p14="http://schemas.microsoft.com/office/powerpoint/2010/main" val="412482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AC60DFC-6EC1-121A-8214-E0B7E35A1C0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035820A1-90FB-8AD6-4FD7-CC50822E68C4}"/>
              </a:ext>
            </a:extLst>
          </p:cNvPr>
          <p:cNvSpPr/>
          <p:nvPr/>
        </p:nvSpPr>
        <p:spPr>
          <a:xfrm>
            <a:off x="4114800" y="-4978"/>
            <a:ext cx="8077200" cy="6862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1" name="Rectángulo 10">
            <a:extLst>
              <a:ext uri="{FF2B5EF4-FFF2-40B4-BE49-F238E27FC236}">
                <a16:creationId xmlns:a16="http://schemas.microsoft.com/office/drawing/2014/main" id="{DFC648C5-E6C5-EE39-5741-736A38B455F6}"/>
              </a:ext>
            </a:extLst>
          </p:cNvPr>
          <p:cNvSpPr/>
          <p:nvPr/>
        </p:nvSpPr>
        <p:spPr>
          <a:xfrm>
            <a:off x="4561929" y="530767"/>
            <a:ext cx="7172434" cy="10772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5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rPr>
              <a:t>Empleamos metodologías que buscan identificar, a través de la estadística, segmentos que generen: grupos de cooperativas parecidas entre sí, y diferentes de los otros segmentos (k-medias).</a:t>
            </a:r>
          </a:p>
        </p:txBody>
      </p:sp>
      <p:sp>
        <p:nvSpPr>
          <p:cNvPr id="12" name="Rectángulo 11">
            <a:extLst>
              <a:ext uri="{FF2B5EF4-FFF2-40B4-BE49-F238E27FC236}">
                <a16:creationId xmlns:a16="http://schemas.microsoft.com/office/drawing/2014/main" id="{CD0207D9-9335-BA90-88C9-FD566A3CA031}"/>
              </a:ext>
            </a:extLst>
          </p:cNvPr>
          <p:cNvSpPr/>
          <p:nvPr/>
        </p:nvSpPr>
        <p:spPr>
          <a:xfrm>
            <a:off x="4561930" y="1918109"/>
            <a:ext cx="7172434" cy="10772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5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rPr>
              <a:t>La existencia de organizaciones con niveles de activos muy por encima del promedio del sector afecta</a:t>
            </a:r>
            <a:r>
              <a:rPr kumimoji="0" lang="es-CO" sz="15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rPr>
              <a:t> el análisis estadístico y la definición de los umbrales. Se ejecutaron corridas del algoritmo con y sin los datos extremos, esto es, con las organizaciones de mayor tamaño.</a:t>
            </a:r>
          </a:p>
        </p:txBody>
      </p:sp>
      <p:sp>
        <p:nvSpPr>
          <p:cNvPr id="13" name="Rectángulo 12">
            <a:extLst>
              <a:ext uri="{FF2B5EF4-FFF2-40B4-BE49-F238E27FC236}">
                <a16:creationId xmlns:a16="http://schemas.microsoft.com/office/drawing/2014/main" id="{CB2BB70B-798E-BAEB-432E-5F9AA57BE08C}"/>
              </a:ext>
            </a:extLst>
          </p:cNvPr>
          <p:cNvSpPr/>
          <p:nvPr/>
        </p:nvSpPr>
        <p:spPr>
          <a:xfrm>
            <a:off x="4572436" y="4492057"/>
            <a:ext cx="7172434" cy="5555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CO" sz="1500">
                <a:solidFill>
                  <a:sysClr val="windowText" lastClr="000000"/>
                </a:solidFill>
                <a:latin typeface="Verdana" panose="020B0604030504040204" pitchFamily="34" charset="0"/>
                <a:ea typeface="Verdana" panose="020B0604030504040204" pitchFamily="34" charset="0"/>
              </a:rPr>
              <a:t>Validación de los resultados con fuentes externas, para contrastar la consistencia y la capacidad para alcanzar los objetivos.</a:t>
            </a:r>
            <a:r>
              <a:rPr lang="es-CO" sz="1500" b="1">
                <a:solidFill>
                  <a:sysClr val="windowText" lastClr="000000"/>
                </a:solidFill>
                <a:latin typeface="Verdana" panose="020B0604030504040204" pitchFamily="34" charset="0"/>
                <a:ea typeface="Verdana" panose="020B0604030504040204" pitchFamily="34" charset="0"/>
              </a:rPr>
              <a:t> </a:t>
            </a:r>
            <a:endParaRPr lang="es-CO" sz="1500">
              <a:solidFill>
                <a:sysClr val="windowText" lastClr="000000"/>
              </a:solidFill>
              <a:latin typeface="Verdana" panose="020B0604030504040204" pitchFamily="34" charset="0"/>
              <a:ea typeface="Verdana" panose="020B0604030504040204" pitchFamily="34" charset="0"/>
            </a:endParaRPr>
          </a:p>
        </p:txBody>
      </p:sp>
      <p:sp>
        <p:nvSpPr>
          <p:cNvPr id="14" name="Rectángulo 13">
            <a:extLst>
              <a:ext uri="{FF2B5EF4-FFF2-40B4-BE49-F238E27FC236}">
                <a16:creationId xmlns:a16="http://schemas.microsoft.com/office/drawing/2014/main" id="{D61ABB2B-DD45-9BA5-AD77-4BCAFA4D0CEB}"/>
              </a:ext>
            </a:extLst>
          </p:cNvPr>
          <p:cNvSpPr/>
          <p:nvPr/>
        </p:nvSpPr>
        <p:spPr>
          <a:xfrm>
            <a:off x="4572436" y="3177770"/>
            <a:ext cx="7172434" cy="10772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rPr>
              <a:t>En el análisis de la definición de los umbrales para la variable Activo,  se observan impactos por efectos de la inflación, lo que debe ser atendido en el análisis. Se ejecutaron corridas del algoritmo en </a:t>
            </a:r>
            <a:r>
              <a:rPr kumimoji="0" lang="es-CO" sz="1500" b="0" i="0" u="none" strike="noStrike" kern="1200" cap="none" spc="0" normalizeH="0" baseline="0" noProof="0" err="1">
                <a:ln>
                  <a:noFill/>
                </a:ln>
                <a:solidFill>
                  <a:sysClr val="windowText" lastClr="000000"/>
                </a:solidFill>
                <a:effectLst/>
                <a:uLnTx/>
                <a:uFillTx/>
                <a:latin typeface="Verdana" panose="020B0604030504040204" pitchFamily="34" charset="0"/>
                <a:ea typeface="Verdana" panose="020B0604030504040204" pitchFamily="34" charset="0"/>
                <a:cs typeface="+mn-cs"/>
              </a:rPr>
              <a:t>UVR’s</a:t>
            </a:r>
            <a:r>
              <a:rPr kumimoji="0" lang="es-CO" sz="15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rPr>
              <a:t>.</a:t>
            </a:r>
            <a:endParaRPr kumimoji="0" lang="es-CO" sz="15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endParaRPr>
          </a:p>
        </p:txBody>
      </p:sp>
      <p:sp>
        <p:nvSpPr>
          <p:cNvPr id="16" name="Rectángulo 15">
            <a:extLst>
              <a:ext uri="{FF2B5EF4-FFF2-40B4-BE49-F238E27FC236}">
                <a16:creationId xmlns:a16="http://schemas.microsoft.com/office/drawing/2014/main" id="{06FAFBF8-9D7C-94EB-DB88-75E0164FB232}"/>
              </a:ext>
            </a:extLst>
          </p:cNvPr>
          <p:cNvSpPr/>
          <p:nvPr/>
        </p:nvSpPr>
        <p:spPr>
          <a:xfrm>
            <a:off x="4561929" y="5488234"/>
            <a:ext cx="7182941" cy="68425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500" b="0"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rPr>
              <a:t>La construcción de las categorías se hizo de forma articulada con la Supersolidaria, con el fin de establecer diagnósticos acordes con la caracterización del sector.</a:t>
            </a:r>
          </a:p>
        </p:txBody>
      </p:sp>
      <p:sp>
        <p:nvSpPr>
          <p:cNvPr id="17" name="CuadroTexto 16">
            <a:extLst>
              <a:ext uri="{FF2B5EF4-FFF2-40B4-BE49-F238E27FC236}">
                <a16:creationId xmlns:a16="http://schemas.microsoft.com/office/drawing/2014/main" id="{CA6A5F54-72ED-2362-B85E-C694F154438E}"/>
              </a:ext>
            </a:extLst>
          </p:cNvPr>
          <p:cNvSpPr txBox="1"/>
          <p:nvPr/>
        </p:nvSpPr>
        <p:spPr>
          <a:xfrm>
            <a:off x="104555" y="468902"/>
            <a:ext cx="3905687" cy="1077218"/>
          </a:xfrm>
          <a:prstGeom prst="rect">
            <a:avLst/>
          </a:prstGeom>
          <a:noFill/>
        </p:spPr>
        <p:txBody>
          <a:bodyPr wrap="square" rtlCol="0">
            <a:spAutoFit/>
          </a:bodyPr>
          <a:lstStyle/>
          <a:p>
            <a:pPr algn="ctr"/>
            <a:r>
              <a:rPr lang="es-CO" sz="32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Para llegar a las 3 categorías:</a:t>
            </a:r>
          </a:p>
        </p:txBody>
      </p:sp>
      <p:sp>
        <p:nvSpPr>
          <p:cNvPr id="6" name="Rectángulo 5">
            <a:extLst>
              <a:ext uri="{FF2B5EF4-FFF2-40B4-BE49-F238E27FC236}">
                <a16:creationId xmlns:a16="http://schemas.microsoft.com/office/drawing/2014/main" id="{E074BA7A-976D-6D07-6EFE-5CB90B3B2116}"/>
              </a:ext>
            </a:extLst>
          </p:cNvPr>
          <p:cNvSpPr/>
          <p:nvPr/>
        </p:nvSpPr>
        <p:spPr>
          <a:xfrm>
            <a:off x="4572436" y="530767"/>
            <a:ext cx="7172434" cy="269797"/>
          </a:xfrm>
          <a:prstGeom prst="rect">
            <a:avLst/>
          </a:prstGeom>
          <a:noFill/>
          <a:ln>
            <a:noFill/>
          </a:ln>
          <a:effectLst>
            <a:outerShdw blurRad="508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500" b="1" i="0" u="none" strike="noStrike" kern="1200" cap="none" spc="0" normalizeH="0" baseline="0" noProof="0">
                <a:ln>
                  <a:noFill/>
                </a:ln>
                <a:solidFill>
                  <a:srgbClr val="B08840"/>
                </a:solidFill>
                <a:effectLst/>
                <a:uLnTx/>
                <a:uFillTx/>
                <a:latin typeface="Verdana" panose="020B0604030504040204" pitchFamily="34" charset="0"/>
                <a:ea typeface="Verdana" panose="020B0604030504040204" pitchFamily="34" charset="0"/>
                <a:cs typeface="+mn-cs"/>
              </a:rPr>
              <a:t>Metodologías</a:t>
            </a:r>
            <a:r>
              <a:rPr kumimoji="0" lang="es-CO" sz="15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rPr>
              <a:t> </a:t>
            </a:r>
          </a:p>
        </p:txBody>
      </p:sp>
      <p:sp>
        <p:nvSpPr>
          <p:cNvPr id="7" name="Rectángulo 6">
            <a:extLst>
              <a:ext uri="{FF2B5EF4-FFF2-40B4-BE49-F238E27FC236}">
                <a16:creationId xmlns:a16="http://schemas.microsoft.com/office/drawing/2014/main" id="{5C7CAF7B-A2CD-A800-E07C-1226A483BA66}"/>
              </a:ext>
            </a:extLst>
          </p:cNvPr>
          <p:cNvSpPr/>
          <p:nvPr/>
        </p:nvSpPr>
        <p:spPr>
          <a:xfrm>
            <a:off x="4572436" y="1848533"/>
            <a:ext cx="7172434" cy="269797"/>
          </a:xfrm>
          <a:prstGeom prst="rect">
            <a:avLst/>
          </a:prstGeom>
          <a:noFill/>
          <a:ln>
            <a:noFill/>
          </a:ln>
          <a:effectLst>
            <a:outerShdw blurRad="508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kumimoji="0" lang="es-CO" sz="1500" b="1" i="0" u="none" strike="noStrike" kern="1200" cap="none" spc="0" normalizeH="0" baseline="0" noProof="0">
                <a:ln>
                  <a:noFill/>
                </a:ln>
                <a:solidFill>
                  <a:srgbClr val="B08840"/>
                </a:solidFill>
                <a:effectLst/>
                <a:uLnTx/>
                <a:uFillTx/>
                <a:latin typeface="Verdana" panose="020B0604030504040204" pitchFamily="34" charset="0"/>
                <a:ea typeface="Verdana" panose="020B0604030504040204" pitchFamily="34" charset="0"/>
                <a:cs typeface="+mn-cs"/>
              </a:rPr>
              <a:t>Heterogeneidad del sector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CO" sz="1500" b="1" i="0" u="none" strike="noStrike" kern="1200" cap="none" spc="0" normalizeH="0" baseline="0" noProof="0">
                <a:ln>
                  <a:noFill/>
                </a:ln>
                <a:solidFill>
                  <a:sysClr val="windowText" lastClr="000000"/>
                </a:solidFill>
                <a:effectLst/>
                <a:uLnTx/>
                <a:uFillTx/>
                <a:latin typeface="Verdana" panose="020B0604030504040204" pitchFamily="34" charset="0"/>
                <a:ea typeface="Verdana" panose="020B0604030504040204" pitchFamily="34" charset="0"/>
                <a:cs typeface="+mn-cs"/>
              </a:rPr>
              <a:t> </a:t>
            </a:r>
          </a:p>
        </p:txBody>
      </p:sp>
      <p:sp>
        <p:nvSpPr>
          <p:cNvPr id="8" name="Rectángulo 7">
            <a:extLst>
              <a:ext uri="{FF2B5EF4-FFF2-40B4-BE49-F238E27FC236}">
                <a16:creationId xmlns:a16="http://schemas.microsoft.com/office/drawing/2014/main" id="{E63CF8AA-11A3-123A-1F53-DFE4B595D2BB}"/>
              </a:ext>
            </a:extLst>
          </p:cNvPr>
          <p:cNvSpPr/>
          <p:nvPr/>
        </p:nvSpPr>
        <p:spPr>
          <a:xfrm>
            <a:off x="4572436" y="3108364"/>
            <a:ext cx="7172434" cy="269797"/>
          </a:xfrm>
          <a:prstGeom prst="rect">
            <a:avLst/>
          </a:prstGeom>
          <a:noFill/>
          <a:ln>
            <a:noFill/>
          </a:ln>
          <a:effectLst>
            <a:outerShdw blurRad="508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500" b="1" i="0" u="none" strike="noStrike" kern="1200" cap="none" spc="0" normalizeH="0" baseline="0" noProof="0">
                <a:ln>
                  <a:noFill/>
                </a:ln>
                <a:solidFill>
                  <a:srgbClr val="B08840"/>
                </a:solidFill>
                <a:effectLst/>
                <a:uLnTx/>
                <a:uFillTx/>
                <a:latin typeface="Verdana" panose="020B0604030504040204" pitchFamily="34" charset="0"/>
                <a:ea typeface="Verdana" panose="020B0604030504040204" pitchFamily="34" charset="0"/>
                <a:cs typeface="+mn-cs"/>
              </a:rPr>
              <a:t>Efecto de la inflación</a:t>
            </a:r>
          </a:p>
        </p:txBody>
      </p:sp>
      <p:sp>
        <p:nvSpPr>
          <p:cNvPr id="9" name="Rectángulo 8">
            <a:extLst>
              <a:ext uri="{FF2B5EF4-FFF2-40B4-BE49-F238E27FC236}">
                <a16:creationId xmlns:a16="http://schemas.microsoft.com/office/drawing/2014/main" id="{34AE27DB-C3C4-811B-B5B3-462FD10E6ADF}"/>
              </a:ext>
            </a:extLst>
          </p:cNvPr>
          <p:cNvSpPr/>
          <p:nvPr/>
        </p:nvSpPr>
        <p:spPr>
          <a:xfrm>
            <a:off x="4572436" y="4274942"/>
            <a:ext cx="7172434" cy="269797"/>
          </a:xfrm>
          <a:prstGeom prst="rect">
            <a:avLst/>
          </a:prstGeom>
          <a:noFill/>
          <a:ln>
            <a:noFill/>
          </a:ln>
          <a:effectLst>
            <a:outerShdw blurRad="508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s-CO" sz="1500" b="1">
                <a:solidFill>
                  <a:srgbClr val="B08840"/>
                </a:solidFill>
                <a:latin typeface="Verdana" panose="020B0604030504040204" pitchFamily="34" charset="0"/>
                <a:ea typeface="Verdana" panose="020B0604030504040204" pitchFamily="34" charset="0"/>
              </a:rPr>
              <a:t>Criterio Experto</a:t>
            </a:r>
            <a:endParaRPr kumimoji="0" lang="es-CO" sz="1500" b="1" i="0" u="none" strike="noStrike" kern="1200" cap="none" spc="0" normalizeH="0" baseline="0" noProof="0">
              <a:ln>
                <a:noFill/>
              </a:ln>
              <a:solidFill>
                <a:srgbClr val="B08840"/>
              </a:solidFill>
              <a:effectLst/>
              <a:uLnTx/>
              <a:uFillTx/>
              <a:latin typeface="Verdana" panose="020B0604030504040204" pitchFamily="34" charset="0"/>
              <a:ea typeface="Verdana" panose="020B0604030504040204" pitchFamily="34" charset="0"/>
              <a:cs typeface="+mn-cs"/>
            </a:endParaRPr>
          </a:p>
        </p:txBody>
      </p:sp>
      <p:sp>
        <p:nvSpPr>
          <p:cNvPr id="10" name="Rectángulo 9">
            <a:extLst>
              <a:ext uri="{FF2B5EF4-FFF2-40B4-BE49-F238E27FC236}">
                <a16:creationId xmlns:a16="http://schemas.microsoft.com/office/drawing/2014/main" id="{59DFA407-C3A4-7244-7D25-48F086D20DCD}"/>
              </a:ext>
            </a:extLst>
          </p:cNvPr>
          <p:cNvSpPr/>
          <p:nvPr/>
        </p:nvSpPr>
        <p:spPr>
          <a:xfrm>
            <a:off x="4572436" y="5243310"/>
            <a:ext cx="7172434" cy="269797"/>
          </a:xfrm>
          <a:prstGeom prst="rect">
            <a:avLst/>
          </a:prstGeom>
          <a:noFill/>
          <a:ln>
            <a:noFill/>
          </a:ln>
          <a:effectLst>
            <a:outerShdw blurRad="508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s-CO" sz="1500" b="1">
                <a:solidFill>
                  <a:srgbClr val="B08840"/>
                </a:solidFill>
                <a:latin typeface="Verdana" panose="020B0604030504040204" pitchFamily="34" charset="0"/>
                <a:ea typeface="Verdana" panose="020B0604030504040204" pitchFamily="34" charset="0"/>
              </a:rPr>
              <a:t>Articulación</a:t>
            </a:r>
            <a:endParaRPr kumimoji="0" lang="es-CO" sz="1500" b="1" i="0" u="none" strike="noStrike" kern="1200" cap="none" spc="0" normalizeH="0" baseline="0" noProof="0">
              <a:ln>
                <a:noFill/>
              </a:ln>
              <a:solidFill>
                <a:srgbClr val="B08840"/>
              </a:solidFill>
              <a:effectLst/>
              <a:uLnTx/>
              <a:uFillTx/>
              <a:latin typeface="Verdana" panose="020B0604030504040204" pitchFamily="34" charset="0"/>
              <a:ea typeface="Verdana" panose="020B0604030504040204" pitchFamily="34" charset="0"/>
              <a:cs typeface="+mn-cs"/>
            </a:endParaRPr>
          </a:p>
        </p:txBody>
      </p:sp>
      <p:pic>
        <p:nvPicPr>
          <p:cNvPr id="18" name="Imagen 17" descr="Una mujer sentada frente a una mesa con una computadora portátil&#10;&#10;Descripción generada automáticamente con confianza baja">
            <a:extLst>
              <a:ext uri="{FF2B5EF4-FFF2-40B4-BE49-F238E27FC236}">
                <a16:creationId xmlns:a16="http://schemas.microsoft.com/office/drawing/2014/main" id="{A46E8848-4221-64DF-5A87-B25778130CC8}"/>
              </a:ext>
            </a:extLst>
          </p:cNvPr>
          <p:cNvPicPr>
            <a:picLocks noChangeAspect="1"/>
          </p:cNvPicPr>
          <p:nvPr/>
        </p:nvPicPr>
        <p:blipFill>
          <a:blip r:embed="rId3"/>
          <a:stretch>
            <a:fillRect/>
          </a:stretch>
        </p:blipFill>
        <p:spPr>
          <a:xfrm>
            <a:off x="0" y="4174436"/>
            <a:ext cx="4114799" cy="2683564"/>
          </a:xfrm>
          <a:prstGeom prst="rect">
            <a:avLst/>
          </a:prstGeom>
        </p:spPr>
      </p:pic>
    </p:spTree>
    <p:extLst>
      <p:ext uri="{BB962C8B-B14F-4D97-AF65-F5344CB8AC3E}">
        <p14:creationId xmlns:p14="http://schemas.microsoft.com/office/powerpoint/2010/main" val="1475187429"/>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6070F2C3-CC93-0E6C-947F-85A55531A4D9}"/>
              </a:ext>
            </a:extLst>
          </p:cNvPr>
          <p:cNvSpPr/>
          <p:nvPr/>
        </p:nvSpPr>
        <p:spPr>
          <a:xfrm>
            <a:off x="0" y="0"/>
            <a:ext cx="12192000" cy="51586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a:extLst>
              <a:ext uri="{FF2B5EF4-FFF2-40B4-BE49-F238E27FC236}">
                <a16:creationId xmlns:a16="http://schemas.microsoft.com/office/drawing/2014/main" id="{01B98F8F-8539-7C8E-9395-DAFC6919793E}"/>
              </a:ext>
            </a:extLst>
          </p:cNvPr>
          <p:cNvSpPr/>
          <p:nvPr/>
        </p:nvSpPr>
        <p:spPr>
          <a:xfrm>
            <a:off x="1302251" y="3649348"/>
            <a:ext cx="4730249" cy="1748152"/>
          </a:xfrm>
          <a:prstGeom prst="rect">
            <a:avLst/>
          </a:prstGeom>
          <a:solidFill>
            <a:srgbClr val="B088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07E1FE61-EFC2-7D01-0697-9A53CC6BEA12}"/>
              </a:ext>
            </a:extLst>
          </p:cNvPr>
          <p:cNvSpPr/>
          <p:nvPr/>
        </p:nvSpPr>
        <p:spPr>
          <a:xfrm>
            <a:off x="6272213" y="3649348"/>
            <a:ext cx="4730249" cy="1748152"/>
          </a:xfrm>
          <a:prstGeom prst="rect">
            <a:avLst/>
          </a:prstGeom>
          <a:solidFill>
            <a:srgbClr val="B0884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uadroTexto 1">
            <a:extLst>
              <a:ext uri="{FF2B5EF4-FFF2-40B4-BE49-F238E27FC236}">
                <a16:creationId xmlns:a16="http://schemas.microsoft.com/office/drawing/2014/main" id="{35C31349-AFB5-D302-82E0-DA5D21A30819}"/>
              </a:ext>
            </a:extLst>
          </p:cNvPr>
          <p:cNvSpPr txBox="1"/>
          <p:nvPr/>
        </p:nvSpPr>
        <p:spPr>
          <a:xfrm>
            <a:off x="1697970" y="588884"/>
            <a:ext cx="9096210" cy="1077218"/>
          </a:xfrm>
          <a:prstGeom prst="rect">
            <a:avLst/>
          </a:prstGeom>
          <a:noFill/>
        </p:spPr>
        <p:txBody>
          <a:bodyPr wrap="square" lIns="91440" tIns="45720" rIns="91440" bIns="45720" rtlCol="0" anchor="t">
            <a:spAutoFit/>
          </a:bodyPr>
          <a:lstStyle/>
          <a:p>
            <a:pPr algn="ctr"/>
            <a:r>
              <a:rPr lang="es-CO" sz="32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¿Por qué se determinaron las categorías con la variable de activos?</a:t>
            </a:r>
          </a:p>
        </p:txBody>
      </p:sp>
      <p:sp>
        <p:nvSpPr>
          <p:cNvPr id="4" name="CuadroTexto 3">
            <a:extLst>
              <a:ext uri="{FF2B5EF4-FFF2-40B4-BE49-F238E27FC236}">
                <a16:creationId xmlns:a16="http://schemas.microsoft.com/office/drawing/2014/main" id="{33897401-D4AE-3F6E-B18C-57A7D71D6E69}"/>
              </a:ext>
            </a:extLst>
          </p:cNvPr>
          <p:cNvSpPr txBox="1"/>
          <p:nvPr/>
        </p:nvSpPr>
        <p:spPr>
          <a:xfrm>
            <a:off x="6366980" y="3870652"/>
            <a:ext cx="4673106" cy="1077218"/>
          </a:xfrm>
          <a:prstGeom prst="rect">
            <a:avLst/>
          </a:prstGeom>
          <a:noFill/>
        </p:spPr>
        <p:txBody>
          <a:bodyPr wrap="square">
            <a:spAutoFit/>
          </a:bodyPr>
          <a:lstStyle/>
          <a:p>
            <a:r>
              <a:rPr lang="es-ES" sz="1600" b="0" i="0">
                <a:solidFill>
                  <a:schemeClr val="bg1"/>
                </a:solidFill>
                <a:effectLst/>
                <a:latin typeface="Verdana" panose="020B0604030504040204" pitchFamily="34" charset="0"/>
                <a:ea typeface="Verdana" panose="020B0604030504040204" pitchFamily="34" charset="0"/>
                <a:cs typeface="Verdana" panose="020B0604030504040204" pitchFamily="34" charset="0"/>
              </a:rPr>
              <a:t>Al incluir otras variables (cómo depósitos, asociados, </a:t>
            </a:r>
            <a:r>
              <a:rPr lang="es-ES" sz="1600" b="0" i="0" err="1">
                <a:solidFill>
                  <a:schemeClr val="bg1"/>
                </a:solidFill>
                <a:effectLst/>
                <a:latin typeface="Verdana" panose="020B0604030504040204" pitchFamily="34" charset="0"/>
                <a:ea typeface="Verdana" panose="020B0604030504040204" pitchFamily="34" charset="0"/>
                <a:cs typeface="Verdana" panose="020B0604030504040204" pitchFamily="34" charset="0"/>
              </a:rPr>
              <a:t>empleados,etc</a:t>
            </a:r>
            <a:r>
              <a:rPr lang="es-ES" sz="1600" b="0" i="0">
                <a:solidFill>
                  <a:schemeClr val="bg1"/>
                </a:solidFill>
                <a:effectLst/>
                <a:latin typeface="Verdana" panose="020B0604030504040204" pitchFamily="34" charset="0"/>
                <a:ea typeface="Verdana" panose="020B0604030504040204" pitchFamily="34" charset="0"/>
                <a:cs typeface="Verdana" panose="020B0604030504040204" pitchFamily="34" charset="0"/>
              </a:rPr>
              <a:t>) se encontraron organizaciones que comparten categoría aun cuando su tamaño es muy diferente. </a:t>
            </a:r>
          </a:p>
        </p:txBody>
      </p:sp>
      <p:sp>
        <p:nvSpPr>
          <p:cNvPr id="5" name="CuadroTexto 4">
            <a:extLst>
              <a:ext uri="{FF2B5EF4-FFF2-40B4-BE49-F238E27FC236}">
                <a16:creationId xmlns:a16="http://schemas.microsoft.com/office/drawing/2014/main" id="{DA35B2D3-D43F-03F8-BE3B-0F6625570140}"/>
              </a:ext>
            </a:extLst>
          </p:cNvPr>
          <p:cNvSpPr txBox="1"/>
          <p:nvPr/>
        </p:nvSpPr>
        <p:spPr>
          <a:xfrm>
            <a:off x="1324073" y="2753865"/>
            <a:ext cx="4686604" cy="646331"/>
          </a:xfrm>
          <a:prstGeom prst="rect">
            <a:avLst/>
          </a:prstGeom>
          <a:noFill/>
        </p:spPr>
        <p:txBody>
          <a:bodyPr wrap="square">
            <a:spAutoFit/>
          </a:bodyPr>
          <a:lstStyle/>
          <a:p>
            <a:pPr algn="ctr"/>
            <a:r>
              <a:rPr lang="es-ES" b="1" i="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Los activos tienen la capacidad de dimensionar el tamaño de las CAC. </a:t>
            </a:r>
          </a:p>
        </p:txBody>
      </p:sp>
      <p:sp>
        <p:nvSpPr>
          <p:cNvPr id="6" name="CuadroTexto 5">
            <a:extLst>
              <a:ext uri="{FF2B5EF4-FFF2-40B4-BE49-F238E27FC236}">
                <a16:creationId xmlns:a16="http://schemas.microsoft.com/office/drawing/2014/main" id="{8C583C1D-09A8-6B53-3833-FF02BBEEA04D}"/>
              </a:ext>
            </a:extLst>
          </p:cNvPr>
          <p:cNvSpPr txBox="1"/>
          <p:nvPr/>
        </p:nvSpPr>
        <p:spPr>
          <a:xfrm>
            <a:off x="6272213" y="2615366"/>
            <a:ext cx="4730249" cy="923330"/>
          </a:xfrm>
          <a:prstGeom prst="rect">
            <a:avLst/>
          </a:prstGeom>
          <a:noFill/>
        </p:spPr>
        <p:txBody>
          <a:bodyPr wrap="square">
            <a:spAutoFit/>
          </a:bodyPr>
          <a:lstStyle/>
          <a:p>
            <a:pPr algn="ctr"/>
            <a:r>
              <a:rPr lang="es-ES" b="1" i="0">
                <a:solidFill>
                  <a:schemeClr val="tx2">
                    <a:lumMod val="50000"/>
                  </a:schemeClr>
                </a:solidFill>
                <a:effectLst/>
                <a:latin typeface="Verdana" panose="020B0604030504040204" pitchFamily="34" charset="0"/>
                <a:ea typeface="Verdana" panose="020B0604030504040204" pitchFamily="34" charset="0"/>
                <a:cs typeface="Verdana" panose="020B0604030504040204" pitchFamily="34" charset="0"/>
              </a:rPr>
              <a:t>Es una variable de fácil entendimiento, aplicación y actualización. </a:t>
            </a:r>
          </a:p>
        </p:txBody>
      </p:sp>
      <p:sp>
        <p:nvSpPr>
          <p:cNvPr id="8" name="CuadroTexto 7">
            <a:extLst>
              <a:ext uri="{FF2B5EF4-FFF2-40B4-BE49-F238E27FC236}">
                <a16:creationId xmlns:a16="http://schemas.microsoft.com/office/drawing/2014/main" id="{2C828E67-605D-C0CD-00DE-718A7989CF42}"/>
              </a:ext>
            </a:extLst>
          </p:cNvPr>
          <p:cNvSpPr txBox="1"/>
          <p:nvPr/>
        </p:nvSpPr>
        <p:spPr>
          <a:xfrm>
            <a:off x="1546256" y="3835216"/>
            <a:ext cx="4242238" cy="1323439"/>
          </a:xfrm>
          <a:prstGeom prst="rect">
            <a:avLst/>
          </a:prstGeom>
          <a:noFill/>
        </p:spPr>
        <p:txBody>
          <a:bodyPr wrap="square">
            <a:spAutoFit/>
          </a:bodyPr>
          <a:lstStyle/>
          <a:p>
            <a:r>
              <a:rPr lang="es-ES" sz="1600" b="0" i="0">
                <a:solidFill>
                  <a:schemeClr val="bg1"/>
                </a:solidFill>
                <a:effectLst/>
                <a:latin typeface="Verdana" panose="020B0604030504040204" pitchFamily="34" charset="0"/>
                <a:ea typeface="Verdana" panose="020B0604030504040204" pitchFamily="34" charset="0"/>
                <a:cs typeface="Verdana" panose="020B0604030504040204" pitchFamily="34" charset="0"/>
              </a:rPr>
              <a:t>Incluye un conjunto de rubros que permite reflejar la capacidad financiera de las entidades, y el nivel de su capacidad para asumir estructuras de operaciones y de gestión de riesgos. </a:t>
            </a:r>
          </a:p>
        </p:txBody>
      </p:sp>
      <p:sp>
        <p:nvSpPr>
          <p:cNvPr id="10" name="CuadroTexto 9">
            <a:extLst>
              <a:ext uri="{FF2B5EF4-FFF2-40B4-BE49-F238E27FC236}">
                <a16:creationId xmlns:a16="http://schemas.microsoft.com/office/drawing/2014/main" id="{FBC00205-C1E4-7D6C-005C-E6707C3067E6}"/>
              </a:ext>
            </a:extLst>
          </p:cNvPr>
          <p:cNvSpPr txBox="1"/>
          <p:nvPr/>
        </p:nvSpPr>
        <p:spPr>
          <a:xfrm>
            <a:off x="1906323" y="5583368"/>
            <a:ext cx="8452380" cy="369332"/>
          </a:xfrm>
          <a:prstGeom prst="rect">
            <a:avLst/>
          </a:prstGeom>
          <a:noFill/>
        </p:spPr>
        <p:txBody>
          <a:bodyPr wrap="square">
            <a:spAutoFit/>
          </a:bodyPr>
          <a:lstStyle/>
          <a:p>
            <a:pPr algn="ctr"/>
            <a:r>
              <a:rPr lang="es-ES" b="1" i="0">
                <a:solidFill>
                  <a:schemeClr val="bg1">
                    <a:lumMod val="50000"/>
                  </a:schemeClr>
                </a:solidFill>
                <a:effectLst/>
                <a:highlight>
                  <a:srgbClr val="FFFFFF"/>
                </a:highlight>
                <a:latin typeface="Verdana" panose="020B0604030504040204" pitchFamily="34" charset="0"/>
                <a:ea typeface="Verdana" panose="020B0604030504040204" pitchFamily="34" charset="0"/>
                <a:cs typeface="Verdana" panose="020B0604030504040204" pitchFamily="34" charset="0"/>
              </a:rPr>
              <a:t>Es la variable más utilizada en la experiencia internacional.</a:t>
            </a:r>
          </a:p>
        </p:txBody>
      </p:sp>
    </p:spTree>
    <p:extLst>
      <p:ext uri="{BB962C8B-B14F-4D97-AF65-F5344CB8AC3E}">
        <p14:creationId xmlns:p14="http://schemas.microsoft.com/office/powerpoint/2010/main" val="201660500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62CEC8DB-075A-95B6-F026-2B56C9A1E54E}"/>
              </a:ext>
            </a:extLst>
          </p:cNvPr>
          <p:cNvSpPr/>
          <p:nvPr/>
        </p:nvSpPr>
        <p:spPr>
          <a:xfrm>
            <a:off x="0" y="3429000"/>
            <a:ext cx="12192000" cy="3428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CuadroTexto 1">
            <a:extLst>
              <a:ext uri="{FF2B5EF4-FFF2-40B4-BE49-F238E27FC236}">
                <a16:creationId xmlns:a16="http://schemas.microsoft.com/office/drawing/2014/main" id="{35C31349-AFB5-D302-82E0-DA5D21A30819}"/>
              </a:ext>
            </a:extLst>
          </p:cNvPr>
          <p:cNvSpPr txBox="1"/>
          <p:nvPr/>
        </p:nvSpPr>
        <p:spPr>
          <a:xfrm>
            <a:off x="479552" y="935831"/>
            <a:ext cx="6187947" cy="1557337"/>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r>
              <a:rPr lang="en-US" sz="28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Qué</a:t>
            </a:r>
            <a:r>
              <a:rPr lang="en-US"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8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sigue</a:t>
            </a:r>
            <a:r>
              <a:rPr lang="en-US"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para </a:t>
            </a:r>
            <a:r>
              <a:rPr lang="en-US" sz="28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cada</a:t>
            </a:r>
            <a:r>
              <a:rPr lang="en-US"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8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categoría</a:t>
            </a:r>
            <a:r>
              <a:rPr lang="en-US"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8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una</a:t>
            </a:r>
            <a:r>
              <a:rPr lang="en-US"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8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vez</a:t>
            </a:r>
            <a:r>
              <a:rPr lang="en-US"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se </a:t>
            </a:r>
            <a:r>
              <a:rPr lang="en-US" sz="28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expida</a:t>
            </a:r>
            <a:r>
              <a:rPr lang="en-US"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28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el</a:t>
            </a:r>
            <a:r>
              <a:rPr lang="en-US"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Proyecto de </a:t>
            </a:r>
            <a:r>
              <a:rPr lang="en-US" sz="28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decreto</a:t>
            </a:r>
            <a:r>
              <a:rPr lang="en-US"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3" name="CuadroTexto 2">
            <a:extLst>
              <a:ext uri="{FF2B5EF4-FFF2-40B4-BE49-F238E27FC236}">
                <a16:creationId xmlns:a16="http://schemas.microsoft.com/office/drawing/2014/main" id="{D6F5602F-A1C6-A911-E2A1-E20A689805B8}"/>
              </a:ext>
            </a:extLst>
          </p:cNvPr>
          <p:cNvSpPr txBox="1"/>
          <p:nvPr/>
        </p:nvSpPr>
        <p:spPr>
          <a:xfrm>
            <a:off x="2040524" y="4266336"/>
            <a:ext cx="8183978" cy="2031325"/>
          </a:xfrm>
          <a:prstGeom prst="rect">
            <a:avLst/>
          </a:prstGeom>
          <a:noFill/>
        </p:spPr>
        <p:txBody>
          <a:bodyPr wrap="square" lIns="91440" tIns="45720" rIns="91440" bIns="45720" rtlCol="0" anchor="t">
            <a:spAutoFit/>
          </a:bodyPr>
          <a:lstStyle/>
          <a:p>
            <a:pPr algn="ctr"/>
            <a:r>
              <a:rPr lang="es-CO">
                <a:latin typeface="Verdana"/>
                <a:ea typeface="Verdana"/>
                <a:cs typeface="Verdana" panose="020B0604030504040204" pitchFamily="34" charset="0"/>
              </a:rPr>
              <a:t>El proyecto de decreto da una línea  o marco sobre lo que viene, pero será en la iniciativa de </a:t>
            </a:r>
            <a:r>
              <a:rPr lang="es-CO" b="1">
                <a:latin typeface="Verdana"/>
                <a:ea typeface="Verdana"/>
                <a:cs typeface="Verdana" panose="020B0604030504040204" pitchFamily="34" charset="0"/>
              </a:rPr>
              <a:t>“actualización regulatoria” y “Centros de servicios compartidos/cooperación y coordinación”, que están previstas en nuestra agenda para desarrollarse posteriormente</a:t>
            </a:r>
            <a:r>
              <a:rPr lang="es-CO">
                <a:latin typeface="Verdana"/>
                <a:ea typeface="Verdana"/>
                <a:cs typeface="Verdana" panose="020B0604030504040204" pitchFamily="34" charset="0"/>
              </a:rPr>
              <a:t>, que se desarrolle el marco regulatorio prudencial para categoría.</a:t>
            </a:r>
          </a:p>
          <a:p>
            <a:pPr algn="ctr"/>
            <a:endParaRPr lang="es-CO">
              <a:latin typeface="Verdana" panose="020B0604030504040204" pitchFamily="34" charset="0"/>
              <a:ea typeface="Verdana" panose="020B0604030504040204" pitchFamily="34" charset="0"/>
              <a:cs typeface="Verdana" panose="020B0604030504040204" pitchFamily="34" charset="0"/>
            </a:endParaRPr>
          </a:p>
        </p:txBody>
      </p:sp>
      <p:pic>
        <p:nvPicPr>
          <p:cNvPr id="6" name="Imagen 5" descr="Imagen que contiene reloj&#10;&#10;Descripción generada automáticamente">
            <a:extLst>
              <a:ext uri="{FF2B5EF4-FFF2-40B4-BE49-F238E27FC236}">
                <a16:creationId xmlns:a16="http://schemas.microsoft.com/office/drawing/2014/main" id="{9D83B7A2-C857-EAF7-5D75-2B439B479785}"/>
              </a:ext>
            </a:extLst>
          </p:cNvPr>
          <p:cNvPicPr>
            <a:picLocks noChangeAspect="1"/>
          </p:cNvPicPr>
          <p:nvPr/>
        </p:nvPicPr>
        <p:blipFill>
          <a:blip r:embed="rId2"/>
          <a:stretch>
            <a:fillRect/>
          </a:stretch>
        </p:blipFill>
        <p:spPr>
          <a:xfrm>
            <a:off x="6934198" y="0"/>
            <a:ext cx="5257801" cy="3429000"/>
          </a:xfrm>
          <a:prstGeom prst="rect">
            <a:avLst/>
          </a:prstGeom>
        </p:spPr>
      </p:pic>
    </p:spTree>
    <p:extLst>
      <p:ext uri="{BB962C8B-B14F-4D97-AF65-F5344CB8AC3E}">
        <p14:creationId xmlns:p14="http://schemas.microsoft.com/office/powerpoint/2010/main" val="2145403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81AEACE0-3634-B320-C7AF-9C183573C895}"/>
              </a:ext>
            </a:extLst>
          </p:cNvPr>
          <p:cNvGrpSpPr/>
          <p:nvPr/>
        </p:nvGrpSpPr>
        <p:grpSpPr>
          <a:xfrm>
            <a:off x="848802" y="476250"/>
            <a:ext cx="10494396" cy="5905500"/>
            <a:chOff x="587463" y="190500"/>
            <a:chExt cx="10494396" cy="5905500"/>
          </a:xfrm>
        </p:grpSpPr>
        <p:sp>
          <p:nvSpPr>
            <p:cNvPr id="12" name="Redondear rectángulo de esquina del mismo lado 11">
              <a:extLst>
                <a:ext uri="{FF2B5EF4-FFF2-40B4-BE49-F238E27FC236}">
                  <a16:creationId xmlns:a16="http://schemas.microsoft.com/office/drawing/2014/main" id="{D0688767-D942-49D9-EB11-4F39602461C1}"/>
                </a:ext>
              </a:extLst>
            </p:cNvPr>
            <p:cNvSpPr/>
            <p:nvPr/>
          </p:nvSpPr>
          <p:spPr>
            <a:xfrm>
              <a:off x="7452922" y="190500"/>
              <a:ext cx="3628937" cy="508000"/>
            </a:xfrm>
            <a:prstGeom prst="round2SameRect">
              <a:avLst/>
            </a:prstGeom>
            <a:solidFill>
              <a:srgbClr val="B08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Rectángulo 1">
              <a:extLst>
                <a:ext uri="{FF2B5EF4-FFF2-40B4-BE49-F238E27FC236}">
                  <a16:creationId xmlns:a16="http://schemas.microsoft.com/office/drawing/2014/main" id="{CB4CA767-D91D-D040-CDAA-C8540853CD16}"/>
                </a:ext>
              </a:extLst>
            </p:cNvPr>
            <p:cNvSpPr/>
            <p:nvPr/>
          </p:nvSpPr>
          <p:spPr>
            <a:xfrm>
              <a:off x="587463" y="698500"/>
              <a:ext cx="10494396" cy="53975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3" name="Imagen 12">
              <a:extLst>
                <a:ext uri="{FF2B5EF4-FFF2-40B4-BE49-F238E27FC236}">
                  <a16:creationId xmlns:a16="http://schemas.microsoft.com/office/drawing/2014/main" id="{85169267-B18B-9F50-85C2-E578DF50EB29}"/>
                </a:ext>
              </a:extLst>
            </p:cNvPr>
            <p:cNvPicPr>
              <a:picLocks noChangeAspect="1"/>
            </p:cNvPicPr>
            <p:nvPr/>
          </p:nvPicPr>
          <p:blipFill>
            <a:blip r:embed="rId2"/>
            <a:stretch>
              <a:fillRect/>
            </a:stretch>
          </p:blipFill>
          <p:spPr>
            <a:xfrm>
              <a:off x="587463" y="1670056"/>
              <a:ext cx="10494396" cy="932966"/>
            </a:xfrm>
            <a:prstGeom prst="rect">
              <a:avLst/>
            </a:prstGeom>
            <a:solidFill>
              <a:schemeClr val="bg1">
                <a:lumMod val="50000"/>
              </a:schemeClr>
            </a:solidFill>
          </p:spPr>
        </p:pic>
        <p:cxnSp>
          <p:nvCxnSpPr>
            <p:cNvPr id="4" name="Conector recto 3">
              <a:extLst>
                <a:ext uri="{FF2B5EF4-FFF2-40B4-BE49-F238E27FC236}">
                  <a16:creationId xmlns:a16="http://schemas.microsoft.com/office/drawing/2014/main" id="{2F72DF06-D046-DC1A-B468-EC9D25A8CE52}"/>
                </a:ext>
              </a:extLst>
            </p:cNvPr>
            <p:cNvCxnSpPr/>
            <p:nvPr/>
          </p:nvCxnSpPr>
          <p:spPr>
            <a:xfrm>
              <a:off x="22352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7851AA44-6C1A-A8BF-B3A0-8242FBBBD104}"/>
                </a:ext>
              </a:extLst>
            </p:cNvPr>
            <p:cNvCxnSpPr/>
            <p:nvPr/>
          </p:nvCxnSpPr>
          <p:spPr>
            <a:xfrm>
              <a:off x="38227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CF34B231-F870-8D93-077E-6AB0D870735C}"/>
                </a:ext>
              </a:extLst>
            </p:cNvPr>
            <p:cNvCxnSpPr/>
            <p:nvPr/>
          </p:nvCxnSpPr>
          <p:spPr>
            <a:xfrm>
              <a:off x="54102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29DB3282-163A-15ED-32C7-D5AC6297A8F0}"/>
                </a:ext>
              </a:extLst>
            </p:cNvPr>
            <p:cNvCxnSpPr/>
            <p:nvPr/>
          </p:nvCxnSpPr>
          <p:spPr>
            <a:xfrm>
              <a:off x="68580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AD4D0D89-9351-08CB-EAA2-12A0FEFEEDD3}"/>
                </a:ext>
              </a:extLst>
            </p:cNvPr>
            <p:cNvCxnSpPr/>
            <p:nvPr/>
          </p:nvCxnSpPr>
          <p:spPr>
            <a:xfrm>
              <a:off x="82804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F9EF0B85-9176-1509-E208-67346901C442}"/>
                </a:ext>
              </a:extLst>
            </p:cNvPr>
            <p:cNvCxnSpPr/>
            <p:nvPr/>
          </p:nvCxnSpPr>
          <p:spPr>
            <a:xfrm>
              <a:off x="96901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ángulo: esquinas redondeadas 4">
            <a:extLst>
              <a:ext uri="{FF2B5EF4-FFF2-40B4-BE49-F238E27FC236}">
                <a16:creationId xmlns:a16="http://schemas.microsoft.com/office/drawing/2014/main" id="{DB86209A-478F-CAC4-7615-A89979459C8C}"/>
              </a:ext>
            </a:extLst>
          </p:cNvPr>
          <p:cNvSpPr/>
          <p:nvPr/>
        </p:nvSpPr>
        <p:spPr>
          <a:xfrm>
            <a:off x="7908729" y="519228"/>
            <a:ext cx="3240000" cy="45934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b="1">
                <a:latin typeface="Verdana" panose="020B0604030504040204" pitchFamily="34" charset="0"/>
                <a:ea typeface="Verdana" panose="020B0604030504040204" pitchFamily="34" charset="0"/>
                <a:cs typeface="Verdana" panose="020B0604030504040204" pitchFamily="34" charset="0"/>
              </a:rPr>
              <a:t>Categoría PLENA</a:t>
            </a:r>
          </a:p>
        </p:txBody>
      </p:sp>
      <p:sp>
        <p:nvSpPr>
          <p:cNvPr id="6" name="CuadroTexto 5">
            <a:extLst>
              <a:ext uri="{FF2B5EF4-FFF2-40B4-BE49-F238E27FC236}">
                <a16:creationId xmlns:a16="http://schemas.microsoft.com/office/drawing/2014/main" id="{3CB13B41-E3BC-4F68-C3B2-C889DC9D90EF}"/>
              </a:ext>
            </a:extLst>
          </p:cNvPr>
          <p:cNvSpPr txBox="1"/>
          <p:nvPr/>
        </p:nvSpPr>
        <p:spPr>
          <a:xfrm>
            <a:off x="986761" y="3449564"/>
            <a:ext cx="10017035" cy="2449388"/>
          </a:xfrm>
          <a:prstGeom prst="rect">
            <a:avLst/>
          </a:prstGeom>
          <a:noFill/>
        </p:spPr>
        <p:txBody>
          <a:bodyPr wrap="square" rtlCol="0">
            <a:spAutoFit/>
          </a:bodyPr>
          <a:lstStyle/>
          <a:p>
            <a:pPr marL="292100" lvl="3" algn="just"/>
            <a:r>
              <a:rPr lang="es-CO" sz="1600" b="1">
                <a:latin typeface="Verdana" panose="020B0604030504040204" pitchFamily="34" charset="0"/>
                <a:ea typeface="Verdana" panose="020B0604030504040204" pitchFamily="34" charset="0"/>
                <a:cs typeface="Verdana" panose="020B0604030504040204" pitchFamily="34" charset="0"/>
              </a:rPr>
              <a:t>Objetivo:</a:t>
            </a:r>
            <a:r>
              <a:rPr lang="es-CO" sz="1600">
                <a:latin typeface="Verdana" panose="020B0604030504040204" pitchFamily="34" charset="0"/>
                <a:ea typeface="Verdana" panose="020B0604030504040204" pitchFamily="34" charset="0"/>
                <a:cs typeface="Verdana" panose="020B0604030504040204" pitchFamily="34" charset="0"/>
              </a:rPr>
              <a:t> modernizar el marco de operaciones y de regulación prudencial</a:t>
            </a:r>
          </a:p>
          <a:p>
            <a:pPr marL="292100" lvl="3" algn="just"/>
            <a:endParaRPr lang="es-CO" sz="1600">
              <a:latin typeface="Verdana" panose="020B0604030504040204" pitchFamily="34" charset="0"/>
              <a:ea typeface="Verdana" panose="020B0604030504040204" pitchFamily="34" charset="0"/>
              <a:cs typeface="Verdana" panose="020B0604030504040204" pitchFamily="34" charset="0"/>
            </a:endParaRPr>
          </a:p>
          <a:p>
            <a:pPr marL="292100" lvl="3" algn="just"/>
            <a:r>
              <a:rPr lang="es-CO" sz="1600" b="1">
                <a:latin typeface="Verdana" panose="020B0604030504040204" pitchFamily="34" charset="0"/>
                <a:ea typeface="Verdana" panose="020B0604030504040204" pitchFamily="34" charset="0"/>
                <a:cs typeface="Verdana" panose="020B0604030504040204" pitchFamily="34" charset="0"/>
              </a:rPr>
              <a:t>Criterio: </a:t>
            </a:r>
            <a:r>
              <a:rPr lang="es-CO" sz="1600">
                <a:latin typeface="Verdana" panose="020B0604030504040204" pitchFamily="34" charset="0"/>
                <a:ea typeface="Verdana" panose="020B0604030504040204" pitchFamily="34" charset="0"/>
                <a:cs typeface="Verdana" panose="020B0604030504040204" pitchFamily="34" charset="0"/>
              </a:rPr>
              <a:t>son entidades que tienen un tamaño igual o superior al banco/cooperativa financiera más pequeño(a).</a:t>
            </a:r>
          </a:p>
          <a:p>
            <a:pPr marL="292100" lvl="3" algn="just">
              <a:lnSpc>
                <a:spcPts val="1080"/>
              </a:lnSpc>
            </a:pPr>
            <a:endParaRPr lang="es-CO" sz="1600">
              <a:latin typeface="Verdana" panose="020B0604030504040204" pitchFamily="34" charset="0"/>
              <a:ea typeface="Verdana" panose="020B0604030504040204" pitchFamily="34" charset="0"/>
              <a:cs typeface="Verdana" panose="020B0604030504040204" pitchFamily="34" charset="0"/>
            </a:endParaRPr>
          </a:p>
          <a:p>
            <a:pPr marL="292100" lvl="4" algn="just"/>
            <a:r>
              <a:rPr lang="es-CO" sz="1600">
                <a:latin typeface="Verdana" panose="020B0604030504040204" pitchFamily="34" charset="0"/>
                <a:ea typeface="Verdana" panose="020B0604030504040204" pitchFamily="34" charset="0"/>
                <a:cs typeface="Verdana" panose="020B0604030504040204" pitchFamily="34" charset="0"/>
              </a:rPr>
              <a:t>El tamaño no constituye una barrera para subir estándares</a:t>
            </a:r>
          </a:p>
          <a:p>
            <a:pPr marL="292100" lvl="4" algn="just"/>
            <a:r>
              <a:rPr lang="es-CO" sz="1600">
                <a:latin typeface="Verdana" panose="020B0604030504040204" pitchFamily="34" charset="0"/>
                <a:ea typeface="Verdana" panose="020B0604030504040204" pitchFamily="34" charset="0"/>
                <a:cs typeface="Verdana" panose="020B0604030504040204" pitchFamily="34" charset="0"/>
              </a:rPr>
              <a:t>Su estructura de funcionamiento permite abordar discusiones en contextos más avanzados.</a:t>
            </a:r>
          </a:p>
          <a:p>
            <a:pPr marL="292100" lvl="4" algn="just"/>
            <a:endParaRPr lang="es-CO" sz="1600">
              <a:latin typeface="Verdana" panose="020B0604030504040204" pitchFamily="34" charset="0"/>
              <a:ea typeface="Verdana" panose="020B0604030504040204" pitchFamily="34" charset="0"/>
              <a:cs typeface="Verdana" panose="020B0604030504040204" pitchFamily="34" charset="0"/>
            </a:endParaRPr>
          </a:p>
          <a:p>
            <a:pPr marL="292100" lvl="3" algn="just"/>
            <a:r>
              <a:rPr lang="es-CO" sz="1600" b="1">
                <a:latin typeface="Verdana" panose="020B0604030504040204" pitchFamily="34" charset="0"/>
                <a:ea typeface="Verdana" panose="020B0604030504040204" pitchFamily="34" charset="0"/>
                <a:cs typeface="Verdana" panose="020B0604030504040204" pitchFamily="34" charset="0"/>
              </a:rPr>
              <a:t>Retos: </a:t>
            </a:r>
            <a:r>
              <a:rPr lang="es-CO" sz="1600">
                <a:latin typeface="Verdana" panose="020B0604030504040204" pitchFamily="34" charset="0"/>
                <a:ea typeface="Verdana" panose="020B0604030504040204" pitchFamily="34" charset="0"/>
                <a:cs typeface="Verdana" panose="020B0604030504040204" pitchFamily="34" charset="0"/>
              </a:rPr>
              <a:t>Construir una estructura de regulación y supervisión que responda y motive la consolidación del segmento y  su capacidad de gestión.</a:t>
            </a:r>
            <a:endParaRPr lang="es-CO" sz="1600" b="1">
              <a:latin typeface="Verdana" panose="020B0604030504040204" pitchFamily="34" charset="0"/>
              <a:ea typeface="Verdana" panose="020B0604030504040204" pitchFamily="34" charset="0"/>
              <a:cs typeface="Verdana" panose="020B0604030504040204" pitchFamily="34" charset="0"/>
            </a:endParaRPr>
          </a:p>
        </p:txBody>
      </p:sp>
      <p:sp>
        <p:nvSpPr>
          <p:cNvPr id="14" name="CuadroTexto 13">
            <a:extLst>
              <a:ext uri="{FF2B5EF4-FFF2-40B4-BE49-F238E27FC236}">
                <a16:creationId xmlns:a16="http://schemas.microsoft.com/office/drawing/2014/main" id="{799DAF48-7C1D-BD8D-2C5A-AF57FEACE16C}"/>
              </a:ext>
            </a:extLst>
          </p:cNvPr>
          <p:cNvSpPr txBox="1"/>
          <p:nvPr/>
        </p:nvSpPr>
        <p:spPr>
          <a:xfrm>
            <a:off x="6362895" y="1380969"/>
            <a:ext cx="4357687" cy="307777"/>
          </a:xfrm>
          <a:prstGeom prst="rect">
            <a:avLst/>
          </a:prstGeom>
          <a:noFill/>
        </p:spPr>
        <p:txBody>
          <a:bodyPr wrap="square" lIns="91440" tIns="45720" rIns="91440" bIns="4572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Activos superiores a $500 mil millones*</a:t>
            </a:r>
            <a:endParaRPr kumimoji="0" lang="es-ES" sz="140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CuadroTexto 16">
            <a:extLst>
              <a:ext uri="{FF2B5EF4-FFF2-40B4-BE49-F238E27FC236}">
                <a16:creationId xmlns:a16="http://schemas.microsoft.com/office/drawing/2014/main" id="{2AA429EA-58F8-0B45-EC92-D84ED0ED91CC}"/>
              </a:ext>
            </a:extLst>
          </p:cNvPr>
          <p:cNvSpPr txBox="1"/>
          <p:nvPr/>
        </p:nvSpPr>
        <p:spPr>
          <a:xfrm>
            <a:off x="986761" y="1387078"/>
            <a:ext cx="5281678" cy="307777"/>
          </a:xfrm>
          <a:prstGeom prst="rect">
            <a:avLst/>
          </a:prstGeom>
          <a:noFill/>
        </p:spPr>
        <p:txBody>
          <a:bodyPr wrap="square">
            <a:spAutoFit/>
          </a:bodyPr>
          <a:lstStyle/>
          <a:p>
            <a:pPr algn="ctr"/>
            <a:r>
              <a:rPr lang="es-CO" sz="1400" b="1" i="1">
                <a:latin typeface="Verdana" panose="020B0604030504040204" pitchFamily="34" charset="0"/>
                <a:ea typeface="Verdana" panose="020B0604030504040204" pitchFamily="34" charset="0"/>
                <a:cs typeface="Verdana" panose="020B0604030504040204" pitchFamily="34" charset="0"/>
              </a:rPr>
              <a:t>Activos superiores a 1.400.000.000 UVR</a:t>
            </a:r>
          </a:p>
        </p:txBody>
      </p:sp>
    </p:spTree>
    <p:extLst>
      <p:ext uri="{BB962C8B-B14F-4D97-AF65-F5344CB8AC3E}">
        <p14:creationId xmlns:p14="http://schemas.microsoft.com/office/powerpoint/2010/main" val="4272938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1089F23-8A68-02F7-969B-8226894FBE7B}"/>
              </a:ext>
            </a:extLst>
          </p:cNvPr>
          <p:cNvGrpSpPr/>
          <p:nvPr/>
        </p:nvGrpSpPr>
        <p:grpSpPr>
          <a:xfrm>
            <a:off x="848802" y="476250"/>
            <a:ext cx="10494396" cy="5905500"/>
            <a:chOff x="587463" y="190500"/>
            <a:chExt cx="10494396" cy="5905500"/>
          </a:xfrm>
        </p:grpSpPr>
        <p:sp>
          <p:nvSpPr>
            <p:cNvPr id="5" name="Redondear rectángulo de esquina del mismo lado 4">
              <a:extLst>
                <a:ext uri="{FF2B5EF4-FFF2-40B4-BE49-F238E27FC236}">
                  <a16:creationId xmlns:a16="http://schemas.microsoft.com/office/drawing/2014/main" id="{8F232F22-C471-175E-BB5D-716A1626C8E0}"/>
                </a:ext>
              </a:extLst>
            </p:cNvPr>
            <p:cNvSpPr/>
            <p:nvPr/>
          </p:nvSpPr>
          <p:spPr>
            <a:xfrm>
              <a:off x="7452922" y="190500"/>
              <a:ext cx="3628937" cy="508000"/>
            </a:xfrm>
            <a:prstGeom prst="round2SameRect">
              <a:avLst/>
            </a:prstGeom>
            <a:solidFill>
              <a:srgbClr val="B08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FAD51D2A-3C38-B864-731A-1EABB599AC7D}"/>
                </a:ext>
              </a:extLst>
            </p:cNvPr>
            <p:cNvSpPr/>
            <p:nvPr/>
          </p:nvSpPr>
          <p:spPr>
            <a:xfrm>
              <a:off x="587463" y="698500"/>
              <a:ext cx="10494396" cy="53975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n 8">
              <a:extLst>
                <a:ext uri="{FF2B5EF4-FFF2-40B4-BE49-F238E27FC236}">
                  <a16:creationId xmlns:a16="http://schemas.microsoft.com/office/drawing/2014/main" id="{F328FCD0-0FD1-C340-552D-27800E0049B7}"/>
                </a:ext>
              </a:extLst>
            </p:cNvPr>
            <p:cNvPicPr>
              <a:picLocks noChangeAspect="1"/>
            </p:cNvPicPr>
            <p:nvPr/>
          </p:nvPicPr>
          <p:blipFill>
            <a:blip r:embed="rId2"/>
            <a:stretch>
              <a:fillRect/>
            </a:stretch>
          </p:blipFill>
          <p:spPr>
            <a:xfrm>
              <a:off x="587463" y="1670056"/>
              <a:ext cx="10494396" cy="932966"/>
            </a:xfrm>
            <a:prstGeom prst="rect">
              <a:avLst/>
            </a:prstGeom>
            <a:solidFill>
              <a:schemeClr val="bg1">
                <a:lumMod val="50000"/>
              </a:schemeClr>
            </a:solidFill>
          </p:spPr>
        </p:pic>
        <p:cxnSp>
          <p:nvCxnSpPr>
            <p:cNvPr id="12" name="Conector recto 11">
              <a:extLst>
                <a:ext uri="{FF2B5EF4-FFF2-40B4-BE49-F238E27FC236}">
                  <a16:creationId xmlns:a16="http://schemas.microsoft.com/office/drawing/2014/main" id="{534D2797-4C9D-789D-E899-049CB59615B5}"/>
                </a:ext>
              </a:extLst>
            </p:cNvPr>
            <p:cNvCxnSpPr/>
            <p:nvPr/>
          </p:nvCxnSpPr>
          <p:spPr>
            <a:xfrm>
              <a:off x="2421970" y="1707515"/>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05C63ADB-2564-FAD4-B134-7306B0032D9D}"/>
                </a:ext>
              </a:extLst>
            </p:cNvPr>
            <p:cNvCxnSpPr/>
            <p:nvPr/>
          </p:nvCxnSpPr>
          <p:spPr>
            <a:xfrm>
              <a:off x="37084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194EE627-25B6-67EA-71BF-AAE72DC9AEA2}"/>
                </a:ext>
              </a:extLst>
            </p:cNvPr>
            <p:cNvCxnSpPr/>
            <p:nvPr/>
          </p:nvCxnSpPr>
          <p:spPr>
            <a:xfrm>
              <a:off x="52959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38EDC7C5-5FAE-4D69-1FDC-6912119C6F8B}"/>
                </a:ext>
              </a:extLst>
            </p:cNvPr>
            <p:cNvCxnSpPr/>
            <p:nvPr/>
          </p:nvCxnSpPr>
          <p:spPr>
            <a:xfrm>
              <a:off x="67564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1BDBC26D-B202-1DE7-923D-5B4DF855C471}"/>
                </a:ext>
              </a:extLst>
            </p:cNvPr>
            <p:cNvCxnSpPr/>
            <p:nvPr/>
          </p:nvCxnSpPr>
          <p:spPr>
            <a:xfrm>
              <a:off x="82042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FFE702C1-29DB-3A23-1935-613D007896CF}"/>
                </a:ext>
              </a:extLst>
            </p:cNvPr>
            <p:cNvCxnSpPr/>
            <p:nvPr/>
          </p:nvCxnSpPr>
          <p:spPr>
            <a:xfrm>
              <a:off x="96520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CuadroTexto 5">
            <a:extLst>
              <a:ext uri="{FF2B5EF4-FFF2-40B4-BE49-F238E27FC236}">
                <a16:creationId xmlns:a16="http://schemas.microsoft.com/office/drawing/2014/main" id="{3CB13B41-E3BC-4F68-C3B2-C889DC9D90EF}"/>
              </a:ext>
            </a:extLst>
          </p:cNvPr>
          <p:cNvSpPr txBox="1"/>
          <p:nvPr/>
        </p:nvSpPr>
        <p:spPr>
          <a:xfrm>
            <a:off x="1013521" y="3543707"/>
            <a:ext cx="10036097" cy="1815882"/>
          </a:xfrm>
          <a:prstGeom prst="rect">
            <a:avLst/>
          </a:prstGeom>
          <a:noFill/>
        </p:spPr>
        <p:txBody>
          <a:bodyPr wrap="square" lIns="91440" tIns="45720" rIns="91440" bIns="45720" rtlCol="0" anchor="t">
            <a:spAutoFit/>
          </a:bodyPr>
          <a:lstStyle/>
          <a:p>
            <a:pPr marL="467995" lvl="2"/>
            <a:r>
              <a:rPr lang="es-CO" sz="1600" b="1"/>
              <a:t>Objetivo: </a:t>
            </a:r>
            <a:r>
              <a:rPr lang="es-CO" sz="1600"/>
              <a:t>Potenciar su fortalecimiento y consolidar sus esquemas de gestión de riesgo y gobernanza de acuerdo con su capacidad.</a:t>
            </a:r>
          </a:p>
          <a:p>
            <a:pPr marL="753745" lvl="2" indent="-285750">
              <a:buFont typeface="Wingdings" pitchFamily="2" charset="2"/>
              <a:buChar char="§"/>
            </a:pPr>
            <a:endParaRPr lang="es-CO" sz="1600">
              <a:ea typeface="Calibri" panose="020F0502020204030204"/>
              <a:cs typeface="Calibri" panose="020F0502020204030204"/>
            </a:endParaRPr>
          </a:p>
          <a:p>
            <a:pPr marL="467995" lvl="2"/>
            <a:r>
              <a:rPr lang="es-CO" sz="1600" b="1"/>
              <a:t>Criterio: </a:t>
            </a:r>
            <a:r>
              <a:rPr lang="es-CO" sz="1600"/>
              <a:t>Les aplicará un marco regulatorio, incluyendo un régimen de operación intermedio. </a:t>
            </a:r>
          </a:p>
          <a:p>
            <a:pPr marL="753745" lvl="2" indent="-285750">
              <a:buFont typeface="Wingdings" pitchFamily="2" charset="2"/>
              <a:buChar char="§"/>
            </a:pPr>
            <a:endParaRPr lang="es-CO" sz="1600">
              <a:ea typeface="Calibri"/>
              <a:cs typeface="Calibri"/>
            </a:endParaRPr>
          </a:p>
          <a:p>
            <a:pPr marL="467995" lvl="2"/>
            <a:r>
              <a:rPr lang="es-CO" sz="1600" b="1"/>
              <a:t>Reto: </a:t>
            </a:r>
            <a:r>
              <a:rPr lang="es-CO" sz="1600"/>
              <a:t>Construir un nivel óptimo de regulación que considere las capacidades propias de las más grandes o pequeñas de este segmento.</a:t>
            </a:r>
            <a:endParaRPr lang="es-CO" sz="1600">
              <a:ea typeface="Calibri" panose="020F0502020204030204"/>
              <a:cs typeface="Calibri" panose="020F0502020204030204"/>
            </a:endParaRPr>
          </a:p>
        </p:txBody>
      </p:sp>
      <p:sp>
        <p:nvSpPr>
          <p:cNvPr id="3" name="Rectángulo: esquinas redondeadas 2">
            <a:extLst>
              <a:ext uri="{FF2B5EF4-FFF2-40B4-BE49-F238E27FC236}">
                <a16:creationId xmlns:a16="http://schemas.microsoft.com/office/drawing/2014/main" id="{8B984BC0-9121-50B7-E5F9-D89A13C3020F}"/>
              </a:ext>
            </a:extLst>
          </p:cNvPr>
          <p:cNvSpPr/>
          <p:nvPr/>
        </p:nvSpPr>
        <p:spPr>
          <a:xfrm>
            <a:off x="7908729" y="496727"/>
            <a:ext cx="3240000" cy="45934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b="1">
                <a:latin typeface="Verdana" panose="020B0604030504040204" pitchFamily="34" charset="0"/>
                <a:ea typeface="Verdana" panose="020B0604030504040204" pitchFamily="34" charset="0"/>
                <a:cs typeface="Verdana" panose="020B0604030504040204" pitchFamily="34" charset="0"/>
              </a:rPr>
              <a:t>Categoría INTERMEDIA</a:t>
            </a:r>
          </a:p>
        </p:txBody>
      </p:sp>
      <p:sp>
        <p:nvSpPr>
          <p:cNvPr id="10" name="CuadroTexto 9">
            <a:extLst>
              <a:ext uri="{FF2B5EF4-FFF2-40B4-BE49-F238E27FC236}">
                <a16:creationId xmlns:a16="http://schemas.microsoft.com/office/drawing/2014/main" id="{CFE3DE45-3BCC-D4BD-3D55-B55944587487}"/>
              </a:ext>
            </a:extLst>
          </p:cNvPr>
          <p:cNvSpPr txBox="1"/>
          <p:nvPr/>
        </p:nvSpPr>
        <p:spPr>
          <a:xfrm>
            <a:off x="6162109" y="1228206"/>
            <a:ext cx="4887509" cy="523220"/>
          </a:xfrm>
          <a:prstGeom prst="rect">
            <a:avLst/>
          </a:prstGeom>
          <a:noFill/>
        </p:spPr>
        <p:txBody>
          <a:bodyPr wrap="square" lIns="91440" tIns="45720" rIns="91440" bIns="45720" anchor="t">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Activos entre $112 mil millones </a:t>
            </a:r>
            <a:endParaRPr kumimoji="0" lang="es-ES" sz="140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y $500 mil millones*</a:t>
            </a:r>
          </a:p>
        </p:txBody>
      </p:sp>
      <p:sp>
        <p:nvSpPr>
          <p:cNvPr id="11" name="CuadroTexto 10">
            <a:extLst>
              <a:ext uri="{FF2B5EF4-FFF2-40B4-BE49-F238E27FC236}">
                <a16:creationId xmlns:a16="http://schemas.microsoft.com/office/drawing/2014/main" id="{8AC4E318-1962-B00A-20A7-576479D3320E}"/>
              </a:ext>
            </a:extLst>
          </p:cNvPr>
          <p:cNvSpPr txBox="1"/>
          <p:nvPr/>
        </p:nvSpPr>
        <p:spPr>
          <a:xfrm>
            <a:off x="1219200" y="1228319"/>
            <a:ext cx="4673600" cy="523220"/>
          </a:xfrm>
          <a:prstGeom prst="rect">
            <a:avLst/>
          </a:prstGeom>
          <a:noFill/>
        </p:spPr>
        <p:txBody>
          <a:bodyPr wrap="square">
            <a:spAutoFit/>
          </a:bodyPr>
          <a:lstStyle/>
          <a:p>
            <a:pPr algn="ctr"/>
            <a:r>
              <a:rPr lang="es-CO" sz="1400" b="1" i="1">
                <a:latin typeface="Verdana" panose="020B0604030504040204" pitchFamily="34" charset="0"/>
                <a:ea typeface="Verdana" panose="020B0604030504040204" pitchFamily="34" charset="0"/>
                <a:cs typeface="Verdana" panose="020B0604030504040204" pitchFamily="34" charset="0"/>
              </a:rPr>
              <a:t>Activos igual o superior a 315.000.000 UVR e igual o inferior a 1.400.000.000 UVR</a:t>
            </a:r>
          </a:p>
        </p:txBody>
      </p:sp>
      <p:pic>
        <p:nvPicPr>
          <p:cNvPr id="15" name="Imagen 14">
            <a:extLst>
              <a:ext uri="{FF2B5EF4-FFF2-40B4-BE49-F238E27FC236}">
                <a16:creationId xmlns:a16="http://schemas.microsoft.com/office/drawing/2014/main" id="{1F8B28C8-54A0-5FCB-F931-B46050617D8D}"/>
              </a:ext>
            </a:extLst>
          </p:cNvPr>
          <p:cNvPicPr>
            <a:picLocks noChangeAspect="1"/>
          </p:cNvPicPr>
          <p:nvPr/>
        </p:nvPicPr>
        <p:blipFill>
          <a:blip r:embed="rId3"/>
          <a:stretch>
            <a:fillRect/>
          </a:stretch>
        </p:blipFill>
        <p:spPr>
          <a:xfrm>
            <a:off x="848803" y="2610742"/>
            <a:ext cx="10494396" cy="278029"/>
          </a:xfrm>
          <a:prstGeom prst="rect">
            <a:avLst/>
          </a:prstGeom>
        </p:spPr>
      </p:pic>
    </p:spTree>
    <p:extLst>
      <p:ext uri="{BB962C8B-B14F-4D97-AF65-F5344CB8AC3E}">
        <p14:creationId xmlns:p14="http://schemas.microsoft.com/office/powerpoint/2010/main" val="1168515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F05797D-DAB7-4473-60C2-3E4A51792542}"/>
              </a:ext>
            </a:extLst>
          </p:cNvPr>
          <p:cNvGrpSpPr/>
          <p:nvPr/>
        </p:nvGrpSpPr>
        <p:grpSpPr>
          <a:xfrm>
            <a:off x="848802" y="476250"/>
            <a:ext cx="10494396" cy="5905500"/>
            <a:chOff x="587463" y="190500"/>
            <a:chExt cx="10494396" cy="5905500"/>
          </a:xfrm>
        </p:grpSpPr>
        <p:sp>
          <p:nvSpPr>
            <p:cNvPr id="5" name="Redondear rectángulo de esquina del mismo lado 4">
              <a:extLst>
                <a:ext uri="{FF2B5EF4-FFF2-40B4-BE49-F238E27FC236}">
                  <a16:creationId xmlns:a16="http://schemas.microsoft.com/office/drawing/2014/main" id="{ED6E871F-CB9C-18A0-418D-296DF705E49D}"/>
                </a:ext>
              </a:extLst>
            </p:cNvPr>
            <p:cNvSpPr/>
            <p:nvPr/>
          </p:nvSpPr>
          <p:spPr>
            <a:xfrm>
              <a:off x="7452922" y="190500"/>
              <a:ext cx="3628937" cy="508000"/>
            </a:xfrm>
            <a:prstGeom prst="round2SameRect">
              <a:avLst/>
            </a:prstGeom>
            <a:solidFill>
              <a:srgbClr val="B08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E4474466-AA4F-C884-39F8-6879F3D92489}"/>
                </a:ext>
              </a:extLst>
            </p:cNvPr>
            <p:cNvSpPr/>
            <p:nvPr/>
          </p:nvSpPr>
          <p:spPr>
            <a:xfrm>
              <a:off x="587463" y="698500"/>
              <a:ext cx="10494396" cy="539750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Imagen 11">
              <a:extLst>
                <a:ext uri="{FF2B5EF4-FFF2-40B4-BE49-F238E27FC236}">
                  <a16:creationId xmlns:a16="http://schemas.microsoft.com/office/drawing/2014/main" id="{54F41F66-DA4A-B536-97C2-7449F0F413A2}"/>
                </a:ext>
              </a:extLst>
            </p:cNvPr>
            <p:cNvPicPr>
              <a:picLocks noChangeAspect="1"/>
            </p:cNvPicPr>
            <p:nvPr/>
          </p:nvPicPr>
          <p:blipFill>
            <a:blip r:embed="rId2"/>
            <a:stretch>
              <a:fillRect/>
            </a:stretch>
          </p:blipFill>
          <p:spPr>
            <a:xfrm>
              <a:off x="587463" y="1670056"/>
              <a:ext cx="10494396" cy="932966"/>
            </a:xfrm>
            <a:prstGeom prst="rect">
              <a:avLst/>
            </a:prstGeom>
            <a:solidFill>
              <a:schemeClr val="bg1">
                <a:lumMod val="50000"/>
              </a:schemeClr>
            </a:solidFill>
          </p:spPr>
        </p:pic>
        <p:cxnSp>
          <p:nvCxnSpPr>
            <p:cNvPr id="14" name="Conector recto 13">
              <a:extLst>
                <a:ext uri="{FF2B5EF4-FFF2-40B4-BE49-F238E27FC236}">
                  <a16:creationId xmlns:a16="http://schemas.microsoft.com/office/drawing/2014/main" id="{20E57269-9F96-E9D9-0CD8-BD47A4082887}"/>
                </a:ext>
              </a:extLst>
            </p:cNvPr>
            <p:cNvCxnSpPr/>
            <p:nvPr/>
          </p:nvCxnSpPr>
          <p:spPr>
            <a:xfrm>
              <a:off x="22352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6E26FD4-BF41-DB87-C2A7-BCC5FF83E718}"/>
                </a:ext>
              </a:extLst>
            </p:cNvPr>
            <p:cNvCxnSpPr/>
            <p:nvPr/>
          </p:nvCxnSpPr>
          <p:spPr>
            <a:xfrm>
              <a:off x="38227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3F32FEDD-EDC4-8CD4-9B81-0E1FF5D13215}"/>
                </a:ext>
              </a:extLst>
            </p:cNvPr>
            <p:cNvCxnSpPr/>
            <p:nvPr/>
          </p:nvCxnSpPr>
          <p:spPr>
            <a:xfrm>
              <a:off x="54102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A822CC36-EB8A-2B2F-C131-8B6943B50034}"/>
                </a:ext>
              </a:extLst>
            </p:cNvPr>
            <p:cNvCxnSpPr/>
            <p:nvPr/>
          </p:nvCxnSpPr>
          <p:spPr>
            <a:xfrm>
              <a:off x="68580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6688AEEB-A2F3-00AE-9426-22B2814DDDE0}"/>
                </a:ext>
              </a:extLst>
            </p:cNvPr>
            <p:cNvCxnSpPr/>
            <p:nvPr/>
          </p:nvCxnSpPr>
          <p:spPr>
            <a:xfrm>
              <a:off x="82804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878A3E6B-6FA6-8ECF-4912-9160D39E83B2}"/>
                </a:ext>
              </a:extLst>
            </p:cNvPr>
            <p:cNvCxnSpPr/>
            <p:nvPr/>
          </p:nvCxnSpPr>
          <p:spPr>
            <a:xfrm>
              <a:off x="9690100" y="1670056"/>
              <a:ext cx="0" cy="9329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CuadroTexto 5">
            <a:extLst>
              <a:ext uri="{FF2B5EF4-FFF2-40B4-BE49-F238E27FC236}">
                <a16:creationId xmlns:a16="http://schemas.microsoft.com/office/drawing/2014/main" id="{3CB13B41-E3BC-4F68-C3B2-C889DC9D90EF}"/>
              </a:ext>
            </a:extLst>
          </p:cNvPr>
          <p:cNvSpPr txBox="1"/>
          <p:nvPr/>
        </p:nvSpPr>
        <p:spPr>
          <a:xfrm>
            <a:off x="1257340" y="2699556"/>
            <a:ext cx="9715460" cy="3172663"/>
          </a:xfrm>
          <a:prstGeom prst="rect">
            <a:avLst/>
          </a:prstGeom>
          <a:noFill/>
        </p:spPr>
        <p:txBody>
          <a:bodyPr wrap="square" lIns="91440" tIns="45720" rIns="91440" bIns="45720" rtlCol="0" anchor="t">
            <a:spAutoFit/>
          </a:bodyPr>
          <a:lstStyle/>
          <a:p>
            <a:pPr marL="467995" lvl="2"/>
            <a:endParaRPr lang="es-CO" sz="1600">
              <a:ea typeface="Calibri" panose="020F0502020204030204"/>
              <a:cs typeface="Calibri" panose="020F0502020204030204"/>
            </a:endParaRPr>
          </a:p>
          <a:p>
            <a:pPr marL="0" lvl="2"/>
            <a:r>
              <a:rPr lang="es-CO" sz="1600" b="1"/>
              <a:t>Objetivos: </a:t>
            </a:r>
            <a:r>
              <a:rPr lang="es-CO" sz="1600"/>
              <a:t>Potenciar o preservar sus nichos de mercado, optimizando su capacidad de gestión a través de herramientas que promuevan economías de escalas.</a:t>
            </a:r>
          </a:p>
          <a:p>
            <a:pPr marL="0" lvl="2">
              <a:lnSpc>
                <a:spcPts val="960"/>
              </a:lnSpc>
            </a:pPr>
            <a:endParaRPr lang="es-CO" sz="1600" b="1">
              <a:ea typeface="Calibri" panose="020F0502020204030204"/>
              <a:cs typeface="Calibri" panose="020F0502020204030204"/>
            </a:endParaRPr>
          </a:p>
          <a:p>
            <a:pPr marL="0" lvl="2"/>
            <a:r>
              <a:rPr lang="es-CO" sz="1600" b="1"/>
              <a:t>Criterios</a:t>
            </a:r>
            <a:r>
              <a:rPr lang="es-CO" sz="1600"/>
              <a:t>: </a:t>
            </a:r>
            <a:endParaRPr lang="es-CO" sz="1600">
              <a:ea typeface="Calibri" panose="020F0502020204030204"/>
              <a:cs typeface="Calibri" panose="020F0502020204030204"/>
            </a:endParaRPr>
          </a:p>
          <a:p>
            <a:pPr marL="0" lvl="3"/>
            <a:r>
              <a:rPr lang="es-CO" sz="1600"/>
              <a:t>Mantendrán el régimen prudencial actual.</a:t>
            </a:r>
            <a:endParaRPr lang="es-CO" sz="1600">
              <a:ea typeface="Calibri" panose="020F0502020204030204"/>
              <a:cs typeface="Calibri" panose="020F0502020204030204"/>
            </a:endParaRPr>
          </a:p>
          <a:p>
            <a:pPr marL="0" lvl="3"/>
            <a:r>
              <a:rPr lang="es-CO" sz="1600"/>
              <a:t>Diseñar instrumentos que promuevan esquemas de coordinación y cooperación</a:t>
            </a:r>
          </a:p>
          <a:p>
            <a:pPr marL="0" lvl="3">
              <a:lnSpc>
                <a:spcPts val="860"/>
              </a:lnSpc>
            </a:pPr>
            <a:endParaRPr lang="es-CO" sz="1600">
              <a:ea typeface="Calibri" panose="020F0502020204030204"/>
              <a:cs typeface="Calibri" panose="020F0502020204030204"/>
            </a:endParaRPr>
          </a:p>
          <a:p>
            <a:pPr marL="0" lvl="2"/>
            <a:r>
              <a:rPr lang="es-CO" sz="1600" b="1"/>
              <a:t>Retos: </a:t>
            </a:r>
            <a:endParaRPr lang="es-CO" sz="1600" b="1">
              <a:ea typeface="Calibri" panose="020F0502020204030204"/>
              <a:cs typeface="Calibri" panose="020F0502020204030204"/>
            </a:endParaRPr>
          </a:p>
          <a:p>
            <a:pPr marL="0" lvl="3"/>
            <a:r>
              <a:rPr lang="es-CO" sz="1600"/>
              <a:t>Generar incentivos capaces de generar cambios para acoger estructuras de funcionamiento más optimas y acordes a sus necesidades.</a:t>
            </a:r>
          </a:p>
          <a:p>
            <a:pPr marL="0" lvl="3">
              <a:lnSpc>
                <a:spcPts val="960"/>
              </a:lnSpc>
            </a:pPr>
            <a:endParaRPr lang="es-CO" sz="1600">
              <a:ea typeface="Calibri" panose="020F0502020204030204"/>
              <a:cs typeface="Calibri" panose="020F0502020204030204"/>
            </a:endParaRPr>
          </a:p>
          <a:p>
            <a:pPr marL="0" lvl="3"/>
            <a:r>
              <a:rPr lang="es-CO" sz="1600"/>
              <a:t>Identificar y caracterizar los principales problemas de un segmento disímil, para promover soluciones puntuales.</a:t>
            </a:r>
            <a:endParaRPr lang="es-CO" sz="1600">
              <a:ea typeface="Calibri"/>
              <a:cs typeface="Calibri"/>
            </a:endParaRPr>
          </a:p>
          <a:p>
            <a:pPr marL="467995" lvl="2"/>
            <a:endParaRPr lang="es-CO" sz="1600">
              <a:ea typeface="Calibri"/>
              <a:cs typeface="Calibri"/>
            </a:endParaRPr>
          </a:p>
        </p:txBody>
      </p:sp>
      <p:sp>
        <p:nvSpPr>
          <p:cNvPr id="3" name="Rectángulo: esquinas redondeadas 2">
            <a:extLst>
              <a:ext uri="{FF2B5EF4-FFF2-40B4-BE49-F238E27FC236}">
                <a16:creationId xmlns:a16="http://schemas.microsoft.com/office/drawing/2014/main" id="{8C09C150-983A-633C-7954-9851AEFB8DE1}"/>
              </a:ext>
            </a:extLst>
          </p:cNvPr>
          <p:cNvSpPr/>
          <p:nvPr/>
        </p:nvSpPr>
        <p:spPr>
          <a:xfrm>
            <a:off x="7908729" y="491810"/>
            <a:ext cx="3240000" cy="45934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b="1">
                <a:latin typeface="Verdana" panose="020B0604030504040204" pitchFamily="34" charset="0"/>
                <a:ea typeface="Verdana" panose="020B0604030504040204" pitchFamily="34" charset="0"/>
                <a:cs typeface="Verdana" panose="020B0604030504040204" pitchFamily="34" charset="0"/>
              </a:rPr>
              <a:t>Categoría BASICA</a:t>
            </a:r>
          </a:p>
        </p:txBody>
      </p:sp>
      <p:sp>
        <p:nvSpPr>
          <p:cNvPr id="8" name="CuadroTexto 7">
            <a:extLst>
              <a:ext uri="{FF2B5EF4-FFF2-40B4-BE49-F238E27FC236}">
                <a16:creationId xmlns:a16="http://schemas.microsoft.com/office/drawing/2014/main" id="{45ADFF90-D477-E445-BF6D-EC412E82AF02}"/>
              </a:ext>
            </a:extLst>
          </p:cNvPr>
          <p:cNvSpPr txBox="1"/>
          <p:nvPr/>
        </p:nvSpPr>
        <p:spPr>
          <a:xfrm>
            <a:off x="6722487" y="1351361"/>
            <a:ext cx="4032653" cy="307777"/>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Activos inferiores $112 mil millones*</a:t>
            </a:r>
          </a:p>
        </p:txBody>
      </p:sp>
      <p:sp>
        <p:nvSpPr>
          <p:cNvPr id="9" name="CuadroTexto 8">
            <a:extLst>
              <a:ext uri="{FF2B5EF4-FFF2-40B4-BE49-F238E27FC236}">
                <a16:creationId xmlns:a16="http://schemas.microsoft.com/office/drawing/2014/main" id="{58F8DE4C-CF6E-0891-2A8F-D96F22D07093}"/>
              </a:ext>
            </a:extLst>
          </p:cNvPr>
          <p:cNvSpPr txBox="1"/>
          <p:nvPr/>
        </p:nvSpPr>
        <p:spPr>
          <a:xfrm>
            <a:off x="1435273" y="1362470"/>
            <a:ext cx="4032653" cy="307777"/>
          </a:xfrm>
          <a:prstGeom prst="rect">
            <a:avLst/>
          </a:prstGeom>
          <a:noFill/>
        </p:spPr>
        <p:txBody>
          <a:bodyPr wrap="square">
            <a:spAutoFit/>
          </a:bodyPr>
          <a:lstStyle/>
          <a:p>
            <a:pPr algn="ctr"/>
            <a:r>
              <a:rPr lang="es-CO" sz="1400" b="1" i="1">
                <a:latin typeface="Verdana" panose="020B0604030504040204" pitchFamily="34" charset="0"/>
                <a:ea typeface="Verdana" panose="020B0604030504040204" pitchFamily="34" charset="0"/>
                <a:cs typeface="Verdana" panose="020B0604030504040204" pitchFamily="34" charset="0"/>
              </a:rPr>
              <a:t>Activos inferiores a 315.000.000 UVR</a:t>
            </a:r>
          </a:p>
        </p:txBody>
      </p:sp>
      <p:pic>
        <p:nvPicPr>
          <p:cNvPr id="21" name="Imagen 20">
            <a:extLst>
              <a:ext uri="{FF2B5EF4-FFF2-40B4-BE49-F238E27FC236}">
                <a16:creationId xmlns:a16="http://schemas.microsoft.com/office/drawing/2014/main" id="{708E1D25-F506-8983-DB10-83208D372850}"/>
              </a:ext>
            </a:extLst>
          </p:cNvPr>
          <p:cNvPicPr>
            <a:picLocks noChangeAspect="1"/>
          </p:cNvPicPr>
          <p:nvPr/>
        </p:nvPicPr>
        <p:blipFill>
          <a:blip r:embed="rId3"/>
          <a:stretch>
            <a:fillRect/>
          </a:stretch>
        </p:blipFill>
        <p:spPr>
          <a:xfrm>
            <a:off x="848803" y="2601552"/>
            <a:ext cx="10494396" cy="254124"/>
          </a:xfrm>
          <a:prstGeom prst="rect">
            <a:avLst/>
          </a:prstGeom>
        </p:spPr>
      </p:pic>
    </p:spTree>
    <p:extLst>
      <p:ext uri="{BB962C8B-B14F-4D97-AF65-F5344CB8AC3E}">
        <p14:creationId xmlns:p14="http://schemas.microsoft.com/office/powerpoint/2010/main" val="3148513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CC07235A-7C16-A572-2B14-B04FD15B8C5B}"/>
              </a:ext>
            </a:extLst>
          </p:cNvPr>
          <p:cNvSpPr/>
          <p:nvPr/>
        </p:nvSpPr>
        <p:spPr>
          <a:xfrm>
            <a:off x="1" y="1"/>
            <a:ext cx="12265026" cy="1828799"/>
          </a:xfrm>
          <a:prstGeom prst="rect">
            <a:avLst/>
          </a:prstGeom>
          <a:solidFill>
            <a:srgbClr val="B08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Rectángulo 2">
            <a:extLst>
              <a:ext uri="{FF2B5EF4-FFF2-40B4-BE49-F238E27FC236}">
                <a16:creationId xmlns:a16="http://schemas.microsoft.com/office/drawing/2014/main" id="{84D8F88E-7964-01B8-821A-856B01D0837C}"/>
              </a:ext>
            </a:extLst>
          </p:cNvPr>
          <p:cNvSpPr/>
          <p:nvPr/>
        </p:nvSpPr>
        <p:spPr>
          <a:xfrm>
            <a:off x="0" y="1828797"/>
            <a:ext cx="6132513" cy="50292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CuadroTexto 1">
            <a:extLst>
              <a:ext uri="{FF2B5EF4-FFF2-40B4-BE49-F238E27FC236}">
                <a16:creationId xmlns:a16="http://schemas.microsoft.com/office/drawing/2014/main" id="{35C31349-AFB5-D302-82E0-DA5D21A30819}"/>
              </a:ext>
            </a:extLst>
          </p:cNvPr>
          <p:cNvSpPr txBox="1"/>
          <p:nvPr/>
        </p:nvSpPr>
        <p:spPr>
          <a:xfrm>
            <a:off x="2549608" y="437346"/>
            <a:ext cx="7165809" cy="954107"/>
          </a:xfrm>
          <a:prstGeom prst="rect">
            <a:avLst/>
          </a:prstGeom>
          <a:noFill/>
        </p:spPr>
        <p:txBody>
          <a:bodyPr wrap="square" lIns="91440" tIns="45720" rIns="91440" bIns="45720" rtlCol="0" anchor="t">
            <a:spAutoFit/>
          </a:bodyPr>
          <a:lstStyle/>
          <a:p>
            <a:pPr algn="ctr"/>
            <a:r>
              <a:rPr lang="es-CO" sz="2800" b="1">
                <a:solidFill>
                  <a:schemeClr val="bg1"/>
                </a:solidFill>
                <a:latin typeface="Verdana" panose="020B0604030504040204" pitchFamily="34" charset="0"/>
                <a:ea typeface="Verdana" panose="020B0604030504040204" pitchFamily="34" charset="0"/>
                <a:cs typeface="Verdana" panose="020B0604030504040204" pitchFamily="34" charset="0"/>
              </a:rPr>
              <a:t>¿Cuándo empezarían a aplicarse las disposiciones del Decreto?  </a:t>
            </a:r>
          </a:p>
        </p:txBody>
      </p:sp>
      <p:sp>
        <p:nvSpPr>
          <p:cNvPr id="10" name="Rectángulo: esquinas redondeadas 9">
            <a:extLst>
              <a:ext uri="{FF2B5EF4-FFF2-40B4-BE49-F238E27FC236}">
                <a16:creationId xmlns:a16="http://schemas.microsoft.com/office/drawing/2014/main" id="{16EE6537-81B0-5310-DEF6-93BB1E3ABB0E}"/>
              </a:ext>
            </a:extLst>
          </p:cNvPr>
          <p:cNvSpPr/>
          <p:nvPr/>
        </p:nvSpPr>
        <p:spPr>
          <a:xfrm>
            <a:off x="536789" y="3165701"/>
            <a:ext cx="5389075" cy="25684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1600" marR="0" lvl="0" indent="-101600"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s-CO" sz="1400">
                <a:solidFill>
                  <a:prstClr val="black"/>
                </a:solidFill>
                <a:latin typeface="Verdana"/>
                <a:ea typeface="Verdana"/>
              </a:rPr>
              <a:t>Clasificación de CAC.</a:t>
            </a:r>
          </a:p>
          <a:p>
            <a:pPr marL="101600" marR="0" lvl="0" indent="-101600" defTabSz="914400" rtl="0" eaLnBrk="1" fontAlgn="auto" latinLnBrk="0" hangingPunct="1">
              <a:lnSpc>
                <a:spcPts val="820"/>
              </a:lnSpc>
              <a:spcBef>
                <a:spcPts val="0"/>
              </a:spcBef>
              <a:spcAft>
                <a:spcPts val="0"/>
              </a:spcAft>
              <a:buClrTx/>
              <a:buSzTx/>
              <a:buFont typeface="Arial" panose="020B0604020202020204" pitchFamily="34" charset="0"/>
              <a:buChar char="•"/>
              <a:defRPr/>
            </a:pPr>
            <a:endParaRPr lang="es-CO" sz="1400">
              <a:solidFill>
                <a:prstClr val="black"/>
              </a:solidFill>
              <a:latin typeface="Verdana"/>
              <a:ea typeface="Verdana"/>
            </a:endParaRPr>
          </a:p>
          <a:p>
            <a:pPr marL="101600" marR="0" lvl="0" indent="-101600"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s-CO" sz="1400">
                <a:solidFill>
                  <a:prstClr val="black"/>
                </a:solidFill>
                <a:latin typeface="Verdana"/>
                <a:ea typeface="Verdana"/>
              </a:rPr>
              <a:t>Línea de expedición de nueva regulación, determinando alcance para cada categoría.</a:t>
            </a:r>
          </a:p>
          <a:p>
            <a:pPr marL="101600" marR="0" lvl="0" indent="-101600" defTabSz="914400" rtl="0" eaLnBrk="1" fontAlgn="auto" latinLnBrk="0" hangingPunct="1">
              <a:lnSpc>
                <a:spcPts val="820"/>
              </a:lnSpc>
              <a:spcBef>
                <a:spcPts val="0"/>
              </a:spcBef>
              <a:spcAft>
                <a:spcPts val="0"/>
              </a:spcAft>
              <a:buClrTx/>
              <a:buSzTx/>
              <a:buFont typeface="Arial" panose="020B0604020202020204" pitchFamily="34" charset="0"/>
              <a:buChar char="•"/>
              <a:defRPr/>
            </a:pPr>
            <a:endParaRPr lang="es-CO" sz="1400">
              <a:solidFill>
                <a:prstClr val="black"/>
              </a:solidFill>
              <a:latin typeface="Verdana"/>
              <a:ea typeface="Verdana"/>
            </a:endParaRPr>
          </a:p>
          <a:p>
            <a:pPr marL="101600" marR="0" lvl="0" indent="-101600"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s-CO" sz="1400">
                <a:solidFill>
                  <a:prstClr val="black"/>
                </a:solidFill>
                <a:latin typeface="Verdana"/>
                <a:ea typeface="Verdana"/>
              </a:rPr>
              <a:t>Facultades de la SES de segmentar instrucciones y reportes de información, para categoría. </a:t>
            </a:r>
          </a:p>
          <a:p>
            <a:pPr marL="101600" marR="0" lvl="0" indent="-101600" defTabSz="914400" rtl="0" eaLnBrk="1" fontAlgn="auto" latinLnBrk="0" hangingPunct="1">
              <a:lnSpc>
                <a:spcPts val="820"/>
              </a:lnSpc>
              <a:spcBef>
                <a:spcPts val="0"/>
              </a:spcBef>
              <a:spcAft>
                <a:spcPts val="0"/>
              </a:spcAft>
              <a:buClrTx/>
              <a:buSzTx/>
              <a:buFont typeface="Arial" panose="020B0604020202020204" pitchFamily="34" charset="0"/>
              <a:buChar char="•"/>
              <a:defRPr/>
            </a:pPr>
            <a:endParaRPr lang="es-CO" sz="1400">
              <a:solidFill>
                <a:prstClr val="black"/>
              </a:solidFill>
              <a:latin typeface="Verdana"/>
              <a:ea typeface="Verdana"/>
            </a:endParaRPr>
          </a:p>
          <a:p>
            <a:pPr lvl="1" indent="-330200">
              <a:tabLst>
                <a:tab pos="4838700" algn="l"/>
              </a:tabLst>
              <a:defRPr/>
            </a:pPr>
            <a:r>
              <a:rPr kumimoji="0" lang="es-CO" sz="1400" b="0" i="0" u="none" strike="noStrike" kern="1200" cap="none" spc="0" normalizeH="0" baseline="0" noProof="0">
                <a:ln>
                  <a:noFill/>
                </a:ln>
                <a:solidFill>
                  <a:schemeClr val="bg2">
                    <a:lumMod val="25000"/>
                  </a:schemeClr>
                </a:solidFill>
                <a:effectLst/>
                <a:uLnTx/>
                <a:uFillTx/>
                <a:latin typeface="Verdana"/>
                <a:ea typeface="Verdana"/>
              </a:rPr>
              <a:t>   * </a:t>
            </a:r>
            <a:r>
              <a:rPr kumimoji="0" lang="es-CO" sz="1400" b="0" i="1" u="none" strike="noStrike" kern="1200" cap="none" spc="0" normalizeH="0" baseline="0" noProof="0">
                <a:ln>
                  <a:noFill/>
                </a:ln>
                <a:solidFill>
                  <a:schemeClr val="bg2">
                    <a:lumMod val="25000"/>
                  </a:schemeClr>
                </a:solidFill>
                <a:effectLst/>
                <a:uLnTx/>
                <a:uFillTx/>
                <a:latin typeface="Verdana"/>
                <a:ea typeface="Verdana"/>
              </a:rPr>
              <a:t>Ajuste en evaluación</a:t>
            </a:r>
            <a:r>
              <a:rPr kumimoji="0" lang="es-CO" sz="1400" b="0" i="0" u="none" strike="noStrike" kern="1200" cap="none" spc="0" normalizeH="0" baseline="0" noProof="0">
                <a:ln>
                  <a:noFill/>
                </a:ln>
                <a:solidFill>
                  <a:schemeClr val="bg2">
                    <a:lumMod val="25000"/>
                  </a:schemeClr>
                </a:solidFill>
                <a:effectLst/>
                <a:uLnTx/>
                <a:uFillTx/>
                <a:latin typeface="Verdana"/>
                <a:ea typeface="Verdana"/>
              </a:rPr>
              <a:t>: aclaración de periodicidad de mayor seguimiento (máximo trimestral) para información de gestión de riesgos.</a:t>
            </a:r>
          </a:p>
        </p:txBody>
      </p:sp>
      <p:sp>
        <p:nvSpPr>
          <p:cNvPr id="11" name="Rectángulo: esquinas redondeadas 10">
            <a:extLst>
              <a:ext uri="{FF2B5EF4-FFF2-40B4-BE49-F238E27FC236}">
                <a16:creationId xmlns:a16="http://schemas.microsoft.com/office/drawing/2014/main" id="{08BEE59A-1E17-2EA0-9ECA-9F01FFA3D862}"/>
              </a:ext>
            </a:extLst>
          </p:cNvPr>
          <p:cNvSpPr/>
          <p:nvPr/>
        </p:nvSpPr>
        <p:spPr>
          <a:xfrm>
            <a:off x="1425361" y="2261972"/>
            <a:ext cx="3644567" cy="4027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Inmediato</a:t>
            </a:r>
            <a:r>
              <a:rPr kumimoji="0" lang="es-CO" b="1" i="0" u="none" strike="noStrike" kern="1200" cap="none" spc="0" normalizeH="0" baseline="0" noProof="0">
                <a:ln>
                  <a:noFill/>
                </a:ln>
                <a:solidFill>
                  <a:schemeClr val="tx2">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a:t>
            </a:r>
          </a:p>
        </p:txBody>
      </p:sp>
      <p:sp>
        <p:nvSpPr>
          <p:cNvPr id="12" name="Rectángulo: esquinas redondeadas 11">
            <a:extLst>
              <a:ext uri="{FF2B5EF4-FFF2-40B4-BE49-F238E27FC236}">
                <a16:creationId xmlns:a16="http://schemas.microsoft.com/office/drawing/2014/main" id="{27767A5D-1AEA-0319-0A93-832A936F7587}"/>
              </a:ext>
            </a:extLst>
          </p:cNvPr>
          <p:cNvSpPr/>
          <p:nvPr/>
        </p:nvSpPr>
        <p:spPr>
          <a:xfrm>
            <a:off x="6931959" y="2134093"/>
            <a:ext cx="4188372" cy="6585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Con normas de  actualización y coordinación</a:t>
            </a:r>
            <a:r>
              <a:rPr kumimoji="0" lang="es-CO" b="1" i="0" u="none" strike="noStrike" kern="1200" cap="none" spc="0" normalizeH="0" baseline="0" noProof="0">
                <a:ln>
                  <a:noFill/>
                </a:ln>
                <a:solidFill>
                  <a:schemeClr val="tx2">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a:t>
            </a:r>
          </a:p>
        </p:txBody>
      </p:sp>
      <p:sp>
        <p:nvSpPr>
          <p:cNvPr id="13" name="Rectángulo: esquinas redondeadas 12">
            <a:extLst>
              <a:ext uri="{FF2B5EF4-FFF2-40B4-BE49-F238E27FC236}">
                <a16:creationId xmlns:a16="http://schemas.microsoft.com/office/drawing/2014/main" id="{7215823E-B067-5F44-64DF-33C46891C108}"/>
              </a:ext>
            </a:extLst>
          </p:cNvPr>
          <p:cNvSpPr/>
          <p:nvPr/>
        </p:nvSpPr>
        <p:spPr>
          <a:xfrm>
            <a:off x="6409778" y="3572101"/>
            <a:ext cx="5135671" cy="256841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1600" marR="0" lvl="0" indent="-101600"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s-CO" sz="1400" b="0" i="0" u="none" strike="noStrike" kern="1200" cap="none" spc="0" normalizeH="0" baseline="0" noProof="0">
                <a:ln>
                  <a:noFill/>
                </a:ln>
                <a:solidFill>
                  <a:prstClr val="black"/>
                </a:solidFill>
                <a:effectLst/>
                <a:uLnTx/>
                <a:uFillTx/>
                <a:latin typeface="Verdana"/>
                <a:ea typeface="Verdana"/>
              </a:rPr>
              <a:t>Nuevo marco regulatorio prudencial de categorías plena e intermedia</a:t>
            </a:r>
          </a:p>
          <a:p>
            <a:pPr marL="101600" marR="0" lvl="0" indent="-101600" defTabSz="914400" rtl="0" eaLnBrk="1" fontAlgn="auto" latinLnBrk="0" hangingPunct="1">
              <a:lnSpc>
                <a:spcPts val="820"/>
              </a:lnSpc>
              <a:spcBef>
                <a:spcPts val="0"/>
              </a:spcBef>
              <a:spcAft>
                <a:spcPts val="0"/>
              </a:spcAft>
              <a:buClrTx/>
              <a:buSzTx/>
              <a:buFont typeface="Arial" panose="020B0604020202020204" pitchFamily="34" charset="0"/>
              <a:buChar char="•"/>
              <a:defRPr/>
            </a:pPr>
            <a:endParaRPr kumimoji="0" lang="es-CO" sz="1400" b="0" i="0" u="none" strike="noStrike" kern="1200" cap="none" spc="0" normalizeH="0" baseline="0" noProof="0">
              <a:ln>
                <a:noFill/>
              </a:ln>
              <a:solidFill>
                <a:prstClr val="black"/>
              </a:solidFill>
              <a:effectLst/>
              <a:uLnTx/>
              <a:uFillTx/>
              <a:latin typeface="Verdana"/>
              <a:ea typeface="Verdana"/>
            </a:endParaRPr>
          </a:p>
          <a:p>
            <a:pPr marL="101600" marR="0" lvl="0" indent="-101600"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s-CO" sz="1400">
                <a:solidFill>
                  <a:prstClr val="black"/>
                </a:solidFill>
                <a:latin typeface="Verdana"/>
                <a:ea typeface="Verdana"/>
              </a:rPr>
              <a:t>Nuevo régimen de operaciones  de categorías plena e intermedia.</a:t>
            </a:r>
          </a:p>
          <a:p>
            <a:pPr marL="101600" marR="0" lvl="0" indent="-101600" defTabSz="914400" rtl="0" eaLnBrk="1" fontAlgn="auto" latinLnBrk="0" hangingPunct="1">
              <a:lnSpc>
                <a:spcPts val="820"/>
              </a:lnSpc>
              <a:spcBef>
                <a:spcPts val="0"/>
              </a:spcBef>
              <a:spcAft>
                <a:spcPts val="0"/>
              </a:spcAft>
              <a:buClrTx/>
              <a:buSzTx/>
              <a:buFont typeface="Arial" panose="020B0604020202020204" pitchFamily="34" charset="0"/>
              <a:buChar char="•"/>
              <a:defRPr/>
            </a:pPr>
            <a:endParaRPr lang="es-CO" sz="1400">
              <a:solidFill>
                <a:prstClr val="black"/>
              </a:solidFill>
              <a:latin typeface="Verdana"/>
              <a:ea typeface="Verdana"/>
            </a:endParaRPr>
          </a:p>
          <a:p>
            <a:pPr marL="101600" marR="0" lvl="0" indent="-101600"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s-CO" sz="1400">
                <a:solidFill>
                  <a:prstClr val="black"/>
                </a:solidFill>
                <a:latin typeface="Verdana"/>
                <a:ea typeface="Verdana"/>
              </a:rPr>
              <a:t>Marco regulatorio de estructuras de coordinación/cooperación para categorías intermedia y básica.</a:t>
            </a:r>
          </a:p>
          <a:p>
            <a:pPr marL="101600" marR="0" lvl="0" indent="-101600" defTabSz="914400" rtl="0" eaLnBrk="1" fontAlgn="auto" latinLnBrk="0" hangingPunct="1">
              <a:lnSpc>
                <a:spcPts val="820"/>
              </a:lnSpc>
              <a:spcBef>
                <a:spcPts val="0"/>
              </a:spcBef>
              <a:spcAft>
                <a:spcPts val="0"/>
              </a:spcAft>
              <a:buClrTx/>
              <a:buSzTx/>
              <a:buFont typeface="Arial" panose="020B0604020202020204" pitchFamily="34" charset="0"/>
              <a:buChar char="•"/>
              <a:defRPr/>
            </a:pPr>
            <a:endParaRPr lang="es-CO" sz="1400">
              <a:solidFill>
                <a:prstClr val="black"/>
              </a:solidFill>
              <a:latin typeface="Verdana"/>
              <a:ea typeface="Verdana"/>
            </a:endParaRPr>
          </a:p>
          <a:p>
            <a:pPr marL="101600" marR="0" lvl="0" indent="-101600"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s-CO" sz="1400" b="0" i="0" u="none" strike="noStrike" kern="1200" cap="none" spc="0" normalizeH="0" baseline="0" noProof="0">
                <a:ln>
                  <a:noFill/>
                </a:ln>
                <a:solidFill>
                  <a:prstClr val="black"/>
                </a:solidFill>
                <a:effectLst/>
                <a:uLnTx/>
                <a:uFillTx/>
                <a:latin typeface="Verdana"/>
                <a:ea typeface="Verdana"/>
              </a:rPr>
              <a:t>Marco </a:t>
            </a:r>
            <a:r>
              <a:rPr lang="es-CO" sz="1400">
                <a:solidFill>
                  <a:prstClr val="black"/>
                </a:solidFill>
                <a:latin typeface="Verdana"/>
                <a:ea typeface="Verdana"/>
              </a:rPr>
              <a:t>regulatorio para reclasificación voluntaria.</a:t>
            </a:r>
          </a:p>
          <a:p>
            <a:pPr marR="0" lvl="0" defTabSz="914400" rtl="0" eaLnBrk="1" fontAlgn="auto" latinLnBrk="0" hangingPunct="1">
              <a:lnSpc>
                <a:spcPts val="820"/>
              </a:lnSpc>
              <a:spcBef>
                <a:spcPts val="0"/>
              </a:spcBef>
              <a:spcAft>
                <a:spcPts val="0"/>
              </a:spcAft>
              <a:buClrTx/>
              <a:buSzTx/>
              <a:defRPr/>
            </a:pPr>
            <a:endParaRPr lang="es-CO" sz="1400">
              <a:solidFill>
                <a:prstClr val="black"/>
              </a:solidFill>
              <a:latin typeface="Verdana"/>
              <a:ea typeface="Verdana"/>
            </a:endParaRPr>
          </a:p>
          <a:p>
            <a:pPr marL="393700" marR="0" lvl="0" indent="-215900" defTabSz="914400" rtl="0" eaLnBrk="1" fontAlgn="auto" latinLnBrk="0" hangingPunct="1">
              <a:lnSpc>
                <a:spcPct val="100000"/>
              </a:lnSpc>
              <a:spcBef>
                <a:spcPts val="0"/>
              </a:spcBef>
              <a:spcAft>
                <a:spcPts val="0"/>
              </a:spcAft>
              <a:buClrTx/>
              <a:buSzTx/>
              <a:defRPr/>
            </a:pPr>
            <a:r>
              <a:rPr kumimoji="0" lang="es-CO" sz="1400" b="0" i="0" u="none" strike="noStrike" kern="1200" cap="none" spc="0" normalizeH="0" baseline="0" noProof="0">
                <a:ln>
                  <a:noFill/>
                </a:ln>
                <a:solidFill>
                  <a:schemeClr val="bg2">
                    <a:lumMod val="25000"/>
                  </a:schemeClr>
                </a:solidFill>
                <a:effectLst/>
                <a:uLnTx/>
                <a:uFillTx/>
                <a:latin typeface="Verdana"/>
                <a:ea typeface="Verdana"/>
              </a:rPr>
              <a:t>* </a:t>
            </a:r>
            <a:r>
              <a:rPr kumimoji="0" lang="es-CO" sz="1400" b="0" i="1" u="none" strike="noStrike" kern="1200" cap="none" spc="0" normalizeH="0" baseline="0" noProof="0">
                <a:ln>
                  <a:noFill/>
                </a:ln>
                <a:solidFill>
                  <a:schemeClr val="bg2">
                    <a:lumMod val="25000"/>
                  </a:schemeClr>
                </a:solidFill>
                <a:effectLst/>
                <a:uLnTx/>
                <a:uFillTx/>
                <a:latin typeface="Verdana"/>
                <a:ea typeface="Verdana"/>
              </a:rPr>
              <a:t>Aju</a:t>
            </a:r>
            <a:r>
              <a:rPr lang="es-CO" sz="1400" i="1">
                <a:solidFill>
                  <a:schemeClr val="bg2">
                    <a:lumMod val="25000"/>
                  </a:schemeClr>
                </a:solidFill>
                <a:latin typeface="Verdana"/>
                <a:ea typeface="Verdana"/>
              </a:rPr>
              <a:t>stes en evaluación</a:t>
            </a:r>
            <a:r>
              <a:rPr lang="es-CO" sz="1400">
                <a:solidFill>
                  <a:schemeClr val="bg2">
                    <a:lumMod val="25000"/>
                  </a:schemeClr>
                </a:solidFill>
                <a:latin typeface="Verdana"/>
                <a:ea typeface="Verdana"/>
              </a:rPr>
              <a:t>: otras opciones excepcionales de reclasificación voluntaria: a la baja (reducción significativa de activos) y al alza (reclasificación de oficio a categoría inferior).</a:t>
            </a:r>
            <a:endParaRPr lang="es-CO" sz="1400" b="0" i="0" u="none" strike="noStrike" kern="1200" cap="none" spc="0" normalizeH="0" baseline="0" noProof="0">
              <a:ln>
                <a:noFill/>
              </a:ln>
              <a:solidFill>
                <a:schemeClr val="bg2">
                  <a:lumMod val="25000"/>
                </a:schemeClr>
              </a:solidFill>
              <a:effectLst/>
              <a:uLnTx/>
              <a:uFillTx/>
              <a:latin typeface="Verdana"/>
              <a:ea typeface="Verdana"/>
              <a:cs typeface="Calibri"/>
            </a:endParaRPr>
          </a:p>
        </p:txBody>
      </p:sp>
    </p:spTree>
    <p:extLst>
      <p:ext uri="{BB962C8B-B14F-4D97-AF65-F5344CB8AC3E}">
        <p14:creationId xmlns:p14="http://schemas.microsoft.com/office/powerpoint/2010/main" val="1625743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2A6F0-9593-7B3C-B82B-918676172A32}"/>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6123B712-6973-BC4D-933A-B4FF68E2A63D}"/>
              </a:ext>
            </a:extLst>
          </p:cNvPr>
          <p:cNvSpPr/>
          <p:nvPr/>
        </p:nvSpPr>
        <p:spPr>
          <a:xfrm>
            <a:off x="0" y="3429000"/>
            <a:ext cx="6132513"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2" name="Rectángulo 11">
            <a:extLst>
              <a:ext uri="{FF2B5EF4-FFF2-40B4-BE49-F238E27FC236}">
                <a16:creationId xmlns:a16="http://schemas.microsoft.com/office/drawing/2014/main" id="{CE0812A5-D617-209D-17B4-28B216713BA5}"/>
              </a:ext>
            </a:extLst>
          </p:cNvPr>
          <p:cNvSpPr/>
          <p:nvPr/>
        </p:nvSpPr>
        <p:spPr>
          <a:xfrm>
            <a:off x="6132513" y="1"/>
            <a:ext cx="6132513" cy="6858000"/>
          </a:xfrm>
          <a:prstGeom prst="rect">
            <a:avLst/>
          </a:prstGeom>
          <a:solidFill>
            <a:srgbClr val="B08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CuadroTexto 1">
            <a:extLst>
              <a:ext uri="{FF2B5EF4-FFF2-40B4-BE49-F238E27FC236}">
                <a16:creationId xmlns:a16="http://schemas.microsoft.com/office/drawing/2014/main" id="{341041F4-1929-F8BF-07B2-8569DB95BB36}"/>
              </a:ext>
            </a:extLst>
          </p:cNvPr>
          <p:cNvSpPr txBox="1"/>
          <p:nvPr/>
        </p:nvSpPr>
        <p:spPr>
          <a:xfrm>
            <a:off x="608096" y="1260908"/>
            <a:ext cx="4916319" cy="523220"/>
          </a:xfrm>
          <a:prstGeom prst="rect">
            <a:avLst/>
          </a:prstGeom>
          <a:noFill/>
        </p:spPr>
        <p:txBody>
          <a:bodyPr wrap="square" rtlCol="0">
            <a:spAutoFit/>
          </a:bodyPr>
          <a:lstStyle/>
          <a:p>
            <a:pPr algn="ctr"/>
            <a:r>
              <a:rPr lang="es-CO" sz="28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Reflexiones</a:t>
            </a:r>
          </a:p>
        </p:txBody>
      </p:sp>
      <p:sp>
        <p:nvSpPr>
          <p:cNvPr id="6" name="Marcador de número de diapositiva 5">
            <a:extLst>
              <a:ext uri="{FF2B5EF4-FFF2-40B4-BE49-F238E27FC236}">
                <a16:creationId xmlns:a16="http://schemas.microsoft.com/office/drawing/2014/main" id="{6F251A4E-F614-52D2-64DF-FCBDF46894F3}"/>
              </a:ext>
            </a:extLst>
          </p:cNvPr>
          <p:cNvSpPr>
            <a:spLocks noGrp="1"/>
          </p:cNvSpPr>
          <p:nvPr>
            <p:ph type="sldNum" sz="quarter" idx="12"/>
          </p:nvPr>
        </p:nvSpPr>
        <p:spPr>
          <a:xfrm>
            <a:off x="8578516" y="5682586"/>
            <a:ext cx="2743200" cy="365125"/>
          </a:xfrm>
        </p:spPr>
        <p:txBody>
          <a:bodyPr/>
          <a:lstStyle/>
          <a:p>
            <a:fld id="{E5F91DE7-8880-4B3E-936F-288BD2BF65DF}" type="slidenum">
              <a:rPr lang="es-CO" smtClean="0">
                <a:latin typeface="Verdana" panose="020B0604030504040204" pitchFamily="34" charset="0"/>
                <a:ea typeface="Verdana" panose="020B0604030504040204" pitchFamily="34" charset="0"/>
                <a:cs typeface="Verdana" panose="020B0604030504040204" pitchFamily="34" charset="0"/>
              </a:rPr>
              <a:t>18</a:t>
            </a:fld>
            <a:endParaRPr lang="es-CO">
              <a:latin typeface="Verdana" panose="020B0604030504040204" pitchFamily="34" charset="0"/>
              <a:ea typeface="Verdana" panose="020B0604030504040204" pitchFamily="34" charset="0"/>
              <a:cs typeface="Verdana" panose="020B0604030504040204" pitchFamily="34" charset="0"/>
            </a:endParaRPr>
          </a:p>
        </p:txBody>
      </p:sp>
      <p:sp>
        <p:nvSpPr>
          <p:cNvPr id="17" name="Rectángulo: esquinas redondeadas 16">
            <a:extLst>
              <a:ext uri="{FF2B5EF4-FFF2-40B4-BE49-F238E27FC236}">
                <a16:creationId xmlns:a16="http://schemas.microsoft.com/office/drawing/2014/main" id="{3AD79827-32C0-5CD9-80A3-77E3B081E1D7}"/>
              </a:ext>
            </a:extLst>
          </p:cNvPr>
          <p:cNvSpPr/>
          <p:nvPr/>
        </p:nvSpPr>
        <p:spPr>
          <a:xfrm>
            <a:off x="608097" y="4244895"/>
            <a:ext cx="5016168" cy="5977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s-CO" sz="1600">
                <a:solidFill>
                  <a:prstClr val="black"/>
                </a:solidFill>
                <a:latin typeface="Verdana" panose="020B0604030504040204" pitchFamily="34" charset="0"/>
                <a:ea typeface="Verdana" panose="020B0604030504040204" pitchFamily="34" charset="0"/>
                <a:cs typeface="Verdana" panose="020B0604030504040204" pitchFamily="34" charset="0"/>
              </a:rPr>
              <a:t>La extinción de las entidades más pequeñas.</a:t>
            </a:r>
            <a:endParaRPr kumimoji="0" lang="es-CO"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8" name="Rectángulo: esquinas redondeadas 27">
            <a:extLst>
              <a:ext uri="{FF2B5EF4-FFF2-40B4-BE49-F238E27FC236}">
                <a16:creationId xmlns:a16="http://schemas.microsoft.com/office/drawing/2014/main" id="{DE65B7D6-430C-A2DE-0D5C-F69123724F30}"/>
              </a:ext>
            </a:extLst>
          </p:cNvPr>
          <p:cNvSpPr/>
          <p:nvPr/>
        </p:nvSpPr>
        <p:spPr>
          <a:xfrm>
            <a:off x="6700345" y="857028"/>
            <a:ext cx="5016168" cy="4038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SI buscamos:</a:t>
            </a:r>
          </a:p>
        </p:txBody>
      </p:sp>
      <p:sp>
        <p:nvSpPr>
          <p:cNvPr id="3" name="Rectángulo: esquinas redondeadas 2">
            <a:extLst>
              <a:ext uri="{FF2B5EF4-FFF2-40B4-BE49-F238E27FC236}">
                <a16:creationId xmlns:a16="http://schemas.microsoft.com/office/drawing/2014/main" id="{1A23265D-BCDF-9352-DC5C-B77B86BD4095}"/>
              </a:ext>
            </a:extLst>
          </p:cNvPr>
          <p:cNvSpPr/>
          <p:nvPr/>
        </p:nvSpPr>
        <p:spPr>
          <a:xfrm>
            <a:off x="558173" y="3784985"/>
            <a:ext cx="5016167" cy="4027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schemeClr val="tx2">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NO buscamos:</a:t>
            </a:r>
          </a:p>
        </p:txBody>
      </p:sp>
      <p:sp>
        <p:nvSpPr>
          <p:cNvPr id="4" name="Rectángulo: esquinas redondeadas 3">
            <a:extLst>
              <a:ext uri="{FF2B5EF4-FFF2-40B4-BE49-F238E27FC236}">
                <a16:creationId xmlns:a16="http://schemas.microsoft.com/office/drawing/2014/main" id="{8D91680D-064D-2F41-D8B9-65F2A01962C1}"/>
              </a:ext>
            </a:extLst>
          </p:cNvPr>
          <p:cNvSpPr/>
          <p:nvPr/>
        </p:nvSpPr>
        <p:spPr>
          <a:xfrm>
            <a:off x="6700344" y="1500538"/>
            <a:ext cx="5016168" cy="13771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s-CO" sz="1600">
                <a:solidFill>
                  <a:schemeClr val="bg1"/>
                </a:solidFill>
                <a:latin typeface="Verdana" panose="020B0604030504040204" pitchFamily="34" charset="0"/>
                <a:ea typeface="Verdana" panose="020B0604030504040204" pitchFamily="34" charset="0"/>
                <a:cs typeface="Verdana" panose="020B0604030504040204" pitchFamily="34" charset="0"/>
              </a:rPr>
              <a:t>Fortalecer su capacidad de llegar a las zonas más apartadas, potenciando su funcionamiento a través de diversos escenarios (voluntarios) de materialización del principio solidario de integración </a:t>
            </a:r>
            <a:endParaRPr kumimoji="0" lang="es-CO" sz="1600" b="0"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5" name="Rectángulo: esquinas redondeadas 4">
            <a:extLst>
              <a:ext uri="{FF2B5EF4-FFF2-40B4-BE49-F238E27FC236}">
                <a16:creationId xmlns:a16="http://schemas.microsoft.com/office/drawing/2014/main" id="{134B49D4-B7D0-3C1A-44AB-9081702F924F}"/>
              </a:ext>
            </a:extLst>
          </p:cNvPr>
          <p:cNvSpPr/>
          <p:nvPr/>
        </p:nvSpPr>
        <p:spPr>
          <a:xfrm>
            <a:off x="608096" y="4961186"/>
            <a:ext cx="5016168" cy="5977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R="0" lvl="0" defTabSz="914400" rtl="0" eaLnBrk="1" fontAlgn="auto" latinLnBrk="0" hangingPunct="1">
              <a:lnSpc>
                <a:spcPct val="100000"/>
              </a:lnSpc>
              <a:spcBef>
                <a:spcPts val="0"/>
              </a:spcBef>
              <a:spcAft>
                <a:spcPts val="0"/>
              </a:spcAft>
              <a:buClrTx/>
              <a:buSzTx/>
              <a:tabLst/>
              <a:defRPr/>
            </a:pPr>
            <a:r>
              <a:rPr lang="es-CO" sz="1600">
                <a:solidFill>
                  <a:prstClr val="black"/>
                </a:solidFill>
                <a:latin typeface="Verdana"/>
                <a:ea typeface="Verdana"/>
                <a:cs typeface="Verdana" panose="020B0604030504040204" pitchFamily="34" charset="0"/>
              </a:rPr>
              <a:t>Aumentar la brecha de capacidades entre las entidades.</a:t>
            </a:r>
            <a:endParaRPr kumimoji="0" lang="es-CO" sz="1600" b="0" i="0" u="none" strike="noStrike" kern="1200" cap="none" spc="0" normalizeH="0" baseline="0" noProof="0">
              <a:ln>
                <a:noFill/>
              </a:ln>
              <a:solidFill>
                <a:prstClr val="black"/>
              </a:solidFill>
              <a:effectLst/>
              <a:uLnTx/>
              <a:uFillTx/>
              <a:latin typeface="Verdana"/>
              <a:ea typeface="Verdana"/>
              <a:cs typeface="Verdana" panose="020B0604030504040204" pitchFamily="34" charset="0"/>
            </a:endParaRPr>
          </a:p>
        </p:txBody>
      </p:sp>
      <p:sp>
        <p:nvSpPr>
          <p:cNvPr id="8" name="Rectángulo: esquinas redondeadas 7">
            <a:extLst>
              <a:ext uri="{FF2B5EF4-FFF2-40B4-BE49-F238E27FC236}">
                <a16:creationId xmlns:a16="http://schemas.microsoft.com/office/drawing/2014/main" id="{D4F5B425-ABCA-3F59-2B71-600DF939E9AA}"/>
              </a:ext>
            </a:extLst>
          </p:cNvPr>
          <p:cNvSpPr/>
          <p:nvPr/>
        </p:nvSpPr>
        <p:spPr>
          <a:xfrm>
            <a:off x="6700344" y="3074084"/>
            <a:ext cx="5016168" cy="842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s-CO" sz="1600">
                <a:solidFill>
                  <a:schemeClr val="bg1"/>
                </a:solidFill>
                <a:latin typeface="Verdana" panose="020B0604030504040204" pitchFamily="34" charset="0"/>
                <a:ea typeface="Verdana" panose="020B0604030504040204" pitchFamily="34" charset="0"/>
                <a:cs typeface="Verdana" panose="020B0604030504040204" pitchFamily="34" charset="0"/>
              </a:rPr>
              <a:t>Mostrar e institucionalizar una senda de crecimiento de las entidades, aun cuando deseen preservar su nicho de mercado.</a:t>
            </a:r>
            <a:endParaRPr kumimoji="0" lang="es-CO" sz="1600" b="0"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Rectángulo: esquinas redondeadas 8">
            <a:extLst>
              <a:ext uri="{FF2B5EF4-FFF2-40B4-BE49-F238E27FC236}">
                <a16:creationId xmlns:a16="http://schemas.microsoft.com/office/drawing/2014/main" id="{FEECA9EC-D1E2-D998-C62E-6E612ED220A9}"/>
              </a:ext>
            </a:extLst>
          </p:cNvPr>
          <p:cNvSpPr/>
          <p:nvPr/>
        </p:nvSpPr>
        <p:spPr>
          <a:xfrm>
            <a:off x="558172" y="5557247"/>
            <a:ext cx="5016168" cy="10746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s-CO" sz="1600">
                <a:solidFill>
                  <a:prstClr val="black"/>
                </a:solidFill>
                <a:latin typeface="Verdana" panose="020B0604030504040204" pitchFamily="34" charset="0"/>
                <a:ea typeface="Verdana" panose="020B0604030504040204" pitchFamily="34" charset="0"/>
                <a:cs typeface="Verdana" panose="020B0604030504040204" pitchFamily="34" charset="0"/>
              </a:rPr>
              <a:t>Obligar a las entidades a asumir estructuras regulatorias mayores a sus capacidades.</a:t>
            </a:r>
            <a:endParaRPr kumimoji="0" lang="es-CO"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Rectángulo: esquinas redondeadas 9">
            <a:extLst>
              <a:ext uri="{FF2B5EF4-FFF2-40B4-BE49-F238E27FC236}">
                <a16:creationId xmlns:a16="http://schemas.microsoft.com/office/drawing/2014/main" id="{F3DBC1B1-CEFC-C331-D671-B9978B977C01}"/>
              </a:ext>
            </a:extLst>
          </p:cNvPr>
          <p:cNvSpPr/>
          <p:nvPr/>
        </p:nvSpPr>
        <p:spPr>
          <a:xfrm>
            <a:off x="6700344" y="4127992"/>
            <a:ext cx="5265410" cy="19347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63500" indent="-63500">
              <a:buFont typeface="Wingdings" panose="05000000000000000000" pitchFamily="2" charset="2"/>
              <a:buChar char="§"/>
              <a:defRPr/>
            </a:pPr>
            <a:r>
              <a:rPr lang="es-CO" sz="1600">
                <a:solidFill>
                  <a:schemeClr val="bg1"/>
                </a:solidFill>
                <a:latin typeface="Verdana"/>
                <a:ea typeface="Verdana"/>
                <a:cs typeface="Verdana" panose="020B0604030504040204" pitchFamily="34" charset="0"/>
              </a:rPr>
              <a:t>Categorizar para contar con esquemas regulatorios acordes a las características de las entidades. </a:t>
            </a:r>
            <a:endParaRPr lang="es-ES">
              <a:cs typeface="Calibri" panose="020F0502020204030204"/>
            </a:endParaRPr>
          </a:p>
          <a:p>
            <a:pPr marL="63500" marR="0" lvl="0" indent="-63500" defTabSz="914400" rtl="0" eaLnBrk="1" fontAlgn="auto" latinLnBrk="0" hangingPunct="1">
              <a:lnSpc>
                <a:spcPts val="820"/>
              </a:lnSpc>
              <a:spcBef>
                <a:spcPts val="0"/>
              </a:spcBef>
              <a:spcAft>
                <a:spcPts val="0"/>
              </a:spcAft>
              <a:buClrTx/>
              <a:buSzTx/>
              <a:buFont typeface="Wingdings" panose="05000000000000000000" pitchFamily="2" charset="2"/>
              <a:buChar char="§"/>
              <a:defRPr/>
            </a:pPr>
            <a:endParaRPr lang="es-CO" sz="160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63500" marR="0" lvl="0" indent="-63500" defTabSz="914400" rtl="0" eaLnBrk="1" fontAlgn="auto" latinLnBrk="0" hangingPunct="1">
              <a:lnSpc>
                <a:spcPct val="100000"/>
              </a:lnSpc>
              <a:spcBef>
                <a:spcPts val="0"/>
              </a:spcBef>
              <a:spcAft>
                <a:spcPts val="0"/>
              </a:spcAft>
              <a:buClrTx/>
              <a:buSzTx/>
              <a:buFont typeface="Wingdings" panose="05000000000000000000" pitchFamily="2" charset="2"/>
              <a:buChar char="§"/>
              <a:defRPr/>
            </a:pPr>
            <a:r>
              <a:rPr lang="es-CO" sz="1600">
                <a:solidFill>
                  <a:schemeClr val="bg1"/>
                </a:solidFill>
                <a:latin typeface="Verdana" panose="020B0604030504040204" pitchFamily="34" charset="0"/>
                <a:ea typeface="Verdana" panose="020B0604030504040204" pitchFamily="34" charset="0"/>
                <a:cs typeface="Verdana" panose="020B0604030504040204" pitchFamily="34" charset="0"/>
              </a:rPr>
              <a:t>Contar con un régimen de reclasificación de oficio y voluntario que permita ajustarse a la capacidad de las entidades y a su apetito de crecimiento. </a:t>
            </a:r>
            <a:endParaRPr lang="es-CO" sz="1600" b="0"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59964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5C31349-AFB5-D302-82E0-DA5D21A30819}"/>
              </a:ext>
            </a:extLst>
          </p:cNvPr>
          <p:cNvSpPr txBox="1"/>
          <p:nvPr/>
        </p:nvSpPr>
        <p:spPr>
          <a:xfrm>
            <a:off x="2676608" y="802839"/>
            <a:ext cx="6911809" cy="954107"/>
          </a:xfrm>
          <a:prstGeom prst="rect">
            <a:avLst/>
          </a:prstGeom>
          <a:noFill/>
        </p:spPr>
        <p:txBody>
          <a:bodyPr wrap="square" lIns="91440" tIns="45720" rIns="91440" bIns="45720" rtlCol="0" anchor="t">
            <a:spAutoFit/>
          </a:bodyPr>
          <a:lstStyle/>
          <a:p>
            <a:pPr algn="ctr"/>
            <a:r>
              <a:rPr lang="es-CO" sz="2800" b="1">
                <a:latin typeface="Verdana" panose="020B0604030504040204" pitchFamily="34" charset="0"/>
                <a:ea typeface="Verdana" panose="020B0604030504040204" pitchFamily="34" charset="0"/>
                <a:cs typeface="Verdana" panose="020B0604030504040204" pitchFamily="34" charset="0"/>
              </a:rPr>
              <a:t>Nuevas inquietudes presentadas en el formulario de registro.  </a:t>
            </a:r>
          </a:p>
        </p:txBody>
      </p:sp>
      <p:sp>
        <p:nvSpPr>
          <p:cNvPr id="3" name="CuadroTexto 2">
            <a:extLst>
              <a:ext uri="{FF2B5EF4-FFF2-40B4-BE49-F238E27FC236}">
                <a16:creationId xmlns:a16="http://schemas.microsoft.com/office/drawing/2014/main" id="{CE17028C-36FD-26D0-1CBE-6BE4E4ADD5C8}"/>
              </a:ext>
            </a:extLst>
          </p:cNvPr>
          <p:cNvSpPr txBox="1"/>
          <p:nvPr/>
        </p:nvSpPr>
        <p:spPr>
          <a:xfrm>
            <a:off x="1000208" y="2269509"/>
            <a:ext cx="10264610" cy="3785652"/>
          </a:xfrm>
          <a:prstGeom prst="rect">
            <a:avLst/>
          </a:prstGeom>
          <a:noFill/>
        </p:spPr>
        <p:txBody>
          <a:bodyPr wrap="square" rtlCol="0">
            <a:spAutoFit/>
          </a:bodyPr>
          <a:lstStyle/>
          <a:p>
            <a:pPr marL="285750" indent="-285750">
              <a:buFont typeface="Arial" panose="020B0604020202020204" pitchFamily="34" charset="0"/>
              <a:buChar char="•"/>
            </a:pPr>
            <a:r>
              <a:rPr lang="es-CO" sz="2000">
                <a:latin typeface="Verdana" panose="020B0604030504040204" pitchFamily="34" charset="0"/>
                <a:ea typeface="Verdana" panose="020B0604030504040204" pitchFamily="34" charset="0"/>
                <a:cs typeface="Verdana" panose="020B0604030504040204" pitchFamily="34" charset="0"/>
              </a:rPr>
              <a:t>¿Las categorías de CAC modificarían los niveles de supervisión o la clasificación de cooperativas que creó la Supersolidaria?</a:t>
            </a:r>
          </a:p>
          <a:p>
            <a:pPr marL="285750" indent="-285750">
              <a:buFont typeface="Arial" panose="020B0604020202020204" pitchFamily="34" charset="0"/>
              <a:buChar char="•"/>
            </a:pPr>
            <a:endParaRPr lang="es-CO" sz="200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CO" sz="2000">
                <a:effectLst/>
                <a:latin typeface="Verdana" panose="020B0604030504040204" pitchFamily="34" charset="0"/>
                <a:ea typeface="Verdana" panose="020B0604030504040204" pitchFamily="34" charset="0"/>
                <a:cs typeface="Verdana" panose="020B0604030504040204" pitchFamily="34" charset="0"/>
              </a:rPr>
              <a:t>¿La reglamentación que incorpora el proyecto de decreto aplicará también a las cooperativas de aporte y crédito, a las asociaciones mutuales y a los fondos de empleados? </a:t>
            </a:r>
          </a:p>
          <a:p>
            <a:endParaRPr lang="es-CO" sz="2000">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s-CO" sz="2000">
                <a:effectLst/>
                <a:latin typeface="Verdana" panose="020B0604030504040204" pitchFamily="34" charset="0"/>
                <a:ea typeface="Verdana" panose="020B0604030504040204" pitchFamily="34" charset="0"/>
                <a:cs typeface="Verdana" panose="020B0604030504040204" pitchFamily="34" charset="0"/>
              </a:rPr>
              <a:t>¿Por qué no tuvieron en cuenta variables como el número de empleados, las zonas geográficas, modalidades de crédito, monto de la cartera, acceso a infraestructuras tecnológicas, ruralidad, etc. para determinar las categorías?</a:t>
            </a:r>
          </a:p>
          <a:p>
            <a:r>
              <a:rPr lang="es-CO" sz="2000">
                <a:effectLst/>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es-CO" sz="2000">
                <a:effectLst/>
                <a:latin typeface="Verdana" panose="020B0604030504040204" pitchFamily="34" charset="0"/>
                <a:ea typeface="Verdana" panose="020B0604030504040204" pitchFamily="34" charset="0"/>
                <a:cs typeface="Verdana" panose="020B0604030504040204" pitchFamily="34" charset="0"/>
              </a:rPr>
              <a:t>¿Los comentarios recibidos en la fase de publicación fueron acogidos? </a:t>
            </a:r>
            <a:endParaRPr lang="es-CO" sz="200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54692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F6F921D-44A3-57E8-4DB2-9E9CA5E77EBC}"/>
              </a:ext>
            </a:extLst>
          </p:cNvPr>
          <p:cNvSpPr/>
          <p:nvPr/>
        </p:nvSpPr>
        <p:spPr>
          <a:xfrm>
            <a:off x="0" y="1519717"/>
            <a:ext cx="12192000" cy="4251062"/>
          </a:xfrm>
          <a:prstGeom prst="rect">
            <a:avLst/>
          </a:prstGeom>
          <a:solidFill>
            <a:srgbClr val="B08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Rectángulo 6">
            <a:extLst>
              <a:ext uri="{FF2B5EF4-FFF2-40B4-BE49-F238E27FC236}">
                <a16:creationId xmlns:a16="http://schemas.microsoft.com/office/drawing/2014/main" id="{1FAB3E6B-2A48-E6AE-83DE-6299FC340D94}"/>
              </a:ext>
            </a:extLst>
          </p:cNvPr>
          <p:cNvSpPr/>
          <p:nvPr/>
        </p:nvSpPr>
        <p:spPr>
          <a:xfrm>
            <a:off x="10341828" y="6264787"/>
            <a:ext cx="1452642" cy="307777"/>
          </a:xfrm>
          <a:prstGeom prst="rect">
            <a:avLst/>
          </a:prstGeom>
        </p:spPr>
        <p:txBody>
          <a:bodyPr wrap="none">
            <a:spAutoFit/>
          </a:bodyPr>
          <a:lstStyle/>
          <a:p>
            <a:pPr algn="r">
              <a:spcAft>
                <a:spcPts val="1200"/>
              </a:spcAft>
            </a:pPr>
            <a:r>
              <a:rPr lang="es-CO" sz="140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rPr>
              <a:t>Junio de 2024</a:t>
            </a:r>
          </a:p>
        </p:txBody>
      </p:sp>
      <p:sp>
        <p:nvSpPr>
          <p:cNvPr id="8" name="Rectángulo 7">
            <a:extLst>
              <a:ext uri="{FF2B5EF4-FFF2-40B4-BE49-F238E27FC236}">
                <a16:creationId xmlns:a16="http://schemas.microsoft.com/office/drawing/2014/main" id="{97B953B5-5323-EE64-B8FC-96A09680EE1F}"/>
              </a:ext>
            </a:extLst>
          </p:cNvPr>
          <p:cNvSpPr/>
          <p:nvPr/>
        </p:nvSpPr>
        <p:spPr>
          <a:xfrm>
            <a:off x="1698199" y="3010937"/>
            <a:ext cx="8868628" cy="836126"/>
          </a:xfrm>
          <a:prstGeom prst="rect">
            <a:avLst/>
          </a:prstGeom>
          <a:effectLst>
            <a:outerShdw blurRad="50800" dist="38100" dir="2700000" algn="tl" rotWithShape="0">
              <a:prstClr val="black">
                <a:alpha val="40000"/>
              </a:prstClr>
            </a:outerShdw>
          </a:effectLst>
        </p:spPr>
        <p:txBody>
          <a:bodyPr wrap="square">
            <a:spAutoFit/>
          </a:bodyPr>
          <a:lstStyle/>
          <a:p>
            <a:pPr algn="ctr">
              <a:lnSpc>
                <a:spcPts val="2860"/>
              </a:lnSpc>
              <a:spcAft>
                <a:spcPts val="1200"/>
              </a:spcAft>
            </a:pPr>
            <a:r>
              <a:rPr lang="es-CO" sz="2800" b="1" err="1">
                <a:solidFill>
                  <a:schemeClr val="bg1"/>
                </a:solidFill>
                <a:latin typeface="Verdana" panose="020B0604030504040204" pitchFamily="34" charset="0"/>
                <a:ea typeface="Verdana" panose="020B0604030504040204" pitchFamily="34" charset="0"/>
                <a:cs typeface="Verdana" panose="020B0604030504040204" pitchFamily="34" charset="0"/>
              </a:rPr>
              <a:t>Webinar</a:t>
            </a:r>
            <a:r>
              <a:rPr lang="es-CO" sz="2800" b="1">
                <a:solidFill>
                  <a:schemeClr val="bg1"/>
                </a:solidFill>
                <a:latin typeface="Verdana" panose="020B0604030504040204" pitchFamily="34" charset="0"/>
                <a:ea typeface="Verdana" panose="020B0604030504040204" pitchFamily="34" charset="0"/>
                <a:cs typeface="Verdana" panose="020B0604030504040204" pitchFamily="34" charset="0"/>
              </a:rPr>
              <a:t> “Proyecto de decreto: Categorías Cooperativas de Ahorro y Crédito”</a:t>
            </a:r>
          </a:p>
        </p:txBody>
      </p:sp>
      <p:pic>
        <p:nvPicPr>
          <p:cNvPr id="2" name="Imagen 1">
            <a:extLst>
              <a:ext uri="{FF2B5EF4-FFF2-40B4-BE49-F238E27FC236}">
                <a16:creationId xmlns:a16="http://schemas.microsoft.com/office/drawing/2014/main" id="{80181296-6DA0-2504-4D1B-B2D877A8D084}"/>
              </a:ext>
            </a:extLst>
          </p:cNvPr>
          <p:cNvPicPr>
            <a:picLocks noChangeAspect="1"/>
          </p:cNvPicPr>
          <p:nvPr/>
        </p:nvPicPr>
        <p:blipFill rotWithShape="1">
          <a:blip r:embed="rId2">
            <a:extLst>
              <a:ext uri="{28A0092B-C50C-407E-A947-70E740481C1C}">
                <a14:useLocalDpi xmlns:a14="http://schemas.microsoft.com/office/drawing/2010/main" val="0"/>
              </a:ext>
            </a:extLst>
          </a:blip>
          <a:srcRect t="91013"/>
          <a:stretch/>
        </p:blipFill>
        <p:spPr>
          <a:xfrm flipV="1">
            <a:off x="5568251" y="1173217"/>
            <a:ext cx="1077269" cy="78127"/>
          </a:xfrm>
          <a:prstGeom prst="rect">
            <a:avLst/>
          </a:prstGeom>
        </p:spPr>
      </p:pic>
      <p:pic>
        <p:nvPicPr>
          <p:cNvPr id="11" name="Imagen 10" descr="Logotipo&#10;&#10;Descripción generada automáticamente">
            <a:extLst>
              <a:ext uri="{FF2B5EF4-FFF2-40B4-BE49-F238E27FC236}">
                <a16:creationId xmlns:a16="http://schemas.microsoft.com/office/drawing/2014/main" id="{91B0C9BC-40BD-512F-33DA-30DD4044CBDA}"/>
              </a:ext>
            </a:extLst>
          </p:cNvPr>
          <p:cNvPicPr>
            <a:picLocks noChangeAspect="1"/>
          </p:cNvPicPr>
          <p:nvPr/>
        </p:nvPicPr>
        <p:blipFill>
          <a:blip r:embed="rId3"/>
          <a:stretch>
            <a:fillRect/>
          </a:stretch>
        </p:blipFill>
        <p:spPr>
          <a:xfrm>
            <a:off x="5803951" y="455742"/>
            <a:ext cx="584097" cy="626766"/>
          </a:xfrm>
          <a:prstGeom prst="rect">
            <a:avLst/>
          </a:prstGeom>
        </p:spPr>
      </p:pic>
    </p:spTree>
    <p:extLst>
      <p:ext uri="{BB962C8B-B14F-4D97-AF65-F5344CB8AC3E}">
        <p14:creationId xmlns:p14="http://schemas.microsoft.com/office/powerpoint/2010/main" val="1482975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Texto&#10;&#10;Descripción generada automáticamente">
            <a:extLst>
              <a:ext uri="{FF2B5EF4-FFF2-40B4-BE49-F238E27FC236}">
                <a16:creationId xmlns:a16="http://schemas.microsoft.com/office/drawing/2014/main" id="{F43BB241-4409-1A27-FDF9-7A3B65DB22FE}"/>
              </a:ext>
            </a:extLst>
          </p:cNvPr>
          <p:cNvPicPr>
            <a:picLocks noChangeAspect="1"/>
          </p:cNvPicPr>
          <p:nvPr/>
        </p:nvPicPr>
        <p:blipFill>
          <a:blip r:embed="rId2"/>
          <a:stretch>
            <a:fillRect/>
          </a:stretch>
        </p:blipFill>
        <p:spPr>
          <a:xfrm>
            <a:off x="2209800" y="2774801"/>
            <a:ext cx="7772400" cy="1308397"/>
          </a:xfrm>
          <a:prstGeom prst="rect">
            <a:avLst/>
          </a:prstGeom>
        </p:spPr>
      </p:pic>
      <p:pic>
        <p:nvPicPr>
          <p:cNvPr id="3" name="Imagen 2">
            <a:extLst>
              <a:ext uri="{FF2B5EF4-FFF2-40B4-BE49-F238E27FC236}">
                <a16:creationId xmlns:a16="http://schemas.microsoft.com/office/drawing/2014/main" id="{D8664923-5963-DE80-66A7-1AEEFDAB3984}"/>
              </a:ext>
            </a:extLst>
          </p:cNvPr>
          <p:cNvPicPr>
            <a:picLocks noChangeAspect="1"/>
          </p:cNvPicPr>
          <p:nvPr/>
        </p:nvPicPr>
        <p:blipFill>
          <a:blip r:embed="rId3">
            <a:alphaModFix amt="50000"/>
          </a:blip>
          <a:stretch>
            <a:fillRect/>
          </a:stretch>
        </p:blipFill>
        <p:spPr>
          <a:xfrm>
            <a:off x="1461017" y="5584370"/>
            <a:ext cx="9276833" cy="1008743"/>
          </a:xfrm>
          <a:prstGeom prst="rect">
            <a:avLst/>
          </a:prstGeom>
        </p:spPr>
      </p:pic>
    </p:spTree>
    <p:extLst>
      <p:ext uri="{BB962C8B-B14F-4D97-AF65-F5344CB8AC3E}">
        <p14:creationId xmlns:p14="http://schemas.microsoft.com/office/powerpoint/2010/main" val="701621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8ED477EF-46C1-8C21-107D-3A5FDB7DCB38}"/>
              </a:ext>
            </a:extLst>
          </p:cNvPr>
          <p:cNvSpPr/>
          <p:nvPr/>
        </p:nvSpPr>
        <p:spPr>
          <a:xfrm>
            <a:off x="5308600" y="-4978"/>
            <a:ext cx="6883400" cy="6862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CuadroTexto 1">
            <a:extLst>
              <a:ext uri="{FF2B5EF4-FFF2-40B4-BE49-F238E27FC236}">
                <a16:creationId xmlns:a16="http://schemas.microsoft.com/office/drawing/2014/main" id="{35C31349-AFB5-D302-82E0-DA5D21A30819}"/>
              </a:ext>
            </a:extLst>
          </p:cNvPr>
          <p:cNvSpPr txBox="1"/>
          <p:nvPr/>
        </p:nvSpPr>
        <p:spPr>
          <a:xfrm>
            <a:off x="133028" y="556417"/>
            <a:ext cx="5223643" cy="230936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b="1" kern="120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¿Por </a:t>
            </a:r>
            <a:r>
              <a:rPr lang="en-US" sz="3600" b="1" kern="1200"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qué</a:t>
            </a:r>
            <a:r>
              <a:rPr lang="en-US" sz="3600" b="1" kern="120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600" b="1" kern="1200"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acoger</a:t>
            </a:r>
            <a:r>
              <a:rPr lang="en-US" sz="3600" b="1" kern="120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600" b="1" kern="1200"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una</a:t>
            </a:r>
            <a:r>
              <a:rPr lang="en-US" sz="3600" b="1" kern="120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600" b="1" kern="1200"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estructura</a:t>
            </a:r>
            <a:r>
              <a:rPr lang="en-US" sz="3600" b="1" kern="120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600" b="1" kern="1200"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regulatoria</a:t>
            </a:r>
            <a:r>
              <a:rPr lang="en-US" sz="3600" b="1" kern="120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600" b="1" kern="1200"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por</a:t>
            </a:r>
            <a:r>
              <a:rPr lang="en-US" sz="3600" b="1" kern="120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600" b="1" kern="1200"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categorías</a:t>
            </a:r>
            <a:r>
              <a:rPr lang="en-US" sz="3600" b="1" kern="1200">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15" name="CuadroTexto 14">
            <a:extLst>
              <a:ext uri="{FF2B5EF4-FFF2-40B4-BE49-F238E27FC236}">
                <a16:creationId xmlns:a16="http://schemas.microsoft.com/office/drawing/2014/main" id="{E443B69B-626B-5282-12E3-F1B3452C074A}"/>
              </a:ext>
            </a:extLst>
          </p:cNvPr>
          <p:cNvSpPr txBox="1"/>
          <p:nvPr/>
        </p:nvSpPr>
        <p:spPr>
          <a:xfrm>
            <a:off x="5787327" y="950117"/>
            <a:ext cx="5962973" cy="830997"/>
          </a:xfrm>
          <a:prstGeom prst="rect">
            <a:avLst/>
          </a:prstGeom>
          <a:noFill/>
        </p:spPr>
        <p:txBody>
          <a:bodyPr wrap="square" lIns="91440" tIns="45720" rIns="91440" bIns="45720" anchor="t">
            <a:spAutoFit/>
          </a:bodyPr>
          <a:lstStyle/>
          <a:p>
            <a:r>
              <a:rPr lang="es-CO" sz="1600">
                <a:latin typeface="Verdana"/>
                <a:ea typeface="Verdana"/>
                <a:cs typeface="Verdana" panose="020B0604030504040204" pitchFamily="34" charset="0"/>
              </a:rPr>
              <a:t>Son la base para fortalecer el esquema de </a:t>
            </a:r>
            <a:r>
              <a:rPr lang="es-CO" sz="1600" b="1">
                <a:latin typeface="Verdana"/>
                <a:ea typeface="Verdana"/>
                <a:cs typeface="Verdana" panose="020B0604030504040204" pitchFamily="34" charset="0"/>
              </a:rPr>
              <a:t>regulación prudencial</a:t>
            </a:r>
            <a:r>
              <a:rPr lang="es-CO" sz="1600">
                <a:latin typeface="Verdana"/>
                <a:ea typeface="Verdana"/>
                <a:cs typeface="Verdana" panose="020B0604030504040204" pitchFamily="34" charset="0"/>
              </a:rPr>
              <a:t> de las </a:t>
            </a:r>
            <a:r>
              <a:rPr lang="es-CO" sz="1600" b="1">
                <a:latin typeface="Verdana"/>
                <a:ea typeface="Verdana"/>
                <a:cs typeface="Verdana" panose="020B0604030504040204" pitchFamily="34" charset="0"/>
              </a:rPr>
              <a:t>Cooperativas de ahorro y crédito (CAC)</a:t>
            </a:r>
            <a:r>
              <a:rPr lang="es-CO" sz="1600">
                <a:latin typeface="Verdana"/>
                <a:ea typeface="Verdana"/>
                <a:cs typeface="Verdana" panose="020B0604030504040204" pitchFamily="34" charset="0"/>
              </a:rPr>
              <a:t>.</a:t>
            </a:r>
          </a:p>
        </p:txBody>
      </p:sp>
      <p:sp>
        <p:nvSpPr>
          <p:cNvPr id="17" name="CuadroTexto 16">
            <a:extLst>
              <a:ext uri="{FF2B5EF4-FFF2-40B4-BE49-F238E27FC236}">
                <a16:creationId xmlns:a16="http://schemas.microsoft.com/office/drawing/2014/main" id="{C8D44632-C61C-9239-176A-1E5AFF60503E}"/>
              </a:ext>
            </a:extLst>
          </p:cNvPr>
          <p:cNvSpPr txBox="1"/>
          <p:nvPr/>
        </p:nvSpPr>
        <p:spPr>
          <a:xfrm>
            <a:off x="5793210" y="1923508"/>
            <a:ext cx="5956300" cy="830997"/>
          </a:xfrm>
          <a:prstGeom prst="rect">
            <a:avLst/>
          </a:prstGeom>
          <a:noFill/>
        </p:spPr>
        <p:txBody>
          <a:bodyPr wrap="square">
            <a:spAutoFit/>
          </a:bodyPr>
          <a:lstStyle/>
          <a:p>
            <a:pPr>
              <a:defRPr/>
            </a:pPr>
            <a:r>
              <a:rPr lang="es-MX" sz="1600">
                <a:latin typeface="Verdana" panose="020B0604030504040204" pitchFamily="34" charset="0"/>
                <a:ea typeface="Verdana" panose="020B0604030504040204" pitchFamily="34" charset="0"/>
                <a:cs typeface="Verdana" panose="020B0604030504040204" pitchFamily="34" charset="0"/>
              </a:rPr>
              <a:t>Es importante dotar al sector de </a:t>
            </a:r>
            <a:r>
              <a:rPr lang="es-MX" sz="1600" b="1">
                <a:latin typeface="Verdana" panose="020B0604030504040204" pitchFamily="34" charset="0"/>
                <a:ea typeface="Verdana" panose="020B0604030504040204" pitchFamily="34" charset="0"/>
                <a:cs typeface="Verdana" panose="020B0604030504040204" pitchFamily="34" charset="0"/>
              </a:rPr>
              <a:t>herramientas prudenciales modernas de identificación y gestión de riesgos</a:t>
            </a:r>
            <a:r>
              <a:rPr lang="es-CO" sz="1600">
                <a:latin typeface="Verdana" panose="020B0604030504040204" pitchFamily="34" charset="0"/>
                <a:ea typeface="Verdana" panose="020B0604030504040204" pitchFamily="34" charset="0"/>
                <a:cs typeface="Verdana" panose="020B0604030504040204" pitchFamily="34" charset="0"/>
              </a:rPr>
              <a:t>.</a:t>
            </a:r>
          </a:p>
        </p:txBody>
      </p:sp>
      <p:sp>
        <p:nvSpPr>
          <p:cNvPr id="21" name="CuadroTexto 20">
            <a:extLst>
              <a:ext uri="{FF2B5EF4-FFF2-40B4-BE49-F238E27FC236}">
                <a16:creationId xmlns:a16="http://schemas.microsoft.com/office/drawing/2014/main" id="{64D0F71F-5B22-E505-38B0-41998E75C045}"/>
              </a:ext>
            </a:extLst>
          </p:cNvPr>
          <p:cNvSpPr txBox="1"/>
          <p:nvPr/>
        </p:nvSpPr>
        <p:spPr>
          <a:xfrm>
            <a:off x="5787328" y="3023180"/>
            <a:ext cx="5956300" cy="1323439"/>
          </a:xfrm>
          <a:prstGeom prst="rect">
            <a:avLst/>
          </a:prstGeom>
          <a:noFill/>
        </p:spPr>
        <p:txBody>
          <a:bodyPr wrap="square">
            <a:spAutoFit/>
          </a:bodyPr>
          <a:lstStyle/>
          <a:p>
            <a:r>
              <a:rPr lang="es-CO" sz="1600" b="1">
                <a:solidFill>
                  <a:schemeClr val="tx1"/>
                </a:solidFill>
                <a:latin typeface="Verdana" panose="020B0604030504040204" pitchFamily="34" charset="0"/>
                <a:ea typeface="Verdana" panose="020B0604030504040204" pitchFamily="34" charset="0"/>
                <a:cs typeface="Verdana" panose="020B0604030504040204" pitchFamily="34" charset="0"/>
              </a:rPr>
              <a:t>El objetivo es robustecer su capacidad de gestión </a:t>
            </a:r>
            <a:r>
              <a:rPr lang="es-CO" sz="1600">
                <a:solidFill>
                  <a:schemeClr val="tx1"/>
                </a:solidFill>
                <a:latin typeface="Verdana" panose="020B0604030504040204" pitchFamily="34" charset="0"/>
                <a:ea typeface="Verdana" panose="020B0604030504040204" pitchFamily="34" charset="0"/>
                <a:cs typeface="Verdana" panose="020B0604030504040204" pitchFamily="34" charset="0"/>
              </a:rPr>
              <a:t>para</a:t>
            </a:r>
            <a:r>
              <a:rPr lang="es-CO" sz="1600" b="1">
                <a:latin typeface="Verdana" panose="020B0604030504040204" pitchFamily="34" charset="0"/>
                <a:ea typeface="Verdana" panose="020B0604030504040204" pitchFamily="34" charset="0"/>
                <a:cs typeface="Verdana" panose="020B0604030504040204" pitchFamily="34" charset="0"/>
              </a:rPr>
              <a:t>: </a:t>
            </a:r>
          </a:p>
          <a:p>
            <a:pPr marL="152400" indent="-152400">
              <a:buFont typeface="Arial" panose="020B0604020202020204" pitchFamily="34" charset="0"/>
              <a:buChar char="•"/>
            </a:pPr>
            <a:r>
              <a:rPr lang="es-CO" sz="1600">
                <a:latin typeface="Verdana" panose="020B0604030504040204" pitchFamily="34" charset="0"/>
                <a:ea typeface="Verdana" panose="020B0604030504040204" pitchFamily="34" charset="0"/>
                <a:cs typeface="Verdana" panose="020B0604030504040204" pitchFamily="34" charset="0"/>
              </a:rPr>
              <a:t>E</a:t>
            </a:r>
            <a:r>
              <a:rPr lang="es-CO" sz="1600">
                <a:solidFill>
                  <a:schemeClr val="tx1"/>
                </a:solidFill>
                <a:latin typeface="Verdana" panose="020B0604030504040204" pitchFamily="34" charset="0"/>
                <a:ea typeface="Verdana" panose="020B0604030504040204" pitchFamily="34" charset="0"/>
                <a:cs typeface="Verdana" panose="020B0604030504040204" pitchFamily="34" charset="0"/>
              </a:rPr>
              <a:t>nfrentar eventos sistémicos;</a:t>
            </a:r>
            <a:r>
              <a:rPr lang="es-CO" sz="1600">
                <a:latin typeface="Verdana" panose="020B0604030504040204" pitchFamily="34" charset="0"/>
                <a:ea typeface="Verdana" panose="020B0604030504040204" pitchFamily="34" charset="0"/>
                <a:cs typeface="Verdana" panose="020B0604030504040204" pitchFamily="34" charset="0"/>
              </a:rPr>
              <a:t> </a:t>
            </a:r>
          </a:p>
          <a:p>
            <a:pPr marL="152400" indent="-152400">
              <a:buFont typeface="Arial" panose="020B0604020202020204" pitchFamily="34" charset="0"/>
              <a:buChar char="•"/>
            </a:pPr>
            <a:r>
              <a:rPr lang="es-CO" sz="1600">
                <a:solidFill>
                  <a:schemeClr val="tx1"/>
                </a:solidFill>
                <a:latin typeface="Verdana" panose="020B0604030504040204" pitchFamily="34" charset="0"/>
                <a:ea typeface="Verdana" panose="020B0604030504040204" pitchFamily="34" charset="0"/>
                <a:cs typeface="Verdana" panose="020B0604030504040204" pitchFamily="34" charset="0"/>
              </a:rPr>
              <a:t>Avanzar en innovación y tecnología; </a:t>
            </a:r>
          </a:p>
          <a:p>
            <a:pPr marL="152400" indent="-152400">
              <a:buFont typeface="Arial" panose="020B0604020202020204" pitchFamily="34" charset="0"/>
              <a:buChar char="•"/>
            </a:pPr>
            <a:r>
              <a:rPr lang="es-CO" sz="1600">
                <a:solidFill>
                  <a:schemeClr val="tx1"/>
                </a:solidFill>
                <a:latin typeface="Verdana" panose="020B0604030504040204" pitchFamily="34" charset="0"/>
                <a:ea typeface="Verdana" panose="020B0604030504040204" pitchFamily="34" charset="0"/>
                <a:cs typeface="Verdana" panose="020B0604030504040204" pitchFamily="34" charset="0"/>
              </a:rPr>
              <a:t>Reducir el riesgo de salida y/o pérdida del mercado.</a:t>
            </a:r>
          </a:p>
        </p:txBody>
      </p:sp>
      <p:sp>
        <p:nvSpPr>
          <p:cNvPr id="25" name="CuadroTexto 24">
            <a:extLst>
              <a:ext uri="{FF2B5EF4-FFF2-40B4-BE49-F238E27FC236}">
                <a16:creationId xmlns:a16="http://schemas.microsoft.com/office/drawing/2014/main" id="{7F42B5B4-ED14-4A06-711A-A0C9D14F20AC}"/>
              </a:ext>
            </a:extLst>
          </p:cNvPr>
          <p:cNvSpPr txBox="1"/>
          <p:nvPr/>
        </p:nvSpPr>
        <p:spPr>
          <a:xfrm>
            <a:off x="5787328" y="4679803"/>
            <a:ext cx="5956300" cy="584775"/>
          </a:xfrm>
          <a:prstGeom prst="rect">
            <a:avLst/>
          </a:prstGeom>
          <a:noFill/>
        </p:spPr>
        <p:txBody>
          <a:bodyPr wrap="square">
            <a:spAutoFit/>
          </a:bodyPr>
          <a:lstStyle/>
          <a:p>
            <a:r>
              <a:rPr lang="es-MX" sz="1600">
                <a:solidFill>
                  <a:schemeClr val="tx1"/>
                </a:solidFill>
                <a:latin typeface="Verdana" panose="020B0604030504040204" pitchFamily="34" charset="0"/>
                <a:ea typeface="Verdana" panose="020B0604030504040204" pitchFamily="34" charset="0"/>
                <a:cs typeface="Verdana" panose="020B0604030504040204" pitchFamily="34" charset="0"/>
              </a:rPr>
              <a:t>Implementar estándares prudenciales requiere estructuras robustas e implica importantes costos. </a:t>
            </a:r>
          </a:p>
        </p:txBody>
      </p:sp>
      <p:sp>
        <p:nvSpPr>
          <p:cNvPr id="29" name="CuadroTexto 28">
            <a:extLst>
              <a:ext uri="{FF2B5EF4-FFF2-40B4-BE49-F238E27FC236}">
                <a16:creationId xmlns:a16="http://schemas.microsoft.com/office/drawing/2014/main" id="{D900BFC2-C15D-8453-6C2B-79A893CB41D9}"/>
              </a:ext>
            </a:extLst>
          </p:cNvPr>
          <p:cNvSpPr txBox="1"/>
          <p:nvPr/>
        </p:nvSpPr>
        <p:spPr>
          <a:xfrm>
            <a:off x="5787328" y="5597762"/>
            <a:ext cx="6157344" cy="1107996"/>
          </a:xfrm>
          <a:prstGeom prst="rect">
            <a:avLst/>
          </a:prstGeom>
          <a:noFill/>
        </p:spPr>
        <p:txBody>
          <a:bodyPr wrap="square">
            <a:spAutoFit/>
          </a:bodyPr>
          <a:lstStyle/>
          <a:p>
            <a:r>
              <a:rPr lang="es-CO" sz="1600" b="0" i="0" u="none">
                <a:solidFill>
                  <a:schemeClr val="tx1"/>
                </a:solidFill>
                <a:latin typeface="Verdana" panose="020B0604030504040204" pitchFamily="34" charset="0"/>
                <a:ea typeface="Verdana" panose="020B0604030504040204" pitchFamily="34" charset="0"/>
                <a:cs typeface="Verdana" panose="020B0604030504040204" pitchFamily="34" charset="0"/>
              </a:rPr>
              <a:t>Un gran número de CAC no cuenta con recursos y capacidades para implementar altos estándares prudenciales. </a:t>
            </a:r>
          </a:p>
          <a:p>
            <a:endParaRPr kumimoji="0" lang="es-CO"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27" name="Imagen 26">
            <a:extLst>
              <a:ext uri="{FF2B5EF4-FFF2-40B4-BE49-F238E27FC236}">
                <a16:creationId xmlns:a16="http://schemas.microsoft.com/office/drawing/2014/main" id="{269D3F9B-A422-609C-0D0D-1E86E8D34A8B}"/>
              </a:ext>
            </a:extLst>
          </p:cNvPr>
          <p:cNvPicPr>
            <a:picLocks noChangeAspect="1"/>
          </p:cNvPicPr>
          <p:nvPr/>
        </p:nvPicPr>
        <p:blipFill rotWithShape="1">
          <a:blip r:embed="rId2"/>
          <a:srcRect t="-52" b="513"/>
          <a:stretch/>
        </p:blipFill>
        <p:spPr>
          <a:xfrm>
            <a:off x="-34358" y="3427176"/>
            <a:ext cx="5342958" cy="3468459"/>
          </a:xfrm>
          <a:prstGeom prst="rect">
            <a:avLst/>
          </a:prstGeom>
        </p:spPr>
      </p:pic>
    </p:spTree>
    <p:extLst>
      <p:ext uri="{BB962C8B-B14F-4D97-AF65-F5344CB8AC3E}">
        <p14:creationId xmlns:p14="http://schemas.microsoft.com/office/powerpoint/2010/main" val="3763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5C31349-AFB5-D302-82E0-DA5D21A30819}"/>
              </a:ext>
            </a:extLst>
          </p:cNvPr>
          <p:cNvSpPr txBox="1"/>
          <p:nvPr/>
        </p:nvSpPr>
        <p:spPr>
          <a:xfrm>
            <a:off x="993394" y="965200"/>
            <a:ext cx="10278237" cy="98454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s-CO" sz="32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El sector es altamente heterogéneo en términos de tamaño y capacidad operativa.</a:t>
            </a:r>
          </a:p>
        </p:txBody>
      </p:sp>
      <p:sp>
        <p:nvSpPr>
          <p:cNvPr id="8" name="CuadroTexto 7">
            <a:extLst>
              <a:ext uri="{FF2B5EF4-FFF2-40B4-BE49-F238E27FC236}">
                <a16:creationId xmlns:a16="http://schemas.microsoft.com/office/drawing/2014/main" id="{E5797A37-9654-C86F-0918-480081208DF7}"/>
              </a:ext>
            </a:extLst>
          </p:cNvPr>
          <p:cNvSpPr txBox="1"/>
          <p:nvPr/>
        </p:nvSpPr>
        <p:spPr>
          <a:xfrm>
            <a:off x="3071649" y="1975148"/>
            <a:ext cx="6124902"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000" i="0" u="none" strike="noStrike" kern="1200" cap="none" spc="0" normalizeH="0" baseline="0" noProof="0">
                <a:ln>
                  <a:noFill/>
                </a:ln>
                <a:solidFill>
                  <a:schemeClr val="tx2">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rPr>
              <a:t>Segmentarlo, permite:</a:t>
            </a:r>
          </a:p>
        </p:txBody>
      </p:sp>
      <p:sp>
        <p:nvSpPr>
          <p:cNvPr id="3" name="Rectángulo 2">
            <a:extLst>
              <a:ext uri="{FF2B5EF4-FFF2-40B4-BE49-F238E27FC236}">
                <a16:creationId xmlns:a16="http://schemas.microsoft.com/office/drawing/2014/main" id="{46053941-FB02-8BA2-FFCC-04FFFBACDB9C}"/>
              </a:ext>
            </a:extLst>
          </p:cNvPr>
          <p:cNvSpPr/>
          <p:nvPr/>
        </p:nvSpPr>
        <p:spPr>
          <a:xfrm>
            <a:off x="1658957" y="4512948"/>
            <a:ext cx="4365886" cy="1748152"/>
          </a:xfrm>
          <a:prstGeom prst="rect">
            <a:avLst/>
          </a:prstGeom>
          <a:solidFill>
            <a:srgbClr val="B08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F8C076A9-E08D-1A53-1730-E7B5CEDEBF3B}"/>
              </a:ext>
            </a:extLst>
          </p:cNvPr>
          <p:cNvSpPr/>
          <p:nvPr/>
        </p:nvSpPr>
        <p:spPr>
          <a:xfrm>
            <a:off x="6166351" y="4512948"/>
            <a:ext cx="4365886" cy="1748152"/>
          </a:xfrm>
          <a:prstGeom prst="rect">
            <a:avLst/>
          </a:prstGeom>
          <a:solidFill>
            <a:srgbClr val="B08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B906DBBB-5338-83FE-36EA-C9B1B0BBBB9C}"/>
              </a:ext>
            </a:extLst>
          </p:cNvPr>
          <p:cNvSpPr txBox="1"/>
          <p:nvPr/>
        </p:nvSpPr>
        <p:spPr>
          <a:xfrm>
            <a:off x="1943100" y="4692471"/>
            <a:ext cx="3810756" cy="1477328"/>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s-CO">
                <a:solidFill>
                  <a:schemeClr val="bg1"/>
                </a:solidFill>
                <a:latin typeface="Verdana" panose="020B0604030504040204" pitchFamily="34" charset="0"/>
                <a:ea typeface="Verdana" panose="020B0604030504040204" pitchFamily="34" charset="0"/>
                <a:cs typeface="Verdana" panose="020B0604030504040204" pitchFamily="34" charset="0"/>
              </a:rPr>
              <a:t>Construir política pública y propuestas regulatorias que respondan a las características y heterogeneidad del sector.  Sin generalizar.</a:t>
            </a:r>
            <a:endParaRPr kumimoji="0" lang="es-CO" b="0" i="0" u="none" strike="noStrike" kern="1200" cap="none" spc="0" normalizeH="0" baseline="0" noProof="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CuadroTexto 13">
            <a:extLst>
              <a:ext uri="{FF2B5EF4-FFF2-40B4-BE49-F238E27FC236}">
                <a16:creationId xmlns:a16="http://schemas.microsoft.com/office/drawing/2014/main" id="{5256BD8C-511D-8A47-D2F4-B764EE0AE786}"/>
              </a:ext>
            </a:extLst>
          </p:cNvPr>
          <p:cNvSpPr txBox="1"/>
          <p:nvPr/>
        </p:nvSpPr>
        <p:spPr>
          <a:xfrm>
            <a:off x="6391330" y="4692471"/>
            <a:ext cx="3857570" cy="1200329"/>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s-CO">
                <a:solidFill>
                  <a:schemeClr val="bg1"/>
                </a:solidFill>
                <a:latin typeface="Verdana" panose="020B0604030504040204" pitchFamily="34" charset="0"/>
                <a:ea typeface="Verdana" panose="020B0604030504040204" pitchFamily="34" charset="0"/>
                <a:cs typeface="Verdana" panose="020B0604030504040204" pitchFamily="34" charset="0"/>
              </a:rPr>
              <a:t>Abordar diálogos y construir propuestas con los grupos que tienen características similares o cercanas.</a:t>
            </a:r>
          </a:p>
        </p:txBody>
      </p:sp>
      <p:pic>
        <p:nvPicPr>
          <p:cNvPr id="6" name="Imagen 5">
            <a:extLst>
              <a:ext uri="{FF2B5EF4-FFF2-40B4-BE49-F238E27FC236}">
                <a16:creationId xmlns:a16="http://schemas.microsoft.com/office/drawing/2014/main" id="{7B9B9DA5-AF75-6A48-8827-A0A0A09ABB09}"/>
              </a:ext>
            </a:extLst>
          </p:cNvPr>
          <p:cNvPicPr>
            <a:picLocks noChangeAspect="1"/>
          </p:cNvPicPr>
          <p:nvPr/>
        </p:nvPicPr>
        <p:blipFill rotWithShape="1">
          <a:blip r:embed="rId2"/>
          <a:srcRect t="18829" b="24368"/>
          <a:stretch/>
        </p:blipFill>
        <p:spPr>
          <a:xfrm>
            <a:off x="1658956" y="2895599"/>
            <a:ext cx="4365886" cy="1617349"/>
          </a:xfrm>
          <a:prstGeom prst="rect">
            <a:avLst/>
          </a:prstGeom>
          <a:effectLst>
            <a:outerShdw blurRad="50800" dist="38100" dir="18900000" algn="bl" rotWithShape="0">
              <a:prstClr val="black">
                <a:alpha val="40000"/>
              </a:prstClr>
            </a:outerShdw>
          </a:effectLst>
        </p:spPr>
      </p:pic>
      <p:pic>
        <p:nvPicPr>
          <p:cNvPr id="7" name="Imagen 6">
            <a:extLst>
              <a:ext uri="{FF2B5EF4-FFF2-40B4-BE49-F238E27FC236}">
                <a16:creationId xmlns:a16="http://schemas.microsoft.com/office/drawing/2014/main" id="{39BB107C-D66E-A5D9-E731-881FFA0BB6E0}"/>
              </a:ext>
            </a:extLst>
          </p:cNvPr>
          <p:cNvPicPr>
            <a:picLocks noChangeAspect="1"/>
          </p:cNvPicPr>
          <p:nvPr/>
        </p:nvPicPr>
        <p:blipFill rotWithShape="1">
          <a:blip r:embed="rId3"/>
          <a:srcRect t="8141" b="35056"/>
          <a:stretch/>
        </p:blipFill>
        <p:spPr>
          <a:xfrm>
            <a:off x="6166350" y="2895599"/>
            <a:ext cx="4365885" cy="1617349"/>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52730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00E56946-E05A-BFD7-C3B6-8ECD93179949}"/>
              </a:ext>
            </a:extLst>
          </p:cNvPr>
          <p:cNvSpPr/>
          <p:nvPr/>
        </p:nvSpPr>
        <p:spPr>
          <a:xfrm>
            <a:off x="6132513" y="3429000"/>
            <a:ext cx="6059486" cy="34350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6029877C-6B18-D2EB-21D2-3B13DBF31A0D}"/>
              </a:ext>
            </a:extLst>
          </p:cNvPr>
          <p:cNvSpPr/>
          <p:nvPr/>
        </p:nvSpPr>
        <p:spPr>
          <a:xfrm>
            <a:off x="6132513" y="-6061"/>
            <a:ext cx="6059485" cy="3435062"/>
          </a:xfrm>
          <a:prstGeom prst="rect">
            <a:avLst/>
          </a:prstGeom>
          <a:solidFill>
            <a:srgbClr val="B088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a:extLst>
              <a:ext uri="{FF2B5EF4-FFF2-40B4-BE49-F238E27FC236}">
                <a16:creationId xmlns:a16="http://schemas.microsoft.com/office/drawing/2014/main" id="{236C7F96-4EA8-E35F-6F73-A850F2C9CCD4}"/>
              </a:ext>
            </a:extLst>
          </p:cNvPr>
          <p:cNvPicPr>
            <a:picLocks noChangeAspect="1"/>
          </p:cNvPicPr>
          <p:nvPr/>
        </p:nvPicPr>
        <p:blipFill rotWithShape="1">
          <a:blip r:embed="rId2"/>
          <a:srcRect l="7240" t="26155" r="6567" b="-90"/>
          <a:stretch/>
        </p:blipFill>
        <p:spPr>
          <a:xfrm>
            <a:off x="0" y="3429000"/>
            <a:ext cx="6132512" cy="3430719"/>
          </a:xfrm>
          <a:prstGeom prst="rect">
            <a:avLst/>
          </a:prstGeom>
        </p:spPr>
      </p:pic>
      <p:sp>
        <p:nvSpPr>
          <p:cNvPr id="14" name="CuadroTexto 13">
            <a:extLst>
              <a:ext uri="{FF2B5EF4-FFF2-40B4-BE49-F238E27FC236}">
                <a16:creationId xmlns:a16="http://schemas.microsoft.com/office/drawing/2014/main" id="{5256BD8C-511D-8A47-D2F4-B764EE0AE786}"/>
              </a:ext>
            </a:extLst>
          </p:cNvPr>
          <p:cNvSpPr txBox="1"/>
          <p:nvPr/>
        </p:nvSpPr>
        <p:spPr>
          <a:xfrm>
            <a:off x="1239744" y="2314904"/>
            <a:ext cx="3994265"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El sector PUEDE / NO PUEDE</a:t>
            </a:r>
            <a:endParaRPr kumimoji="0" lang="es-CO" sz="1800" b="0" i="0" u="none" strike="noStrike" kern="1200" cap="none" spc="0" normalizeH="0" baseline="0" noProof="0">
              <a:ln>
                <a:noFill/>
              </a:ln>
              <a:solidFill>
                <a:schemeClr val="tx2">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CuadroTexto 1">
            <a:extLst>
              <a:ext uri="{FF2B5EF4-FFF2-40B4-BE49-F238E27FC236}">
                <a16:creationId xmlns:a16="http://schemas.microsoft.com/office/drawing/2014/main" id="{35C31349-AFB5-D302-82E0-DA5D21A30819}"/>
              </a:ext>
            </a:extLst>
          </p:cNvPr>
          <p:cNvSpPr txBox="1"/>
          <p:nvPr/>
        </p:nvSpPr>
        <p:spPr>
          <a:xfrm>
            <a:off x="1600704" y="778345"/>
            <a:ext cx="2870553" cy="1380644"/>
          </a:xfrm>
          <a:prstGeom prst="rect">
            <a:avLst/>
          </a:prstGeom>
        </p:spPr>
        <p:txBody>
          <a:bodyPr vert="horz" lIns="91440" tIns="45720" rIns="91440" bIns="45720" rtlCol="0" anchor="t">
            <a:normAutofit/>
          </a:bodyPr>
          <a:lstStyle/>
          <a:p>
            <a:pPr algn="ctr">
              <a:spcBef>
                <a:spcPct val="0"/>
              </a:spcBef>
              <a:spcAft>
                <a:spcPts val="600"/>
              </a:spcAft>
            </a:pPr>
            <a:r>
              <a:rPr lang="es-CO" sz="32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Pasaremos de decir:</a:t>
            </a:r>
          </a:p>
        </p:txBody>
      </p:sp>
      <p:sp>
        <p:nvSpPr>
          <p:cNvPr id="5" name="CuadroTexto 4">
            <a:extLst>
              <a:ext uri="{FF2B5EF4-FFF2-40B4-BE49-F238E27FC236}">
                <a16:creationId xmlns:a16="http://schemas.microsoft.com/office/drawing/2014/main" id="{ACC197A5-0F3B-61D0-9CC0-BC1697B76D70}"/>
              </a:ext>
            </a:extLst>
          </p:cNvPr>
          <p:cNvSpPr txBox="1"/>
          <p:nvPr/>
        </p:nvSpPr>
        <p:spPr>
          <a:xfrm>
            <a:off x="8012627" y="1069652"/>
            <a:ext cx="2578669" cy="515204"/>
          </a:xfrm>
          <a:prstGeom prst="rect">
            <a:avLst/>
          </a:prstGeom>
        </p:spPr>
        <p:txBody>
          <a:bodyPr vert="horz" lIns="91440" tIns="45720" rIns="91440" bIns="45720" rtlCol="0" anchor="t">
            <a:normAutofit lnSpcReduction="10000"/>
          </a:bodyPr>
          <a:lstStyle/>
          <a:p>
            <a:pPr algn="ctr">
              <a:lnSpc>
                <a:spcPct val="90000"/>
              </a:lnSpc>
              <a:spcBef>
                <a:spcPct val="0"/>
              </a:spcBef>
              <a:spcAft>
                <a:spcPts val="600"/>
              </a:spcAft>
            </a:pPr>
            <a:r>
              <a:rPr lang="es-CO" sz="32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Diremos:</a:t>
            </a:r>
          </a:p>
        </p:txBody>
      </p:sp>
      <p:sp>
        <p:nvSpPr>
          <p:cNvPr id="7" name="CuadroTexto 6">
            <a:extLst>
              <a:ext uri="{FF2B5EF4-FFF2-40B4-BE49-F238E27FC236}">
                <a16:creationId xmlns:a16="http://schemas.microsoft.com/office/drawing/2014/main" id="{19B164B7-A7B8-5F3C-EA2D-67B7AD31892E}"/>
              </a:ext>
            </a:extLst>
          </p:cNvPr>
          <p:cNvSpPr txBox="1"/>
          <p:nvPr/>
        </p:nvSpPr>
        <p:spPr>
          <a:xfrm>
            <a:off x="6836408" y="2225072"/>
            <a:ext cx="4885692"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b="1">
                <a:latin typeface="Verdana" panose="020B0604030504040204" pitchFamily="34" charset="0"/>
                <a:ea typeface="Verdana" panose="020B0604030504040204" pitchFamily="34" charset="0"/>
                <a:cs typeface="Verdana" panose="020B0604030504040204" pitchFamily="34" charset="0"/>
              </a:rPr>
              <a:t>PUEDEN </a:t>
            </a:r>
            <a:r>
              <a:rPr lang="es-CO">
                <a:latin typeface="Verdana" panose="020B0604030504040204" pitchFamily="34" charset="0"/>
                <a:ea typeface="Verdana" panose="020B0604030504040204" pitchFamily="34" charset="0"/>
                <a:cs typeface="Verdana" panose="020B0604030504040204" pitchFamily="34" charset="0"/>
              </a:rPr>
              <a:t> aquellas que </a:t>
            </a:r>
            <a:r>
              <a:rPr lang="es-CO" sz="1800">
                <a:solidFill>
                  <a:schemeClr val="tx1"/>
                </a:solidFill>
                <a:effectLst/>
                <a:latin typeface="Verdana" panose="020B0604030504040204" pitchFamily="34" charset="0"/>
                <a:ea typeface="Verdana" panose="020B0604030504040204" pitchFamily="34" charset="0"/>
                <a:cs typeface="Verdana" panose="020B0604030504040204" pitchFamily="34" charset="0"/>
              </a:rPr>
              <a:t>cuentan con mayor capacidad de gestión de riesgos.</a:t>
            </a:r>
            <a:r>
              <a:rPr lang="es-CO">
                <a:latin typeface="Verdana" panose="020B0604030504040204" pitchFamily="34" charset="0"/>
                <a:ea typeface="Verdana" panose="020B0604030504040204" pitchFamily="34" charset="0"/>
                <a:cs typeface="Verdana" panose="020B0604030504040204" pitchFamily="34" charset="0"/>
              </a:rPr>
              <a:t> </a:t>
            </a:r>
            <a:endParaRPr kumimoji="0" lang="es-CO" sz="18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CuadroTexto 9">
            <a:extLst>
              <a:ext uri="{FF2B5EF4-FFF2-40B4-BE49-F238E27FC236}">
                <a16:creationId xmlns:a16="http://schemas.microsoft.com/office/drawing/2014/main" id="{7CB133AF-CCAF-6F56-AECB-C16046CE903F}"/>
              </a:ext>
            </a:extLst>
          </p:cNvPr>
          <p:cNvSpPr txBox="1"/>
          <p:nvPr/>
        </p:nvSpPr>
        <p:spPr>
          <a:xfrm>
            <a:off x="6836407" y="4544194"/>
            <a:ext cx="4885692"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s-CO" b="1">
                <a:latin typeface="Verdana" panose="020B0604030504040204" pitchFamily="34" charset="0"/>
                <a:ea typeface="Verdana" panose="020B0604030504040204" pitchFamily="34" charset="0"/>
                <a:cs typeface="Verdana" panose="020B0604030504040204" pitchFamily="34" charset="0"/>
              </a:rPr>
              <a:t>PUEDEN </a:t>
            </a:r>
            <a:r>
              <a:rPr lang="es-CO">
                <a:latin typeface="Verdana" panose="020B0604030504040204" pitchFamily="34" charset="0"/>
                <a:ea typeface="Verdana" panose="020B0604030504040204" pitchFamily="34" charset="0"/>
                <a:cs typeface="Verdana" panose="020B0604030504040204" pitchFamily="34" charset="0"/>
              </a:rPr>
              <a:t> aquellas que requieren </a:t>
            </a:r>
            <a:r>
              <a:rPr lang="es-CO" sz="1800">
                <a:solidFill>
                  <a:schemeClr val="tx1"/>
                </a:solidFill>
                <a:effectLst/>
                <a:latin typeface="Verdana" panose="020B0604030504040204" pitchFamily="34" charset="0"/>
                <a:ea typeface="Verdana" panose="020B0604030504040204" pitchFamily="34" charset="0"/>
                <a:cs typeface="Verdana" panose="020B0604030504040204" pitchFamily="34" charset="0"/>
              </a:rPr>
              <a:t>estructuras de apoyo para cumplir el esquema normativo y para gestionar el desarrollo de sus operaciones.</a:t>
            </a:r>
            <a:endParaRPr kumimoji="0" lang="es-CO" sz="1800" b="0"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5615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FAF14C1-B796-2D94-2F5D-4A6950E4FC3D}"/>
              </a:ext>
            </a:extLst>
          </p:cNvPr>
          <p:cNvSpPr/>
          <p:nvPr/>
        </p:nvSpPr>
        <p:spPr>
          <a:xfrm>
            <a:off x="17833" y="4191000"/>
            <a:ext cx="6132515" cy="26730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D115D769-B8A3-210C-E669-D89175F85E5B}"/>
              </a:ext>
            </a:extLst>
          </p:cNvPr>
          <p:cNvSpPr>
            <a:spLocks noGrp="1"/>
          </p:cNvSpPr>
          <p:nvPr>
            <p:ph type="sldNum" sz="quarter" idx="12"/>
          </p:nvPr>
        </p:nvSpPr>
        <p:spPr>
          <a:xfrm>
            <a:off x="8610600" y="6067594"/>
            <a:ext cx="2743200" cy="365125"/>
          </a:xfrm>
        </p:spPr>
        <p:txBody>
          <a:bodyPr/>
          <a:lstStyle/>
          <a:p>
            <a:fld id="{E5F91DE7-8880-4B3E-936F-288BD2BF65DF}" type="slidenum">
              <a:rPr lang="es-CO" smtClean="0"/>
              <a:t>6</a:t>
            </a:fld>
            <a:endParaRPr lang="es-CO"/>
          </a:p>
        </p:txBody>
      </p:sp>
      <p:sp>
        <p:nvSpPr>
          <p:cNvPr id="14" name="Rectángulo: esquinas redondeadas 13">
            <a:extLst>
              <a:ext uri="{FF2B5EF4-FFF2-40B4-BE49-F238E27FC236}">
                <a16:creationId xmlns:a16="http://schemas.microsoft.com/office/drawing/2014/main" id="{F98F0B35-7FD4-C7F2-E877-830BAEF6ECA9}"/>
              </a:ext>
            </a:extLst>
          </p:cNvPr>
          <p:cNvSpPr/>
          <p:nvPr/>
        </p:nvSpPr>
        <p:spPr>
          <a:xfrm>
            <a:off x="900113" y="3806970"/>
            <a:ext cx="4522787" cy="3429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solidFill>
                  <a:schemeClr val="tx1"/>
                </a:solidFill>
                <a:latin typeface="Verdana" panose="020B0604030504040204" pitchFamily="34" charset="0"/>
                <a:ea typeface="Verdana" panose="020B0604030504040204" pitchFamily="34" charset="0"/>
                <a:cs typeface="Verdana" panose="020B0604030504040204" pitchFamily="34" charset="0"/>
              </a:rPr>
              <a:t>Se aplica en j</a:t>
            </a:r>
            <a:r>
              <a:rPr lang="es-CO" sz="1800">
                <a:solidFill>
                  <a:schemeClr val="tx1"/>
                </a:solidFill>
                <a:effectLst/>
                <a:latin typeface="Verdana" panose="020B0604030504040204" pitchFamily="34" charset="0"/>
                <a:ea typeface="Verdana" panose="020B0604030504040204" pitchFamily="34" charset="0"/>
                <a:cs typeface="Verdana" panose="020B0604030504040204" pitchFamily="34" charset="0"/>
              </a:rPr>
              <a:t>urisdicciones como Reino Unido, México, Ecuador, Costa Rica y Brasil.</a:t>
            </a:r>
            <a:endParaRPr kumimoji="0" lang="es-CO" sz="1800" b="1"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9" name="Rectángulo: esquinas redondeadas 28">
            <a:extLst>
              <a:ext uri="{FF2B5EF4-FFF2-40B4-BE49-F238E27FC236}">
                <a16:creationId xmlns:a16="http://schemas.microsoft.com/office/drawing/2014/main" id="{CC2DD82A-F0FA-0676-5B64-623592E6F2C4}"/>
              </a:ext>
            </a:extLst>
          </p:cNvPr>
          <p:cNvSpPr/>
          <p:nvPr/>
        </p:nvSpPr>
        <p:spPr>
          <a:xfrm>
            <a:off x="367505" y="1044431"/>
            <a:ext cx="5397499" cy="20066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La categorización es un estándar propio de las organizaciones economía solidaria, acorde con la diversidad del sector y con el alto número de entidades. </a:t>
            </a:r>
            <a:endParaRPr kumimoji="0" lang="es-CO" sz="2400" b="1" i="0" u="none" strike="noStrike" kern="1200" cap="none" spc="0" normalizeH="0" baseline="0" noProof="0">
              <a:ln>
                <a:noFill/>
              </a:ln>
              <a:solidFill>
                <a:schemeClr val="tx2">
                  <a:lumMod val="50000"/>
                </a:scheme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3" name="Rectángulo: esquinas redondeadas 2">
            <a:extLst>
              <a:ext uri="{FF2B5EF4-FFF2-40B4-BE49-F238E27FC236}">
                <a16:creationId xmlns:a16="http://schemas.microsoft.com/office/drawing/2014/main" id="{4261424E-253D-8B7F-A455-412AEC1E07E3}"/>
              </a:ext>
            </a:extLst>
          </p:cNvPr>
          <p:cNvSpPr/>
          <p:nvPr/>
        </p:nvSpPr>
        <p:spPr>
          <a:xfrm>
            <a:off x="6096000" y="3813032"/>
            <a:ext cx="6096000" cy="3429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b="1">
                <a:solidFill>
                  <a:schemeClr val="tx1"/>
                </a:solidFill>
                <a:effectLst/>
                <a:latin typeface="Verdana"/>
                <a:ea typeface="Verdana"/>
                <a:cs typeface="Verdana" panose="020B0604030504040204" pitchFamily="34" charset="0"/>
              </a:rPr>
              <a:t>Es una buena práctica, pero requiere ser adaptada a nuestro contexto local</a:t>
            </a:r>
            <a:r>
              <a:rPr lang="es-CO" sz="2400" b="1">
                <a:solidFill>
                  <a:schemeClr val="tx1"/>
                </a:solidFill>
                <a:latin typeface="Verdana"/>
                <a:ea typeface="Verdana"/>
                <a:cs typeface="Verdana" panose="020B0604030504040204" pitchFamily="34" charset="0"/>
              </a:rPr>
              <a:t>.</a:t>
            </a:r>
            <a:endParaRPr kumimoji="0" lang="es-CO" sz="2400" b="1" i="0" u="none" strike="noStrike" kern="1200" cap="none" spc="0" normalizeH="0" baseline="0" noProof="0">
              <a:ln>
                <a:noFill/>
              </a:ln>
              <a:solidFill>
                <a:schemeClr val="tx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8" name="Imagen 7" descr="Imagen de la pantalla de un celular con letras&#10;&#10;Descripción generada automáticamente con confianza baja">
            <a:extLst>
              <a:ext uri="{FF2B5EF4-FFF2-40B4-BE49-F238E27FC236}">
                <a16:creationId xmlns:a16="http://schemas.microsoft.com/office/drawing/2014/main" id="{699A3723-2E79-D14A-E950-9E70CA792C09}"/>
              </a:ext>
            </a:extLst>
          </p:cNvPr>
          <p:cNvPicPr>
            <a:picLocks noChangeAspect="1"/>
          </p:cNvPicPr>
          <p:nvPr/>
        </p:nvPicPr>
        <p:blipFill rotWithShape="1">
          <a:blip r:embed="rId3"/>
          <a:srcRect l="5034" t="1" r="2491" b="2504"/>
          <a:stretch/>
        </p:blipFill>
        <p:spPr>
          <a:xfrm>
            <a:off x="6150347" y="0"/>
            <a:ext cx="6041651" cy="4191000"/>
          </a:xfrm>
          <a:prstGeom prst="rect">
            <a:avLst/>
          </a:prstGeom>
        </p:spPr>
      </p:pic>
    </p:spTree>
    <p:extLst>
      <p:ext uri="{BB962C8B-B14F-4D97-AF65-F5344CB8AC3E}">
        <p14:creationId xmlns:p14="http://schemas.microsoft.com/office/powerpoint/2010/main" val="740393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C095556A-B7D7-F949-B9A5-490BD950FFC5}"/>
              </a:ext>
            </a:extLst>
          </p:cNvPr>
          <p:cNvSpPr/>
          <p:nvPr/>
        </p:nvSpPr>
        <p:spPr>
          <a:xfrm>
            <a:off x="4889500" y="-4978"/>
            <a:ext cx="7302500" cy="6862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CuadroTexto 1">
            <a:extLst>
              <a:ext uri="{FF2B5EF4-FFF2-40B4-BE49-F238E27FC236}">
                <a16:creationId xmlns:a16="http://schemas.microsoft.com/office/drawing/2014/main" id="{35C31349-AFB5-D302-82E0-DA5D21A30819}"/>
              </a:ext>
            </a:extLst>
          </p:cNvPr>
          <p:cNvSpPr txBox="1"/>
          <p:nvPr/>
        </p:nvSpPr>
        <p:spPr>
          <a:xfrm>
            <a:off x="413354" y="962273"/>
            <a:ext cx="3898032" cy="1363215"/>
          </a:xfrm>
          <a:prstGeom prst="rect">
            <a:avLst/>
          </a:prstGeom>
        </p:spPr>
        <p:txBody>
          <a:bodyPr vert="horz" lIns="91440" tIns="45720" rIns="91440" bIns="45720" rtlCol="0" anchor="t">
            <a:normAutofit lnSpcReduction="10000"/>
          </a:bodyPr>
          <a:lstStyle/>
          <a:p>
            <a:pPr algn="ctr">
              <a:lnSpc>
                <a:spcPct val="90000"/>
              </a:lnSpc>
              <a:spcBef>
                <a:spcPct val="0"/>
              </a:spcBef>
              <a:spcAft>
                <a:spcPts val="600"/>
              </a:spcAft>
            </a:pPr>
            <a:r>
              <a:rPr lang="en-US" sz="3200" b="1">
                <a:solidFill>
                  <a:schemeClr val="tx2">
                    <a:lumMod val="50000"/>
                  </a:schemeClr>
                </a:solidFill>
                <a:latin typeface="Verdana"/>
                <a:ea typeface="Verdana"/>
                <a:cs typeface="Verdana" panose="020B0604030504040204" pitchFamily="34" charset="0"/>
              </a:rPr>
              <a:t>¿Si </a:t>
            </a:r>
            <a:r>
              <a:rPr lang="en-US" sz="3200" b="1" err="1">
                <a:solidFill>
                  <a:schemeClr val="tx2">
                    <a:lumMod val="50000"/>
                  </a:schemeClr>
                </a:solidFill>
                <a:latin typeface="Verdana"/>
                <a:ea typeface="Verdana"/>
                <a:cs typeface="Verdana" panose="020B0604030504040204" pitchFamily="34" charset="0"/>
              </a:rPr>
              <a:t>necesitamos</a:t>
            </a:r>
            <a:r>
              <a:rPr lang="en-US" sz="3200" b="1">
                <a:solidFill>
                  <a:schemeClr val="tx2">
                    <a:lumMod val="50000"/>
                  </a:schemeClr>
                </a:solidFill>
                <a:latin typeface="Verdana"/>
                <a:ea typeface="Verdana"/>
                <a:cs typeface="Verdana" panose="020B0604030504040204" pitchFamily="34" charset="0"/>
              </a:rPr>
              <a:t> </a:t>
            </a:r>
            <a:r>
              <a:rPr lang="en-US" sz="3200" b="1" err="1">
                <a:solidFill>
                  <a:schemeClr val="tx2">
                    <a:lumMod val="50000"/>
                  </a:schemeClr>
                </a:solidFill>
                <a:latin typeface="Verdana"/>
                <a:ea typeface="Verdana"/>
                <a:cs typeface="Verdana" panose="020B0604030504040204" pitchFamily="34" charset="0"/>
              </a:rPr>
              <a:t>regulación</a:t>
            </a:r>
            <a:r>
              <a:rPr lang="en-US" sz="3200" b="1">
                <a:solidFill>
                  <a:schemeClr val="tx2">
                    <a:lumMod val="50000"/>
                  </a:schemeClr>
                </a:solidFill>
                <a:latin typeface="Verdana"/>
                <a:ea typeface="Verdana"/>
                <a:cs typeface="Verdana" panose="020B0604030504040204" pitchFamily="34" charset="0"/>
              </a:rPr>
              <a:t> </a:t>
            </a:r>
            <a:r>
              <a:rPr lang="en-US" sz="3200" b="1" err="1">
                <a:solidFill>
                  <a:schemeClr val="tx2">
                    <a:lumMod val="50000"/>
                  </a:schemeClr>
                </a:solidFill>
                <a:latin typeface="Verdana"/>
                <a:ea typeface="Verdana"/>
                <a:cs typeface="Verdana" panose="020B0604030504040204" pitchFamily="34" charset="0"/>
              </a:rPr>
              <a:t>prudencial</a:t>
            </a:r>
            <a:r>
              <a:rPr lang="en-US" sz="3200" b="1">
                <a:solidFill>
                  <a:schemeClr val="tx2">
                    <a:lumMod val="50000"/>
                  </a:schemeClr>
                </a:solidFill>
                <a:latin typeface="Verdana"/>
                <a:ea typeface="Verdana"/>
                <a:cs typeface="Verdana" panose="020B0604030504040204" pitchFamily="34" charset="0"/>
              </a:rPr>
              <a:t>?</a:t>
            </a:r>
          </a:p>
        </p:txBody>
      </p:sp>
      <p:sp>
        <p:nvSpPr>
          <p:cNvPr id="3" name="CuadroTexto 2">
            <a:extLst>
              <a:ext uri="{FF2B5EF4-FFF2-40B4-BE49-F238E27FC236}">
                <a16:creationId xmlns:a16="http://schemas.microsoft.com/office/drawing/2014/main" id="{E443B69B-626B-5282-12E3-F1B3452C074A}"/>
              </a:ext>
            </a:extLst>
          </p:cNvPr>
          <p:cNvSpPr txBox="1"/>
          <p:nvPr/>
        </p:nvSpPr>
        <p:spPr>
          <a:xfrm>
            <a:off x="5455481" y="811135"/>
            <a:ext cx="5878397" cy="830997"/>
          </a:xfrm>
          <a:prstGeom prst="rect">
            <a:avLst/>
          </a:prstGeom>
          <a:noFill/>
        </p:spPr>
        <p:txBody>
          <a:bodyPr wrap="square">
            <a:spAutoFit/>
          </a:bodyPr>
          <a:lstStyle/>
          <a:p>
            <a:r>
              <a:rPr lang="es-ES" sz="16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La regulación prudencial (RP) es uno de los pilares sobre los que se sustenta la </a:t>
            </a:r>
            <a:r>
              <a:rPr lang="es-ES" sz="16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estabilidad del sistema financiero</a:t>
            </a:r>
            <a:r>
              <a:rPr lang="es-ES" sz="16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endParaRPr lang="es-CO" sz="1600">
              <a:latin typeface="Verdana" panose="020B0604030504040204" pitchFamily="34" charset="0"/>
              <a:ea typeface="Verdana" panose="020B0604030504040204" pitchFamily="34" charset="0"/>
              <a:cs typeface="Verdana" panose="020B0604030504040204" pitchFamily="34" charset="0"/>
            </a:endParaRPr>
          </a:p>
        </p:txBody>
      </p:sp>
      <p:sp>
        <p:nvSpPr>
          <p:cNvPr id="5" name="CuadroTexto 4">
            <a:extLst>
              <a:ext uri="{FF2B5EF4-FFF2-40B4-BE49-F238E27FC236}">
                <a16:creationId xmlns:a16="http://schemas.microsoft.com/office/drawing/2014/main" id="{C8D44632-C61C-9239-176A-1E5AFF60503E}"/>
              </a:ext>
            </a:extLst>
          </p:cNvPr>
          <p:cNvSpPr txBox="1"/>
          <p:nvPr/>
        </p:nvSpPr>
        <p:spPr>
          <a:xfrm>
            <a:off x="5455481" y="2950381"/>
            <a:ext cx="6127146" cy="830997"/>
          </a:xfrm>
          <a:prstGeom prst="rect">
            <a:avLst/>
          </a:prstGeom>
          <a:noFill/>
        </p:spPr>
        <p:txBody>
          <a:bodyPr wrap="square">
            <a:spAutoFit/>
          </a:bodyPr>
          <a:lstStyle/>
          <a:p>
            <a:pPr>
              <a:defRPr/>
            </a:pPr>
            <a:r>
              <a:rPr lang="es-ES" sz="16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La RP en </a:t>
            </a:r>
            <a:r>
              <a:rPr lang="es-ES" sz="1600">
                <a:solidFill>
                  <a:srgbClr val="000000"/>
                </a:solidFill>
                <a:latin typeface="Verdana" panose="020B0604030504040204" pitchFamily="34" charset="0"/>
                <a:ea typeface="Verdana" panose="020B0604030504040204" pitchFamily="34" charset="0"/>
                <a:cs typeface="Verdana" panose="020B0604030504040204" pitchFamily="34" charset="0"/>
              </a:rPr>
              <a:t>las CAC promueve </a:t>
            </a:r>
            <a:r>
              <a:rPr lang="es-ES" sz="16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una </a:t>
            </a:r>
            <a:r>
              <a:rPr lang="es-ES" sz="16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cultura de gestión de los riesgos financieros </a:t>
            </a:r>
            <a:r>
              <a:rPr lang="es-ES" sz="16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a los que se encuentran expuestos los </a:t>
            </a:r>
            <a:r>
              <a:rPr lang="es-ES" sz="16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ahorros y aportes de los asociados</a:t>
            </a:r>
            <a:r>
              <a:rPr lang="es-ES" sz="16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endParaRPr lang="es-CO" sz="1600">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6">
            <a:extLst>
              <a:ext uri="{FF2B5EF4-FFF2-40B4-BE49-F238E27FC236}">
                <a16:creationId xmlns:a16="http://schemas.microsoft.com/office/drawing/2014/main" id="{64D0F71F-5B22-E505-38B0-41998E75C045}"/>
              </a:ext>
            </a:extLst>
          </p:cNvPr>
          <p:cNvSpPr txBox="1"/>
          <p:nvPr/>
        </p:nvSpPr>
        <p:spPr>
          <a:xfrm>
            <a:off x="5455481" y="4028088"/>
            <a:ext cx="6127146" cy="830997"/>
          </a:xfrm>
          <a:prstGeom prst="rect">
            <a:avLst/>
          </a:prstGeom>
          <a:noFill/>
        </p:spPr>
        <p:txBody>
          <a:bodyPr wrap="square">
            <a:spAutoFit/>
          </a:bodyPr>
          <a:lstStyle/>
          <a:p>
            <a:r>
              <a:rPr lang="es-ES" sz="16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Para la Supersolidaria define el marco para la supervisión basada en riesgos, que les permita </a:t>
            </a:r>
            <a:r>
              <a:rPr lang="es-ES" sz="16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identificar la materialización de riesgos en etapas tempranas</a:t>
            </a:r>
            <a:r>
              <a:rPr lang="es-CO" sz="1600">
                <a:solidFill>
                  <a:schemeClr val="tx1"/>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CuadroTexto 7">
            <a:extLst>
              <a:ext uri="{FF2B5EF4-FFF2-40B4-BE49-F238E27FC236}">
                <a16:creationId xmlns:a16="http://schemas.microsoft.com/office/drawing/2014/main" id="{7F42B5B4-ED14-4A06-711A-A0C9D14F20AC}"/>
              </a:ext>
            </a:extLst>
          </p:cNvPr>
          <p:cNvSpPr txBox="1"/>
          <p:nvPr/>
        </p:nvSpPr>
        <p:spPr>
          <a:xfrm>
            <a:off x="5455481" y="5343933"/>
            <a:ext cx="6127146" cy="1077218"/>
          </a:xfrm>
          <a:prstGeom prst="rect">
            <a:avLst/>
          </a:prstGeom>
          <a:noFill/>
        </p:spPr>
        <p:txBody>
          <a:bodyPr wrap="square" lIns="91440" tIns="45720" rIns="91440" bIns="45720" anchor="t">
            <a:spAutoFit/>
          </a:bodyPr>
          <a:lstStyle/>
          <a:p>
            <a:r>
              <a:rPr lang="es-ES" sz="1600" b="0" i="0">
                <a:solidFill>
                  <a:srgbClr val="000000"/>
                </a:solidFill>
                <a:effectLst/>
                <a:latin typeface="Verdana"/>
                <a:ea typeface="Verdana"/>
                <a:cs typeface="Verdana" panose="020B0604030504040204" pitchFamily="34" charset="0"/>
              </a:rPr>
              <a:t>El sector </a:t>
            </a:r>
            <a:r>
              <a:rPr lang="es-ES" sz="1600">
                <a:solidFill>
                  <a:srgbClr val="000000"/>
                </a:solidFill>
                <a:latin typeface="Verdana"/>
                <a:ea typeface="Verdana"/>
                <a:cs typeface="Verdana" panose="020B0604030504040204" pitchFamily="34" charset="0"/>
              </a:rPr>
              <a:t>requiere a</a:t>
            </a:r>
            <a:r>
              <a:rPr lang="es-ES" sz="1600" b="1">
                <a:solidFill>
                  <a:srgbClr val="000000"/>
                </a:solidFill>
                <a:latin typeface="Verdana"/>
                <a:ea typeface="Verdana"/>
                <a:cs typeface="Verdana" panose="020B0604030504040204" pitchFamily="34" charset="0"/>
              </a:rPr>
              <a:t>ctualización de </a:t>
            </a:r>
            <a:r>
              <a:rPr lang="es-ES" sz="1600" b="1" i="0">
                <a:solidFill>
                  <a:srgbClr val="000000"/>
                </a:solidFill>
                <a:effectLst/>
                <a:latin typeface="Verdana"/>
                <a:ea typeface="Verdana"/>
                <a:cs typeface="Verdana" panose="020B0604030504040204" pitchFamily="34" charset="0"/>
              </a:rPr>
              <a:t>herramientas</a:t>
            </a:r>
            <a:r>
              <a:rPr lang="es-ES" sz="1600" b="0" i="0">
                <a:solidFill>
                  <a:srgbClr val="000000"/>
                </a:solidFill>
                <a:effectLst/>
                <a:latin typeface="Verdana"/>
                <a:ea typeface="Verdana"/>
                <a:cs typeface="Verdana" panose="020B0604030504040204" pitchFamily="34" charset="0"/>
              </a:rPr>
              <a:t> que permitan gestionar los riesgos financieros y no financieros que pueden afectar los recursos de los asociados</a:t>
            </a:r>
            <a:r>
              <a:rPr lang="es-MX" sz="1600">
                <a:latin typeface="Verdana"/>
                <a:ea typeface="Verdana"/>
                <a:cs typeface="Verdana" panose="020B0604030504040204" pitchFamily="34" charset="0"/>
              </a:rPr>
              <a:t>. </a:t>
            </a:r>
            <a:endParaRPr lang="es-MX" sz="160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CuadroTexto 9">
            <a:extLst>
              <a:ext uri="{FF2B5EF4-FFF2-40B4-BE49-F238E27FC236}">
                <a16:creationId xmlns:a16="http://schemas.microsoft.com/office/drawing/2014/main" id="{D900BFC2-C15D-8453-6C2B-79A893CB41D9}"/>
              </a:ext>
            </a:extLst>
          </p:cNvPr>
          <p:cNvSpPr txBox="1"/>
          <p:nvPr/>
        </p:nvSpPr>
        <p:spPr>
          <a:xfrm>
            <a:off x="5455481" y="1880758"/>
            <a:ext cx="6127146" cy="830997"/>
          </a:xfrm>
          <a:prstGeom prst="rect">
            <a:avLst/>
          </a:prstGeom>
          <a:noFill/>
        </p:spPr>
        <p:txBody>
          <a:bodyPr wrap="square" lIns="91440" tIns="45720" rIns="91440" bIns="45720" anchor="t">
            <a:spAutoFit/>
          </a:bodyPr>
          <a:lstStyle/>
          <a:p>
            <a:r>
              <a:rPr lang="es-ES" sz="1600" b="0" i="0">
                <a:solidFill>
                  <a:srgbClr val="000000"/>
                </a:solidFill>
                <a:effectLst/>
                <a:latin typeface="Verdana"/>
                <a:ea typeface="Verdana"/>
                <a:cs typeface="Verdana" panose="020B0604030504040204" pitchFamily="34" charset="0"/>
              </a:rPr>
              <a:t>Modernizar la RP es una condición necesaria para adelantar una revisión tendiente a </a:t>
            </a:r>
            <a:r>
              <a:rPr lang="es-ES" sz="1600" b="1" i="0">
                <a:solidFill>
                  <a:srgbClr val="000000"/>
                </a:solidFill>
                <a:effectLst/>
                <a:latin typeface="Verdana"/>
                <a:ea typeface="Verdana"/>
                <a:cs typeface="Verdana" panose="020B0604030504040204" pitchFamily="34" charset="0"/>
              </a:rPr>
              <a:t>ampliar el marco de operaciones </a:t>
            </a:r>
            <a:r>
              <a:rPr lang="es-ES" sz="1600" b="0" i="0">
                <a:solidFill>
                  <a:srgbClr val="000000"/>
                </a:solidFill>
                <a:effectLst/>
                <a:latin typeface="Verdana"/>
                <a:ea typeface="Verdana"/>
                <a:cs typeface="Verdana" panose="020B0604030504040204" pitchFamily="34" charset="0"/>
              </a:rPr>
              <a:t>autorizadas a las </a:t>
            </a:r>
            <a:r>
              <a:rPr lang="es-ES" sz="1600">
                <a:solidFill>
                  <a:srgbClr val="000000"/>
                </a:solidFill>
                <a:latin typeface="Verdana"/>
                <a:ea typeface="Verdana"/>
                <a:cs typeface="Verdana" panose="020B0604030504040204" pitchFamily="34" charset="0"/>
              </a:rPr>
              <a:t>CAC</a:t>
            </a:r>
            <a:r>
              <a:rPr lang="es-ES" sz="1600" b="0" i="0">
                <a:solidFill>
                  <a:srgbClr val="000000"/>
                </a:solidFill>
                <a:effectLst/>
                <a:latin typeface="Verdana"/>
                <a:ea typeface="Verdana"/>
                <a:cs typeface="Verdana" panose="020B0604030504040204" pitchFamily="34" charset="0"/>
              </a:rPr>
              <a:t>.</a:t>
            </a:r>
            <a:endParaRPr kumimoji="0" lang="es-CO" sz="1600" b="0" i="0" u="none" strike="noStrike" kern="1200" cap="none" spc="0" normalizeH="0" baseline="0" noProof="0">
              <a:ln>
                <a:noFill/>
              </a:ln>
              <a:solidFill>
                <a:prstClr val="black"/>
              </a:solidFill>
              <a:effectLst/>
              <a:uLnTx/>
              <a:uFillTx/>
              <a:latin typeface="Verdana"/>
              <a:ea typeface="Verdana"/>
              <a:cs typeface="Verdana" panose="020B0604030504040204" pitchFamily="34" charset="0"/>
            </a:endParaRPr>
          </a:p>
        </p:txBody>
      </p:sp>
      <p:pic>
        <p:nvPicPr>
          <p:cNvPr id="19" name="Imagen 18" descr="Personas sentadas en una mesa&#10;&#10;Descripción generada automáticamente con confianza media">
            <a:extLst>
              <a:ext uri="{FF2B5EF4-FFF2-40B4-BE49-F238E27FC236}">
                <a16:creationId xmlns:a16="http://schemas.microsoft.com/office/drawing/2014/main" id="{32751F0C-DF0C-EABA-AD92-372A3D0A169A}"/>
              </a:ext>
            </a:extLst>
          </p:cNvPr>
          <p:cNvPicPr>
            <a:picLocks noChangeAspect="1"/>
          </p:cNvPicPr>
          <p:nvPr/>
        </p:nvPicPr>
        <p:blipFill>
          <a:blip r:embed="rId2"/>
          <a:stretch>
            <a:fillRect/>
          </a:stretch>
        </p:blipFill>
        <p:spPr>
          <a:xfrm>
            <a:off x="-1" y="3666917"/>
            <a:ext cx="4904355" cy="3198492"/>
          </a:xfrm>
          <a:prstGeom prst="rect">
            <a:avLst/>
          </a:prstGeom>
          <a:effectLst>
            <a:outerShdw blurRad="173533" dist="38100" dir="2700000" sx="100062" sy="100062" algn="tl" rotWithShape="0">
              <a:prstClr val="black">
                <a:alpha val="40000"/>
              </a:prstClr>
            </a:outerShdw>
          </a:effectLst>
        </p:spPr>
      </p:pic>
    </p:spTree>
    <p:extLst>
      <p:ext uri="{BB962C8B-B14F-4D97-AF65-F5344CB8AC3E}">
        <p14:creationId xmlns:p14="http://schemas.microsoft.com/office/powerpoint/2010/main" val="341011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771DA02C-36B5-F9DE-3407-E49B2C8621CD}"/>
              </a:ext>
            </a:extLst>
          </p:cNvPr>
          <p:cNvSpPr/>
          <p:nvPr/>
        </p:nvSpPr>
        <p:spPr>
          <a:xfrm>
            <a:off x="5943600" y="-4978"/>
            <a:ext cx="6248399" cy="68629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CuadroTexto 1">
            <a:extLst>
              <a:ext uri="{FF2B5EF4-FFF2-40B4-BE49-F238E27FC236}">
                <a16:creationId xmlns:a16="http://schemas.microsoft.com/office/drawing/2014/main" id="{35C31349-AFB5-D302-82E0-DA5D21A30819}"/>
              </a:ext>
            </a:extLst>
          </p:cNvPr>
          <p:cNvSpPr txBox="1"/>
          <p:nvPr/>
        </p:nvSpPr>
        <p:spPr>
          <a:xfrm>
            <a:off x="193184" y="836673"/>
            <a:ext cx="5657144" cy="2296451"/>
          </a:xfrm>
          <a:prstGeom prst="rect">
            <a:avLst/>
          </a:prstGeom>
        </p:spPr>
        <p:txBody>
          <a:bodyPr vert="horz" lIns="91440" tIns="45720" rIns="91440" bIns="45720" rtlCol="0" anchor="ctr">
            <a:noAutofit/>
          </a:bodyPr>
          <a:lstStyle/>
          <a:p>
            <a:pPr algn="ctr">
              <a:lnSpc>
                <a:spcPts val="3300"/>
              </a:lnSpc>
              <a:spcBef>
                <a:spcPct val="0"/>
              </a:spcBef>
            </a:pPr>
            <a:r>
              <a:rPr lang="en-US" sz="3200" b="1">
                <a:solidFill>
                  <a:schemeClr val="tx2">
                    <a:lumMod val="50000"/>
                  </a:schemeClr>
                </a:solidFill>
                <a:latin typeface="Verdana"/>
                <a:ea typeface="Verdana"/>
                <a:cs typeface="Verdana" panose="020B0604030504040204" pitchFamily="34" charset="0"/>
              </a:rPr>
              <a:t>Bueno, </a:t>
            </a:r>
            <a:r>
              <a:rPr lang="en-US" sz="3200" b="1" err="1">
                <a:solidFill>
                  <a:schemeClr val="tx2">
                    <a:lumMod val="50000"/>
                  </a:schemeClr>
                </a:solidFill>
                <a:latin typeface="Verdana"/>
                <a:ea typeface="Verdana"/>
                <a:cs typeface="Verdana" panose="020B0604030504040204" pitchFamily="34" charset="0"/>
              </a:rPr>
              <a:t>está</a:t>
            </a:r>
            <a:r>
              <a:rPr lang="en-US" sz="3200" b="1">
                <a:solidFill>
                  <a:schemeClr val="tx2">
                    <a:lumMod val="50000"/>
                  </a:schemeClr>
                </a:solidFill>
                <a:latin typeface="Verdana"/>
                <a:ea typeface="Verdana"/>
                <a:cs typeface="Verdana" panose="020B0604030504040204" pitchFamily="34" charset="0"/>
              </a:rPr>
              <a:t> bien. Si </a:t>
            </a:r>
            <a:r>
              <a:rPr lang="en-US" sz="3200" b="1" err="1">
                <a:solidFill>
                  <a:schemeClr val="tx2">
                    <a:lumMod val="50000"/>
                  </a:schemeClr>
                </a:solidFill>
                <a:latin typeface="Verdana"/>
                <a:ea typeface="Verdana"/>
                <a:cs typeface="Verdana" panose="020B0604030504040204" pitchFamily="34" charset="0"/>
              </a:rPr>
              <a:t>nos</a:t>
            </a:r>
            <a:r>
              <a:rPr lang="en-US" sz="3200" b="1">
                <a:solidFill>
                  <a:schemeClr val="tx2">
                    <a:lumMod val="50000"/>
                  </a:schemeClr>
                </a:solidFill>
                <a:latin typeface="Verdana"/>
                <a:ea typeface="Verdana"/>
                <a:cs typeface="Verdana" panose="020B0604030504040204" pitchFamily="34" charset="0"/>
              </a:rPr>
              <a:t> </a:t>
            </a:r>
            <a:r>
              <a:rPr lang="en-US" sz="3200" b="1" err="1">
                <a:solidFill>
                  <a:schemeClr val="tx2">
                    <a:lumMod val="50000"/>
                  </a:schemeClr>
                </a:solidFill>
                <a:latin typeface="Verdana"/>
                <a:ea typeface="Verdana"/>
                <a:cs typeface="Verdana" panose="020B0604030504040204" pitchFamily="34" charset="0"/>
              </a:rPr>
              <a:t>organizamos</a:t>
            </a:r>
            <a:r>
              <a:rPr lang="en-US" sz="3200" b="1">
                <a:solidFill>
                  <a:schemeClr val="tx2">
                    <a:lumMod val="50000"/>
                  </a:schemeClr>
                </a:solidFill>
                <a:latin typeface="Verdana"/>
                <a:ea typeface="Verdana"/>
                <a:cs typeface="Verdana" panose="020B0604030504040204" pitchFamily="34" charset="0"/>
              </a:rPr>
              <a:t> </a:t>
            </a:r>
            <a:r>
              <a:rPr lang="en-US" sz="3200" b="1" err="1">
                <a:solidFill>
                  <a:schemeClr val="tx2">
                    <a:lumMod val="50000"/>
                  </a:schemeClr>
                </a:solidFill>
                <a:latin typeface="Verdana"/>
                <a:ea typeface="Verdana"/>
                <a:cs typeface="Verdana" panose="020B0604030504040204" pitchFamily="34" charset="0"/>
              </a:rPr>
              <a:t>por</a:t>
            </a:r>
            <a:r>
              <a:rPr lang="en-US" sz="3200" b="1">
                <a:solidFill>
                  <a:schemeClr val="tx2">
                    <a:lumMod val="50000"/>
                  </a:schemeClr>
                </a:solidFill>
                <a:latin typeface="Verdana"/>
                <a:ea typeface="Verdana"/>
                <a:cs typeface="Verdana" panose="020B0604030504040204" pitchFamily="34" charset="0"/>
              </a:rPr>
              <a:t> </a:t>
            </a:r>
            <a:r>
              <a:rPr lang="en-US" sz="3200" b="1" err="1">
                <a:solidFill>
                  <a:schemeClr val="tx2">
                    <a:lumMod val="50000"/>
                  </a:schemeClr>
                </a:solidFill>
                <a:latin typeface="Verdana"/>
                <a:ea typeface="Verdana"/>
                <a:cs typeface="Verdana" panose="020B0604030504040204" pitchFamily="34" charset="0"/>
              </a:rPr>
              <a:t>categorías</a:t>
            </a:r>
            <a:r>
              <a:rPr lang="en-US" sz="3200" b="1">
                <a:solidFill>
                  <a:schemeClr val="tx2">
                    <a:lumMod val="50000"/>
                  </a:schemeClr>
                </a:solidFill>
                <a:latin typeface="Verdana"/>
                <a:ea typeface="Verdana"/>
                <a:cs typeface="Verdana" panose="020B0604030504040204" pitchFamily="34" charset="0"/>
              </a:rPr>
              <a:t> ¿</a:t>
            </a:r>
            <a:r>
              <a:rPr lang="en-US" sz="3200" b="1" err="1">
                <a:solidFill>
                  <a:schemeClr val="tx2">
                    <a:lumMod val="50000"/>
                  </a:schemeClr>
                </a:solidFill>
                <a:latin typeface="Verdana"/>
                <a:ea typeface="Verdana"/>
                <a:cs typeface="Verdana" panose="020B0604030504040204" pitchFamily="34" charset="0"/>
              </a:rPr>
              <a:t>cuantos</a:t>
            </a:r>
            <a:r>
              <a:rPr lang="en-US" sz="3200" b="1">
                <a:solidFill>
                  <a:schemeClr val="tx2">
                    <a:lumMod val="50000"/>
                  </a:schemeClr>
                </a:solidFill>
                <a:latin typeface="Verdana"/>
                <a:ea typeface="Verdana"/>
                <a:cs typeface="Verdana" panose="020B0604030504040204" pitchFamily="34" charset="0"/>
              </a:rPr>
              <a:t> </a:t>
            </a:r>
            <a:r>
              <a:rPr lang="en-US" sz="3200" b="1" err="1">
                <a:solidFill>
                  <a:schemeClr val="tx2">
                    <a:lumMod val="50000"/>
                  </a:schemeClr>
                </a:solidFill>
                <a:latin typeface="Verdana"/>
                <a:ea typeface="Verdana"/>
                <a:cs typeface="Verdana" panose="020B0604030504040204" pitchFamily="34" charset="0"/>
              </a:rPr>
              <a:t>segmentos</a:t>
            </a:r>
            <a:r>
              <a:rPr lang="en-US" sz="3200" b="1">
                <a:solidFill>
                  <a:schemeClr val="tx2">
                    <a:lumMod val="50000"/>
                  </a:schemeClr>
                </a:solidFill>
                <a:latin typeface="Verdana"/>
                <a:ea typeface="Verdana"/>
                <a:cs typeface="Verdana" panose="020B0604030504040204" pitchFamily="34" charset="0"/>
              </a:rPr>
              <a:t> es </a:t>
            </a:r>
            <a:r>
              <a:rPr lang="en-US" sz="3200" b="1" err="1">
                <a:solidFill>
                  <a:schemeClr val="tx2">
                    <a:lumMod val="50000"/>
                  </a:schemeClr>
                </a:solidFill>
                <a:latin typeface="Verdana"/>
                <a:ea typeface="Verdana"/>
                <a:cs typeface="Verdana" panose="020B0604030504040204" pitchFamily="34" charset="0"/>
              </a:rPr>
              <a:t>mejor</a:t>
            </a:r>
            <a:r>
              <a:rPr lang="en-US" sz="3200" b="1">
                <a:solidFill>
                  <a:schemeClr val="tx2">
                    <a:lumMod val="50000"/>
                  </a:schemeClr>
                </a:solidFill>
                <a:latin typeface="Verdana"/>
                <a:ea typeface="Verdana"/>
                <a:cs typeface="Verdana" panose="020B0604030504040204" pitchFamily="34" charset="0"/>
              </a:rPr>
              <a:t>?</a:t>
            </a:r>
          </a:p>
        </p:txBody>
      </p:sp>
      <p:sp>
        <p:nvSpPr>
          <p:cNvPr id="3" name="CuadroTexto 2">
            <a:extLst>
              <a:ext uri="{FF2B5EF4-FFF2-40B4-BE49-F238E27FC236}">
                <a16:creationId xmlns:a16="http://schemas.microsoft.com/office/drawing/2014/main" id="{E443B69B-626B-5282-12E3-F1B3452C074A}"/>
              </a:ext>
            </a:extLst>
          </p:cNvPr>
          <p:cNvSpPr txBox="1"/>
          <p:nvPr/>
        </p:nvSpPr>
        <p:spPr>
          <a:xfrm>
            <a:off x="6282128" y="1410133"/>
            <a:ext cx="5566971" cy="1200329"/>
          </a:xfrm>
          <a:prstGeom prst="rect">
            <a:avLst/>
          </a:prstGeom>
          <a:noFill/>
        </p:spPr>
        <p:txBody>
          <a:bodyPr wrap="square">
            <a:spAutoFit/>
          </a:bodyPr>
          <a:lstStyle/>
          <a:p>
            <a:r>
              <a:rPr lang="es-ES" sz="18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La </a:t>
            </a:r>
            <a:r>
              <a:rPr lang="es-ES" sz="1800" b="1" i="0">
                <a:solidFill>
                  <a:srgbClr val="000000"/>
                </a:solidFill>
                <a:effectLst/>
                <a:latin typeface="Verdana" panose="020B0604030504040204" pitchFamily="34" charset="0"/>
                <a:ea typeface="Verdana" panose="020B0604030504040204" pitchFamily="34" charset="0"/>
                <a:cs typeface="Verdana" panose="020B0604030504040204" pitchFamily="34" charset="0"/>
              </a:rPr>
              <a:t>Hoja de ruta </a:t>
            </a:r>
            <a:r>
              <a:rPr lang="es-ES" sz="1800" b="0" i="0">
                <a:solidFill>
                  <a:srgbClr val="000000"/>
                </a:solidFill>
                <a:effectLst/>
                <a:latin typeface="Verdana" panose="020B0604030504040204" pitchFamily="34" charset="0"/>
                <a:ea typeface="Verdana" panose="020B0604030504040204" pitchFamily="34" charset="0"/>
                <a:cs typeface="Verdana" panose="020B0604030504040204" pitchFamily="34" charset="0"/>
              </a:rPr>
              <a:t>(URF, 2022) nos planteó información y segmentos para evaluar. Estas son propuestas para revisar como se ajustan a nuestras necesidades regulatorias.</a:t>
            </a:r>
            <a:endParaRPr lang="es-CO">
              <a:latin typeface="Verdana" panose="020B0604030504040204" pitchFamily="34" charset="0"/>
              <a:ea typeface="Verdana" panose="020B0604030504040204" pitchFamily="34" charset="0"/>
              <a:cs typeface="Verdana" panose="020B0604030504040204" pitchFamily="34" charset="0"/>
            </a:endParaRPr>
          </a:p>
        </p:txBody>
      </p:sp>
      <p:sp>
        <p:nvSpPr>
          <p:cNvPr id="5" name="CuadroTexto 4">
            <a:extLst>
              <a:ext uri="{FF2B5EF4-FFF2-40B4-BE49-F238E27FC236}">
                <a16:creationId xmlns:a16="http://schemas.microsoft.com/office/drawing/2014/main" id="{C8D44632-C61C-9239-176A-1E5AFF60503E}"/>
              </a:ext>
            </a:extLst>
          </p:cNvPr>
          <p:cNvSpPr txBox="1"/>
          <p:nvPr/>
        </p:nvSpPr>
        <p:spPr>
          <a:xfrm>
            <a:off x="6282128" y="2901260"/>
            <a:ext cx="5566972" cy="1200329"/>
          </a:xfrm>
          <a:prstGeom prst="rect">
            <a:avLst/>
          </a:prstGeom>
          <a:noFill/>
        </p:spPr>
        <p:txBody>
          <a:bodyPr wrap="square">
            <a:spAutoFit/>
          </a:bodyPr>
          <a:lstStyle/>
          <a:p>
            <a:pPr>
              <a:defRPr/>
            </a:pPr>
            <a:r>
              <a:rPr lang="es-CO" sz="1800">
                <a:latin typeface="Verdana" panose="020B0604030504040204" pitchFamily="34" charset="0"/>
                <a:ea typeface="Verdana" panose="020B0604030504040204" pitchFamily="34" charset="0"/>
                <a:cs typeface="Verdana" panose="020B0604030504040204" pitchFamily="34" charset="0"/>
              </a:rPr>
              <a:t>La </a:t>
            </a:r>
            <a:r>
              <a:rPr lang="es-CO" sz="1800" b="1">
                <a:latin typeface="Verdana" panose="020B0604030504040204" pitchFamily="34" charset="0"/>
                <a:ea typeface="Verdana" panose="020B0604030504040204" pitchFamily="34" charset="0"/>
                <a:cs typeface="Verdana" panose="020B0604030504040204" pitchFamily="34" charset="0"/>
              </a:rPr>
              <a:t>experiencia internacional </a:t>
            </a:r>
            <a:r>
              <a:rPr lang="es-CO" sz="1800">
                <a:latin typeface="Verdana" panose="020B0604030504040204" pitchFamily="34" charset="0"/>
                <a:ea typeface="Verdana" panose="020B0604030504040204" pitchFamily="34" charset="0"/>
                <a:cs typeface="Verdana" panose="020B0604030504040204" pitchFamily="34" charset="0"/>
              </a:rPr>
              <a:t>nos da cuenta de buenas prácticas de segmentos. Estos son acordes con su contexto y nos permite aprender de sus aciertos y errores.</a:t>
            </a:r>
          </a:p>
        </p:txBody>
      </p:sp>
      <p:sp>
        <p:nvSpPr>
          <p:cNvPr id="7" name="CuadroTexto 6">
            <a:extLst>
              <a:ext uri="{FF2B5EF4-FFF2-40B4-BE49-F238E27FC236}">
                <a16:creationId xmlns:a16="http://schemas.microsoft.com/office/drawing/2014/main" id="{64D0F71F-5B22-E505-38B0-41998E75C045}"/>
              </a:ext>
            </a:extLst>
          </p:cNvPr>
          <p:cNvSpPr txBox="1"/>
          <p:nvPr/>
        </p:nvSpPr>
        <p:spPr>
          <a:xfrm>
            <a:off x="6282128" y="4371887"/>
            <a:ext cx="5566972" cy="1477328"/>
          </a:xfrm>
          <a:prstGeom prst="rect">
            <a:avLst/>
          </a:prstGeom>
          <a:noFill/>
        </p:spPr>
        <p:txBody>
          <a:bodyPr wrap="square">
            <a:spAutoFit/>
          </a:bodyPr>
          <a:lstStyle/>
          <a:p>
            <a:r>
              <a:rPr lang="es-CO">
                <a:solidFill>
                  <a:schemeClr val="tx1"/>
                </a:solidFill>
                <a:latin typeface="Verdana" panose="020B0604030504040204" pitchFamily="34" charset="0"/>
                <a:ea typeface="Verdana" panose="020B0604030504040204" pitchFamily="34" charset="0"/>
                <a:cs typeface="Verdana" panose="020B0604030504040204" pitchFamily="34" charset="0"/>
              </a:rPr>
              <a:t>El sector cuenta co</a:t>
            </a:r>
            <a:r>
              <a:rPr lang="es-CO">
                <a:latin typeface="Verdana" panose="020B0604030504040204" pitchFamily="34" charset="0"/>
                <a:ea typeface="Verdana" panose="020B0604030504040204" pitchFamily="34" charset="0"/>
                <a:cs typeface="Verdana" panose="020B0604030504040204" pitchFamily="34" charset="0"/>
              </a:rPr>
              <a:t>n una clasificación de entidades dispuesta por la Supersolidaria, pero esta busca otros fines. En esta clasificación es importante llegar a nivel micro para determinar el esquema de supervisión.</a:t>
            </a:r>
            <a:endParaRPr lang="es-CO">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2" name="Imagen 11">
            <a:extLst>
              <a:ext uri="{FF2B5EF4-FFF2-40B4-BE49-F238E27FC236}">
                <a16:creationId xmlns:a16="http://schemas.microsoft.com/office/drawing/2014/main" id="{B47DFA5C-3F92-2AB5-97F7-AF34E6346FAA}"/>
              </a:ext>
            </a:extLst>
          </p:cNvPr>
          <p:cNvPicPr>
            <a:picLocks noChangeAspect="1"/>
          </p:cNvPicPr>
          <p:nvPr/>
        </p:nvPicPr>
        <p:blipFill rotWithShape="1">
          <a:blip r:embed="rId2"/>
          <a:srcRect l="5589" t="-329" r="12559" b="29463"/>
          <a:stretch/>
        </p:blipFill>
        <p:spPr>
          <a:xfrm>
            <a:off x="-1" y="3504438"/>
            <a:ext cx="5939229" cy="3353562"/>
          </a:xfrm>
          <a:prstGeom prst="rect">
            <a:avLst/>
          </a:prstGeom>
        </p:spPr>
      </p:pic>
    </p:spTree>
    <p:extLst>
      <p:ext uri="{BB962C8B-B14F-4D97-AF65-F5344CB8AC3E}">
        <p14:creationId xmlns:p14="http://schemas.microsoft.com/office/powerpoint/2010/main" val="4248601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10E9A-D897-352B-7247-2D1F2FF6100B}"/>
            </a:ext>
          </a:extLst>
        </p:cNvPr>
        <p:cNvGrpSpPr/>
        <p:nvPr/>
      </p:nvGrpSpPr>
      <p:grpSpPr>
        <a:xfrm>
          <a:off x="0" y="0"/>
          <a:ext cx="0" cy="0"/>
          <a:chOff x="0" y="0"/>
          <a:chExt cx="0" cy="0"/>
        </a:xfrm>
      </p:grpSpPr>
      <p:sp>
        <p:nvSpPr>
          <p:cNvPr id="5" name="Rectángulo 4">
            <a:extLst>
              <a:ext uri="{FF2B5EF4-FFF2-40B4-BE49-F238E27FC236}">
                <a16:creationId xmlns:a16="http://schemas.microsoft.com/office/drawing/2014/main" id="{1BC66899-69E2-0376-55FC-8F17F296CB5E}"/>
              </a:ext>
            </a:extLst>
          </p:cNvPr>
          <p:cNvSpPr/>
          <p:nvPr/>
        </p:nvSpPr>
        <p:spPr>
          <a:xfrm>
            <a:off x="2999353" y="-4977"/>
            <a:ext cx="3048871" cy="42340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hay</a:t>
            </a:r>
          </a:p>
        </p:txBody>
      </p:sp>
      <p:sp>
        <p:nvSpPr>
          <p:cNvPr id="6" name="Rectángulo 5">
            <a:extLst>
              <a:ext uri="{FF2B5EF4-FFF2-40B4-BE49-F238E27FC236}">
                <a16:creationId xmlns:a16="http://schemas.microsoft.com/office/drawing/2014/main" id="{C028952F-C4E1-5DAB-1CBD-DC58DE7AD8E3}"/>
              </a:ext>
            </a:extLst>
          </p:cNvPr>
          <p:cNvSpPr/>
          <p:nvPr/>
        </p:nvSpPr>
        <p:spPr>
          <a:xfrm>
            <a:off x="6085453" y="-4977"/>
            <a:ext cx="3048871" cy="42340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7" name="Rectángulo 6">
            <a:extLst>
              <a:ext uri="{FF2B5EF4-FFF2-40B4-BE49-F238E27FC236}">
                <a16:creationId xmlns:a16="http://schemas.microsoft.com/office/drawing/2014/main" id="{530B0EFE-A382-86EB-3E04-FEBB0B2B69E1}"/>
              </a:ext>
            </a:extLst>
          </p:cNvPr>
          <p:cNvSpPr/>
          <p:nvPr/>
        </p:nvSpPr>
        <p:spPr>
          <a:xfrm>
            <a:off x="9184253" y="-4977"/>
            <a:ext cx="3048871" cy="42340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Rectángulo 3">
            <a:extLst>
              <a:ext uri="{FF2B5EF4-FFF2-40B4-BE49-F238E27FC236}">
                <a16:creationId xmlns:a16="http://schemas.microsoft.com/office/drawing/2014/main" id="{F9C8F0AC-412A-647D-6C58-CD635B993C73}"/>
              </a:ext>
            </a:extLst>
          </p:cNvPr>
          <p:cNvSpPr/>
          <p:nvPr/>
        </p:nvSpPr>
        <p:spPr>
          <a:xfrm>
            <a:off x="0" y="-4977"/>
            <a:ext cx="2949424" cy="42340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2" name="CuadroTexto 1">
            <a:extLst>
              <a:ext uri="{FF2B5EF4-FFF2-40B4-BE49-F238E27FC236}">
                <a16:creationId xmlns:a16="http://schemas.microsoft.com/office/drawing/2014/main" id="{35C31349-AFB5-D302-82E0-DA5D21A30819}"/>
              </a:ext>
            </a:extLst>
          </p:cNvPr>
          <p:cNvSpPr txBox="1"/>
          <p:nvPr/>
        </p:nvSpPr>
        <p:spPr>
          <a:xfrm>
            <a:off x="2379663" y="4784868"/>
            <a:ext cx="7505700" cy="1779459"/>
          </a:xfrm>
          <a:prstGeom prst="rect">
            <a:avLst/>
          </a:prstGeom>
          <a:noFill/>
          <a:ln>
            <a:noFill/>
          </a:ln>
        </p:spPr>
        <p:txBody>
          <a:bodyPr vert="horz" lIns="91440" tIns="45720" rIns="91440" bIns="45720" rtlCol="0" anchor="ctr">
            <a:normAutofit/>
          </a:bodyPr>
          <a:lstStyle/>
          <a:p>
            <a:pPr algn="ctr">
              <a:lnSpc>
                <a:spcPct val="90000"/>
              </a:lnSpc>
              <a:spcBef>
                <a:spcPct val="0"/>
              </a:spcBef>
              <a:spcAft>
                <a:spcPts val="600"/>
              </a:spcAft>
            </a:pPr>
            <a:r>
              <a:rPr lang="en-US" sz="30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Para </a:t>
            </a:r>
            <a:r>
              <a:rPr lang="en-US" sz="30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definir</a:t>
            </a:r>
            <a:r>
              <a:rPr lang="en-US" sz="30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3 </a:t>
            </a:r>
            <a:r>
              <a:rPr lang="en-US" sz="30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categorías</a:t>
            </a:r>
            <a:r>
              <a:rPr lang="en-US" sz="30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0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tuvimos</a:t>
            </a:r>
            <a:r>
              <a:rPr lang="en-US" sz="30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0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en</a:t>
            </a:r>
            <a:r>
              <a:rPr lang="en-US" sz="30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0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cuenta</a:t>
            </a:r>
            <a:r>
              <a:rPr lang="en-US" sz="30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0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varios</a:t>
            </a:r>
            <a:r>
              <a:rPr lang="en-US" sz="30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n-US" sz="3000" b="1" err="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elementos</a:t>
            </a:r>
            <a:r>
              <a:rPr lang="en-US" sz="3000" b="1">
                <a:solidFill>
                  <a:schemeClr val="tx2">
                    <a:lumMod val="5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8" name="CuadroTexto 7">
            <a:extLst>
              <a:ext uri="{FF2B5EF4-FFF2-40B4-BE49-F238E27FC236}">
                <a16:creationId xmlns:a16="http://schemas.microsoft.com/office/drawing/2014/main" id="{F5484F23-1A50-48D6-E648-FD854584CCF0}"/>
              </a:ext>
            </a:extLst>
          </p:cNvPr>
          <p:cNvSpPr txBox="1"/>
          <p:nvPr/>
        </p:nvSpPr>
        <p:spPr>
          <a:xfrm>
            <a:off x="292100" y="1043551"/>
            <a:ext cx="2477109" cy="2086725"/>
          </a:xfrm>
          <a:prstGeom prst="rect">
            <a:avLst/>
          </a:prstGeom>
          <a:noFill/>
        </p:spPr>
        <p:txBody>
          <a:bodyPr wrap="square" lIns="91440" tIns="45720" rIns="91440" bIns="45720" anchor="t">
            <a:spAutoFit/>
          </a:bodyPr>
          <a:lstStyle/>
          <a:p>
            <a:pPr>
              <a:lnSpc>
                <a:spcPct val="90000"/>
              </a:lnSpc>
              <a:spcBef>
                <a:spcPct val="0"/>
              </a:spcBef>
              <a:spcAft>
                <a:spcPts val="600"/>
              </a:spcAft>
            </a:pPr>
            <a:r>
              <a:rPr lang="es-ES" b="1" i="0">
                <a:solidFill>
                  <a:srgbClr val="000000"/>
                </a:solidFill>
                <a:effectLst/>
                <a:latin typeface="Verdana"/>
                <a:ea typeface="Verdana"/>
                <a:cs typeface="Verdana" panose="020B0604030504040204" pitchFamily="34" charset="0"/>
              </a:rPr>
              <a:t>3</a:t>
            </a:r>
            <a:r>
              <a:rPr lang="es-ES" b="0" i="0">
                <a:solidFill>
                  <a:srgbClr val="000000"/>
                </a:solidFill>
                <a:effectLst/>
                <a:latin typeface="Verdana"/>
                <a:ea typeface="Verdana"/>
                <a:cs typeface="Verdana" panose="020B0604030504040204" pitchFamily="34" charset="0"/>
              </a:rPr>
              <a:t> segmentos es eficiente para caracterizar al sector de las CAC. Permite un diseño sencillo y de fácil entendimiento para las entidades.</a:t>
            </a:r>
            <a:endParaRPr lang="en-US" b="1">
              <a:solidFill>
                <a:schemeClr val="tx1">
                  <a:lumMod val="85000"/>
                  <a:lumOff val="15000"/>
                </a:schemeClr>
              </a:solidFill>
              <a:latin typeface="Verdana"/>
              <a:ea typeface="Verdana"/>
              <a:cs typeface="Verdana" panose="020B0604030504040204" pitchFamily="34" charset="0"/>
            </a:endParaRPr>
          </a:p>
        </p:txBody>
      </p:sp>
      <p:sp>
        <p:nvSpPr>
          <p:cNvPr id="12" name="CuadroTexto 11">
            <a:extLst>
              <a:ext uri="{FF2B5EF4-FFF2-40B4-BE49-F238E27FC236}">
                <a16:creationId xmlns:a16="http://schemas.microsoft.com/office/drawing/2014/main" id="{6720A343-815B-064B-B3FC-EDAB0BC1B1F9}"/>
              </a:ext>
            </a:extLst>
          </p:cNvPr>
          <p:cNvSpPr txBox="1"/>
          <p:nvPr/>
        </p:nvSpPr>
        <p:spPr>
          <a:xfrm>
            <a:off x="3146743" y="1043551"/>
            <a:ext cx="2789324" cy="2585323"/>
          </a:xfrm>
          <a:prstGeom prst="rect">
            <a:avLst/>
          </a:prstGeom>
          <a:noFill/>
        </p:spPr>
        <p:txBody>
          <a:bodyPr wrap="square" lIns="91440" tIns="45720" rIns="91440" bIns="45720" anchor="t">
            <a:spAutoFit/>
          </a:bodyPr>
          <a:lstStyle/>
          <a:p>
            <a:pPr>
              <a:lnSpc>
                <a:spcPct val="90000"/>
              </a:lnSpc>
              <a:spcBef>
                <a:spcPct val="0"/>
              </a:spcBef>
              <a:spcAft>
                <a:spcPts val="600"/>
              </a:spcAft>
            </a:pPr>
            <a:r>
              <a:rPr lang="es-ES" b="1" i="0">
                <a:solidFill>
                  <a:srgbClr val="000000"/>
                </a:solidFill>
                <a:effectLst/>
                <a:latin typeface="Verdana"/>
                <a:ea typeface="Verdana"/>
                <a:cs typeface="Verdana" panose="020B0604030504040204" pitchFamily="34" charset="0"/>
              </a:rPr>
              <a:t>3</a:t>
            </a:r>
            <a:r>
              <a:rPr lang="es-ES" b="0" i="0">
                <a:solidFill>
                  <a:srgbClr val="000000"/>
                </a:solidFill>
                <a:effectLst/>
                <a:latin typeface="Verdana"/>
                <a:ea typeface="Verdana"/>
                <a:cs typeface="Verdana" panose="020B0604030504040204" pitchFamily="34" charset="0"/>
              </a:rPr>
              <a:t> categorías permite contar con una estructura regulatoria prudencial</a:t>
            </a:r>
            <a:r>
              <a:rPr lang="es-ES">
                <a:solidFill>
                  <a:srgbClr val="000000"/>
                </a:solidFill>
                <a:latin typeface="Verdana"/>
                <a:ea typeface="Verdana"/>
                <a:cs typeface="Verdana" panose="020B0604030504040204" pitchFamily="34" charset="0"/>
              </a:rPr>
              <a:t>,</a:t>
            </a:r>
            <a:r>
              <a:rPr lang="es-ES" b="0" i="0">
                <a:solidFill>
                  <a:srgbClr val="000000"/>
                </a:solidFill>
                <a:effectLst/>
                <a:latin typeface="Verdana"/>
                <a:ea typeface="Verdana"/>
                <a:cs typeface="Verdana" panose="020B0604030504040204" pitchFamily="34" charset="0"/>
              </a:rPr>
              <a:t> y un régimen de operaciones más simple y eficiente para su implementación y supervisión.</a:t>
            </a:r>
          </a:p>
        </p:txBody>
      </p:sp>
      <p:sp>
        <p:nvSpPr>
          <p:cNvPr id="15" name="CuadroTexto 14">
            <a:extLst>
              <a:ext uri="{FF2B5EF4-FFF2-40B4-BE49-F238E27FC236}">
                <a16:creationId xmlns:a16="http://schemas.microsoft.com/office/drawing/2014/main" id="{049DA5D8-5E96-4013-1EE0-D4C23B782EB4}"/>
              </a:ext>
            </a:extLst>
          </p:cNvPr>
          <p:cNvSpPr txBox="1"/>
          <p:nvPr/>
        </p:nvSpPr>
        <p:spPr>
          <a:xfrm>
            <a:off x="6195614" y="1043551"/>
            <a:ext cx="2843202" cy="2834622"/>
          </a:xfrm>
          <a:prstGeom prst="rect">
            <a:avLst/>
          </a:prstGeom>
          <a:noFill/>
        </p:spPr>
        <p:txBody>
          <a:bodyPr wrap="square">
            <a:spAutoFit/>
          </a:bodyPr>
          <a:lstStyle/>
          <a:p>
            <a:pPr>
              <a:lnSpc>
                <a:spcPct val="90000"/>
              </a:lnSpc>
              <a:spcBef>
                <a:spcPct val="0"/>
              </a:spcBef>
              <a:spcAft>
                <a:spcPts val="600"/>
              </a:spcAft>
            </a:pPr>
            <a:r>
              <a:rPr lang="es-ES">
                <a:solidFill>
                  <a:srgbClr val="000000"/>
                </a:solidFill>
                <a:latin typeface="Verdana" panose="020B0604030504040204" pitchFamily="34" charset="0"/>
                <a:ea typeface="Verdana" panose="020B0604030504040204" pitchFamily="34" charset="0"/>
                <a:cs typeface="Verdana" panose="020B0604030504040204" pitchFamily="34" charset="0"/>
              </a:rPr>
              <a:t>D</a:t>
            </a:r>
            <a:r>
              <a:rPr lang="es-ES" b="0" i="0">
                <a:solidFill>
                  <a:srgbClr val="000000"/>
                </a:solidFill>
                <a:effectLst/>
                <a:latin typeface="Verdana" panose="020B0604030504040204" pitchFamily="34" charset="0"/>
                <a:ea typeface="Verdana" panose="020B0604030504040204" pitchFamily="34" charset="0"/>
                <a:cs typeface="Verdana" panose="020B0604030504040204" pitchFamily="34" charset="0"/>
              </a:rPr>
              <a:t>e acuerdo con el análisis de buenas prácticas y experiencias internacionales revisadas, no es deseable para nuestro contexto una categoría micro que cuente con un nivel regulatorio inferior al vigente.</a:t>
            </a:r>
            <a:endParaRPr lang="en-US" b="1">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CuadroTexto 16">
            <a:extLst>
              <a:ext uri="{FF2B5EF4-FFF2-40B4-BE49-F238E27FC236}">
                <a16:creationId xmlns:a16="http://schemas.microsoft.com/office/drawing/2014/main" id="{031C4EEF-52F3-67EA-4E93-6BCDBF805635}"/>
              </a:ext>
            </a:extLst>
          </p:cNvPr>
          <p:cNvSpPr txBox="1"/>
          <p:nvPr/>
        </p:nvSpPr>
        <p:spPr>
          <a:xfrm>
            <a:off x="9236533" y="1043551"/>
            <a:ext cx="2766447" cy="2834622"/>
          </a:xfrm>
          <a:prstGeom prst="rect">
            <a:avLst/>
          </a:prstGeom>
          <a:noFill/>
        </p:spPr>
        <p:txBody>
          <a:bodyPr wrap="square" lIns="91440" tIns="45720" rIns="91440" bIns="45720" anchor="t">
            <a:spAutoFit/>
          </a:bodyPr>
          <a:lstStyle/>
          <a:p>
            <a:pPr>
              <a:lnSpc>
                <a:spcPct val="90000"/>
              </a:lnSpc>
              <a:spcBef>
                <a:spcPct val="0"/>
              </a:spcBef>
              <a:spcAft>
                <a:spcPts val="600"/>
              </a:spcAft>
            </a:pPr>
            <a:r>
              <a:rPr lang="en-US">
                <a:solidFill>
                  <a:schemeClr val="tx1">
                    <a:lumMod val="85000"/>
                    <a:lumOff val="15000"/>
                  </a:schemeClr>
                </a:solidFill>
                <a:latin typeface="Verdana"/>
                <a:ea typeface="Verdana"/>
                <a:cs typeface="Verdana" panose="020B0604030504040204" pitchFamily="34" charset="0"/>
              </a:rPr>
              <a:t>Crear </a:t>
            </a:r>
            <a:r>
              <a:rPr lang="en-US" err="1">
                <a:solidFill>
                  <a:schemeClr val="tx1">
                    <a:lumMod val="85000"/>
                    <a:lumOff val="15000"/>
                  </a:schemeClr>
                </a:solidFill>
                <a:latin typeface="Verdana"/>
                <a:ea typeface="Verdana"/>
                <a:cs typeface="Verdana" panose="020B0604030504040204" pitchFamily="34" charset="0"/>
              </a:rPr>
              <a:t>categorías</a:t>
            </a:r>
            <a:r>
              <a:rPr lang="en-US">
                <a:solidFill>
                  <a:schemeClr val="tx1">
                    <a:lumMod val="85000"/>
                    <a:lumOff val="15000"/>
                  </a:schemeClr>
                </a:solidFill>
                <a:latin typeface="Verdana"/>
                <a:ea typeface="Verdana"/>
                <a:cs typeface="Verdana" panose="020B0604030504040204" pitchFamily="34" charset="0"/>
              </a:rPr>
              <a:t> </a:t>
            </a:r>
            <a:r>
              <a:rPr lang="en-US" err="1">
                <a:solidFill>
                  <a:schemeClr val="tx1">
                    <a:lumMod val="85000"/>
                    <a:lumOff val="15000"/>
                  </a:schemeClr>
                </a:solidFill>
                <a:latin typeface="Verdana"/>
                <a:ea typeface="Verdana"/>
                <a:cs typeface="Verdana" panose="020B0604030504040204" pitchFamily="34" charset="0"/>
              </a:rPr>
              <a:t>adicionales</a:t>
            </a:r>
            <a:r>
              <a:rPr lang="en-US">
                <a:solidFill>
                  <a:schemeClr val="tx1">
                    <a:lumMod val="85000"/>
                    <a:lumOff val="15000"/>
                  </a:schemeClr>
                </a:solidFill>
                <a:latin typeface="Verdana"/>
                <a:ea typeface="Verdana"/>
                <a:cs typeface="Verdana" panose="020B0604030504040204" pitchFamily="34" charset="0"/>
              </a:rPr>
              <a:t>, con </a:t>
            </a:r>
            <a:r>
              <a:rPr lang="en-US" err="1">
                <a:solidFill>
                  <a:schemeClr val="tx1">
                    <a:lumMod val="85000"/>
                    <a:lumOff val="15000"/>
                  </a:schemeClr>
                </a:solidFill>
                <a:latin typeface="Verdana"/>
                <a:ea typeface="Verdana"/>
                <a:cs typeface="Verdana" panose="020B0604030504040204" pitchFamily="34" charset="0"/>
              </a:rPr>
              <a:t>poca</a:t>
            </a:r>
            <a:r>
              <a:rPr lang="en-US">
                <a:solidFill>
                  <a:schemeClr val="tx1">
                    <a:lumMod val="85000"/>
                    <a:lumOff val="15000"/>
                  </a:schemeClr>
                </a:solidFill>
                <a:latin typeface="Verdana"/>
                <a:ea typeface="Verdana"/>
                <a:cs typeface="Verdana" panose="020B0604030504040204" pitchFamily="34" charset="0"/>
              </a:rPr>
              <a:t> o </a:t>
            </a:r>
            <a:r>
              <a:rPr lang="en-US" err="1">
                <a:solidFill>
                  <a:schemeClr val="tx1">
                    <a:lumMod val="85000"/>
                    <a:lumOff val="15000"/>
                  </a:schemeClr>
                </a:solidFill>
                <a:latin typeface="Verdana"/>
                <a:ea typeface="Verdana"/>
                <a:cs typeface="Verdana" panose="020B0604030504040204" pitchFamily="34" charset="0"/>
              </a:rPr>
              <a:t>ninguna</a:t>
            </a:r>
            <a:r>
              <a:rPr lang="en-US">
                <a:solidFill>
                  <a:schemeClr val="tx1">
                    <a:lumMod val="85000"/>
                    <a:lumOff val="15000"/>
                  </a:schemeClr>
                </a:solidFill>
                <a:latin typeface="Verdana"/>
                <a:ea typeface="Verdana"/>
                <a:cs typeface="Verdana" panose="020B0604030504040204" pitchFamily="34" charset="0"/>
              </a:rPr>
              <a:t> </a:t>
            </a:r>
            <a:r>
              <a:rPr lang="en-US" err="1">
                <a:solidFill>
                  <a:schemeClr val="tx1">
                    <a:lumMod val="85000"/>
                    <a:lumOff val="15000"/>
                  </a:schemeClr>
                </a:solidFill>
                <a:latin typeface="Verdana"/>
                <a:ea typeface="Verdana"/>
                <a:cs typeface="Verdana" panose="020B0604030504040204" pitchFamily="34" charset="0"/>
              </a:rPr>
              <a:t>regulación</a:t>
            </a:r>
            <a:r>
              <a:rPr lang="en-US">
                <a:solidFill>
                  <a:schemeClr val="tx1">
                    <a:lumMod val="85000"/>
                    <a:lumOff val="15000"/>
                  </a:schemeClr>
                </a:solidFill>
                <a:latin typeface="Verdana"/>
                <a:ea typeface="Verdana"/>
                <a:cs typeface="Verdana" panose="020B0604030504040204" pitchFamily="34" charset="0"/>
              </a:rPr>
              <a:t> o supervision, ha </a:t>
            </a:r>
            <a:r>
              <a:rPr lang="en-US" err="1">
                <a:solidFill>
                  <a:schemeClr val="tx1">
                    <a:lumMod val="85000"/>
                    <a:lumOff val="15000"/>
                  </a:schemeClr>
                </a:solidFill>
                <a:latin typeface="Verdana"/>
                <a:ea typeface="Verdana"/>
                <a:cs typeface="Verdana" panose="020B0604030504040204" pitchFamily="34" charset="0"/>
              </a:rPr>
              <a:t>generado</a:t>
            </a:r>
            <a:r>
              <a:rPr lang="en-US">
                <a:solidFill>
                  <a:schemeClr val="tx1">
                    <a:lumMod val="85000"/>
                    <a:lumOff val="15000"/>
                  </a:schemeClr>
                </a:solidFill>
                <a:latin typeface="Verdana"/>
                <a:ea typeface="Verdana"/>
                <a:cs typeface="Verdana" panose="020B0604030504040204" pitchFamily="34" charset="0"/>
              </a:rPr>
              <a:t> </a:t>
            </a:r>
            <a:r>
              <a:rPr lang="en-US" err="1">
                <a:solidFill>
                  <a:schemeClr val="tx1">
                    <a:lumMod val="85000"/>
                    <a:lumOff val="15000"/>
                  </a:schemeClr>
                </a:solidFill>
                <a:latin typeface="Verdana"/>
                <a:ea typeface="Verdana"/>
                <a:cs typeface="Verdana" panose="020B0604030504040204" pitchFamily="34" charset="0"/>
              </a:rPr>
              <a:t>en</a:t>
            </a:r>
            <a:r>
              <a:rPr lang="en-US">
                <a:solidFill>
                  <a:schemeClr val="tx1">
                    <a:lumMod val="85000"/>
                    <a:lumOff val="15000"/>
                  </a:schemeClr>
                </a:solidFill>
                <a:latin typeface="Verdana"/>
                <a:ea typeface="Verdana"/>
                <a:cs typeface="Verdana" panose="020B0604030504040204" pitchFamily="34" charset="0"/>
              </a:rPr>
              <a:t> </a:t>
            </a:r>
            <a:r>
              <a:rPr lang="en-US" err="1">
                <a:solidFill>
                  <a:schemeClr val="tx1">
                    <a:lumMod val="85000"/>
                    <a:lumOff val="15000"/>
                  </a:schemeClr>
                </a:solidFill>
                <a:latin typeface="Verdana"/>
                <a:ea typeface="Verdana"/>
                <a:cs typeface="Verdana" panose="020B0604030504040204" pitchFamily="34" charset="0"/>
              </a:rPr>
              <a:t>otros</a:t>
            </a:r>
            <a:r>
              <a:rPr lang="en-US">
                <a:solidFill>
                  <a:schemeClr val="tx1">
                    <a:lumMod val="85000"/>
                    <a:lumOff val="15000"/>
                  </a:schemeClr>
                </a:solidFill>
                <a:latin typeface="Verdana"/>
                <a:ea typeface="Verdana"/>
                <a:cs typeface="Verdana" panose="020B0604030504040204" pitchFamily="34" charset="0"/>
              </a:rPr>
              <a:t> </a:t>
            </a:r>
            <a:r>
              <a:rPr lang="en-US" err="1">
                <a:solidFill>
                  <a:schemeClr val="tx1">
                    <a:lumMod val="85000"/>
                    <a:lumOff val="15000"/>
                  </a:schemeClr>
                </a:solidFill>
                <a:latin typeface="Verdana"/>
                <a:ea typeface="Verdana"/>
                <a:cs typeface="Verdana" panose="020B0604030504040204" pitchFamily="34" charset="0"/>
              </a:rPr>
              <a:t>países</a:t>
            </a:r>
            <a:r>
              <a:rPr lang="en-US">
                <a:solidFill>
                  <a:schemeClr val="tx1">
                    <a:lumMod val="85000"/>
                    <a:lumOff val="15000"/>
                  </a:schemeClr>
                </a:solidFill>
                <a:latin typeface="Verdana"/>
                <a:ea typeface="Verdana"/>
                <a:cs typeface="Verdana" panose="020B0604030504040204" pitchFamily="34" charset="0"/>
              </a:rPr>
              <a:t> </a:t>
            </a:r>
            <a:r>
              <a:rPr lang="en-US" err="1">
                <a:solidFill>
                  <a:schemeClr val="tx1">
                    <a:lumMod val="85000"/>
                    <a:lumOff val="15000"/>
                  </a:schemeClr>
                </a:solidFill>
                <a:latin typeface="Verdana"/>
                <a:ea typeface="Verdana"/>
                <a:cs typeface="Verdana" panose="020B0604030504040204" pitchFamily="34" charset="0"/>
              </a:rPr>
              <a:t>proliferiación</a:t>
            </a:r>
            <a:r>
              <a:rPr lang="en-US">
                <a:solidFill>
                  <a:schemeClr val="tx1">
                    <a:lumMod val="85000"/>
                    <a:lumOff val="15000"/>
                  </a:schemeClr>
                </a:solidFill>
                <a:latin typeface="Verdana"/>
                <a:ea typeface="Verdana"/>
                <a:cs typeface="Verdana" panose="020B0604030504040204" pitchFamily="34" charset="0"/>
              </a:rPr>
              <a:t> de </a:t>
            </a:r>
            <a:r>
              <a:rPr lang="en-US" err="1">
                <a:solidFill>
                  <a:schemeClr val="tx1">
                    <a:lumMod val="85000"/>
                    <a:lumOff val="15000"/>
                  </a:schemeClr>
                </a:solidFill>
                <a:latin typeface="Verdana"/>
                <a:ea typeface="Verdana"/>
                <a:cs typeface="Verdana" panose="020B0604030504040204" pitchFamily="34" charset="0"/>
              </a:rPr>
              <a:t>entidades</a:t>
            </a:r>
            <a:r>
              <a:rPr lang="en-US">
                <a:solidFill>
                  <a:schemeClr val="tx1">
                    <a:lumMod val="85000"/>
                    <a:lumOff val="15000"/>
                  </a:schemeClr>
                </a:solidFill>
                <a:latin typeface="Verdana"/>
                <a:ea typeface="Verdana"/>
                <a:cs typeface="Verdana" panose="020B0604030504040204" pitchFamily="34" charset="0"/>
              </a:rPr>
              <a:t> y </a:t>
            </a:r>
            <a:r>
              <a:rPr lang="en-US" err="1">
                <a:solidFill>
                  <a:schemeClr val="tx1">
                    <a:lumMod val="85000"/>
                    <a:lumOff val="15000"/>
                  </a:schemeClr>
                </a:solidFill>
                <a:latin typeface="Verdana"/>
                <a:ea typeface="Verdana"/>
                <a:cs typeface="Verdana" panose="020B0604030504040204" pitchFamily="34" charset="0"/>
              </a:rPr>
              <a:t>asimetrías</a:t>
            </a:r>
            <a:r>
              <a:rPr lang="en-US">
                <a:solidFill>
                  <a:schemeClr val="tx1">
                    <a:lumMod val="85000"/>
                    <a:lumOff val="15000"/>
                  </a:schemeClr>
                </a:solidFill>
                <a:latin typeface="Verdana"/>
                <a:ea typeface="Verdana"/>
                <a:cs typeface="Verdana" panose="020B0604030504040204" pitchFamily="34" charset="0"/>
              </a:rPr>
              <a:t> </a:t>
            </a:r>
            <a:r>
              <a:rPr lang="en-US" err="1">
                <a:solidFill>
                  <a:schemeClr val="tx1">
                    <a:lumMod val="85000"/>
                    <a:lumOff val="15000"/>
                  </a:schemeClr>
                </a:solidFill>
                <a:latin typeface="Verdana"/>
                <a:ea typeface="Verdana"/>
                <a:cs typeface="Verdana" panose="020B0604030504040204" pitchFamily="34" charset="0"/>
              </a:rPr>
              <a:t>regulatorias</a:t>
            </a:r>
            <a:r>
              <a:rPr lang="en-US">
                <a:solidFill>
                  <a:schemeClr val="tx1">
                    <a:lumMod val="85000"/>
                    <a:lumOff val="15000"/>
                  </a:schemeClr>
                </a:solidFill>
                <a:latin typeface="Verdana"/>
                <a:ea typeface="Verdana"/>
                <a:cs typeface="Verdana" panose="020B0604030504040204" pitchFamily="34" charset="0"/>
              </a:rPr>
              <a:t>, lo que </a:t>
            </a:r>
            <a:r>
              <a:rPr lang="en-US" err="1">
                <a:solidFill>
                  <a:schemeClr val="tx1">
                    <a:lumMod val="85000"/>
                    <a:lumOff val="15000"/>
                  </a:schemeClr>
                </a:solidFill>
                <a:latin typeface="Verdana"/>
                <a:ea typeface="Verdana"/>
                <a:cs typeface="Verdana" panose="020B0604030504040204" pitchFamily="34" charset="0"/>
              </a:rPr>
              <a:t>afecta</a:t>
            </a:r>
            <a:r>
              <a:rPr lang="en-US">
                <a:solidFill>
                  <a:schemeClr val="tx1">
                    <a:lumMod val="85000"/>
                    <a:lumOff val="15000"/>
                  </a:schemeClr>
                </a:solidFill>
                <a:latin typeface="Verdana"/>
                <a:ea typeface="Verdana"/>
                <a:cs typeface="Verdana" panose="020B0604030504040204" pitchFamily="34" charset="0"/>
              </a:rPr>
              <a:t> la </a:t>
            </a:r>
            <a:r>
              <a:rPr lang="en-US" err="1">
                <a:solidFill>
                  <a:schemeClr val="tx1">
                    <a:lumMod val="85000"/>
                    <a:lumOff val="15000"/>
                  </a:schemeClr>
                </a:solidFill>
                <a:latin typeface="Verdana"/>
                <a:ea typeface="Verdana"/>
                <a:cs typeface="Verdana" panose="020B0604030504040204" pitchFamily="34" charset="0"/>
              </a:rPr>
              <a:t>credibilidad</a:t>
            </a:r>
            <a:r>
              <a:rPr lang="en-US">
                <a:solidFill>
                  <a:schemeClr val="tx1">
                    <a:lumMod val="85000"/>
                    <a:lumOff val="15000"/>
                  </a:schemeClr>
                </a:solidFill>
                <a:latin typeface="Verdana"/>
                <a:ea typeface="Verdana"/>
                <a:cs typeface="Verdana" panose="020B0604030504040204" pitchFamily="34" charset="0"/>
              </a:rPr>
              <a:t> del sector.</a:t>
            </a:r>
          </a:p>
        </p:txBody>
      </p:sp>
    </p:spTree>
    <p:extLst>
      <p:ext uri="{BB962C8B-B14F-4D97-AF65-F5344CB8AC3E}">
        <p14:creationId xmlns:p14="http://schemas.microsoft.com/office/powerpoint/2010/main" val="92008523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20</Slides>
  <Notes>1</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Karime Yamhure Hurtado</dc:creator>
  <cp:revision>1</cp:revision>
  <dcterms:created xsi:type="dcterms:W3CDTF">2024-06-07T03:02:26Z</dcterms:created>
  <dcterms:modified xsi:type="dcterms:W3CDTF">2024-06-24T16:20:19Z</dcterms:modified>
</cp:coreProperties>
</file>