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1164" r:id="rId6"/>
    <p:sldId id="1165" r:id="rId7"/>
    <p:sldId id="1166" r:id="rId8"/>
    <p:sldId id="262" r:id="rId9"/>
    <p:sldId id="261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65"/>
    <p:restoredTop sz="96327"/>
  </p:normalViewPr>
  <p:slideViewPr>
    <p:cSldViewPr snapToGrid="0">
      <p:cViewPr varScale="1">
        <p:scale>
          <a:sx n="60" d="100"/>
          <a:sy n="60" d="100"/>
        </p:scale>
        <p:origin x="184" y="1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1257D-1562-0043-8001-CE464C06F670}" type="datetimeFigureOut">
              <a:rPr lang="es-CO" smtClean="0"/>
              <a:t>29/08/23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5E8C3-2320-2241-AF93-DBED001AA0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2542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56F6-B724-2245-9580-40334DC03AAD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902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56F6-B724-2245-9580-40334DC03AAD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3682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E56F6-B724-2245-9580-40334DC03AAD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5136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68F042-F63F-5158-AFA5-B26AD12D7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7C5C6B-0727-2D98-8067-098D63260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20D6FB-B633-4DAA-8C10-F4B3FE79F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2748-627E-6F45-9F67-36DEB965726C}" type="datetimeFigureOut">
              <a:rPr lang="es-CO" smtClean="0"/>
              <a:t>29/08/23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03061D-96AA-F798-DCD6-A88B87D89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773A13-4704-726A-2200-8BB01432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0D19-EDB3-274A-9FFC-3C3BAAC0C3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798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9FF9B-8EC3-1621-B17D-C5D47819C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C20FB24-F32A-DA9A-6CE3-91243B74A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6BCFC4-D01E-8BD2-934C-03D170572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2748-627E-6F45-9F67-36DEB965726C}" type="datetimeFigureOut">
              <a:rPr lang="es-CO" smtClean="0"/>
              <a:t>29/08/23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E893C0-C7B0-7480-4D8C-79E7D1BF2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1989CF-5E70-5D24-8B98-A2E2EF34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0D19-EDB3-274A-9FFC-3C3BAAC0C3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325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AC18E8F-0BB3-60E4-92E7-294A0FE2AF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5C3FC3-95AB-85BB-81E4-582DC0D80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DE6CD0-B715-72A6-4FF5-209450528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2748-627E-6F45-9F67-36DEB965726C}" type="datetimeFigureOut">
              <a:rPr lang="es-CO" smtClean="0"/>
              <a:t>29/08/23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262E42-BD1A-4B24-8D5E-F9A9F4726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73E818-A14E-2DE7-D736-F7686F8BA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0D19-EDB3-274A-9FFC-3C3BAAC0C3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4586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878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D8D66-E419-15A7-C86C-830E29323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B99FBA-3F9B-2EFF-A5C5-1710D8075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091377-E0A3-D471-B7DA-EF0E80877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2748-627E-6F45-9F67-36DEB965726C}" type="datetimeFigureOut">
              <a:rPr lang="es-CO" smtClean="0"/>
              <a:t>29/08/23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3C5576-7FB9-7782-5248-A91A2CF6D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69AC19-6303-DEFE-C9B9-39D313D7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0D19-EDB3-274A-9FFC-3C3BAAC0C3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701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90F8F-2D10-A738-72A6-5F05F899C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1F621B-AAE5-6C9F-D3F5-F1D83C78F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B0C0A2-78E4-F938-32F8-2F6C71519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2748-627E-6F45-9F67-36DEB965726C}" type="datetimeFigureOut">
              <a:rPr lang="es-CO" smtClean="0"/>
              <a:t>29/08/23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A47B4F-EA84-5F3A-174F-CA556808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112222-9DF6-20B2-81B6-EED468D3E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0D19-EDB3-274A-9FFC-3C3BAAC0C3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555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E97584-6F8B-4742-A76A-210A7E282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B640E-AC3E-D73F-4E13-9668440AE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69A71A-8770-71EB-23AC-4212640B4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B6A4BE-A176-682A-4A8D-C7865E26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2748-627E-6F45-9F67-36DEB965726C}" type="datetimeFigureOut">
              <a:rPr lang="es-CO" smtClean="0"/>
              <a:t>29/08/23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B2B35E-4BD1-0DF5-F7FE-8D1337801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EE1E40-54D8-C449-6DA3-622B2E9E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0D19-EDB3-274A-9FFC-3C3BAAC0C3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718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6124A6-1687-3C16-EFD6-F5EC700B9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F375D9-97D2-E4D0-9CF0-A8BA4B8AE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EC0DB9-423A-F6A1-A191-97FBA99BC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340266B-32C5-3B8A-C779-C344CF9A37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E5F8F9-5181-5E94-6512-91A2CC48F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37FA2C3-091E-9773-2429-FC613ACD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2748-627E-6F45-9F67-36DEB965726C}" type="datetimeFigureOut">
              <a:rPr lang="es-CO" smtClean="0"/>
              <a:t>29/08/23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629D3A-EA2A-EB44-6005-B76D4360D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7E3477C-E0C0-9CC2-8B87-9C1C7D52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0D19-EDB3-274A-9FFC-3C3BAAC0C3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813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743572-A3D6-9EDC-FEF0-8685780A3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C5B90C-98DF-8E75-0076-8F509733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2748-627E-6F45-9F67-36DEB965726C}" type="datetimeFigureOut">
              <a:rPr lang="es-CO" smtClean="0"/>
              <a:t>29/08/23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6FDC89-613C-C4E7-53A3-BEAD00F7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C4CCD2-AC88-5108-513E-4D90568C1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0D19-EDB3-274A-9FFC-3C3BAAC0C3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015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A6B701F-57A9-C44C-94C2-C36C49215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2748-627E-6F45-9F67-36DEB965726C}" type="datetimeFigureOut">
              <a:rPr lang="es-CO" smtClean="0"/>
              <a:t>29/08/23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7EED18D-6A06-AACF-7FCF-6DEB232B9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99040A-A6A0-DC31-52E1-D495E3821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0D19-EDB3-274A-9FFC-3C3BAAC0C3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105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4F5FC-B8B3-095D-8E9C-F927E8B75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55CDE7-DAE3-1CD7-1272-E0125803E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FEF538-0328-9627-AEA5-521224348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A79A31-BBC1-D3FA-A5A9-194FC2F3C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2748-627E-6F45-9F67-36DEB965726C}" type="datetimeFigureOut">
              <a:rPr lang="es-CO" smtClean="0"/>
              <a:t>29/08/23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4931CB-7FEF-182A-043F-FB1B057D2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7A447D-DE94-4E2E-5DF7-90274D7C2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0D19-EDB3-274A-9FFC-3C3BAAC0C3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365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8710F1-84D8-445B-34C5-9C2CD3D5D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5F2F3C-7353-A83B-0127-8A706AEAE4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898DBD-8361-A9E8-C892-78E4979EA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0F5F60-B39D-4638-F2B6-87D6AD745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2748-627E-6F45-9F67-36DEB965726C}" type="datetimeFigureOut">
              <a:rPr lang="es-CO" smtClean="0"/>
              <a:t>29/08/23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DF8BBC-BF03-C4A6-5A03-BE2BDEA1D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A751ED-CB0A-0E8B-E33D-773BE954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0D19-EDB3-274A-9FFC-3C3BAAC0C3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075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85D7053-D4EA-070C-325B-D61EBDB5E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779FB5-B80D-886F-97C7-FE89641A6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0B442C-B496-DC26-F671-7E2FAE1F9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62748-627E-6F45-9F67-36DEB965726C}" type="datetimeFigureOut">
              <a:rPr lang="es-CO" smtClean="0"/>
              <a:t>29/08/23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24DB12-0944-BC7F-137D-0639561C3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082608-06FD-3BD2-5E1F-41B45FD3D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60D19-EDB3-274A-9FFC-3C3BAAC0C3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916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6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6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6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53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C0B194DB-252D-5D13-EC03-F2FC7415DFC3}"/>
              </a:ext>
            </a:extLst>
          </p:cNvPr>
          <p:cNvSpPr txBox="1">
            <a:spLocks/>
          </p:cNvSpPr>
          <p:nvPr/>
        </p:nvSpPr>
        <p:spPr>
          <a:xfrm>
            <a:off x="335383" y="2250833"/>
            <a:ext cx="8302431" cy="2129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400"/>
              </a:lnSpc>
            </a:pPr>
            <a:r>
              <a:rPr lang="es-E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Seguimiento </a:t>
            </a:r>
            <a:endParaRPr lang="es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5400"/>
              </a:lnSpc>
            </a:pPr>
            <a:r>
              <a:rPr lang="es-E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 regulatoria</a:t>
            </a:r>
            <a:endParaRPr lang="es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5400"/>
              </a:lnSpc>
            </a:pPr>
            <a:r>
              <a:rPr lang="es-E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2023-2024</a:t>
            </a:r>
            <a:endParaRPr lang="es-CO" sz="5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7697861-2A51-5FAB-11E5-E8756CC135EF}"/>
              </a:ext>
            </a:extLst>
          </p:cNvPr>
          <p:cNvSpPr txBox="1">
            <a:spLocks/>
          </p:cNvSpPr>
          <p:nvPr/>
        </p:nvSpPr>
        <p:spPr>
          <a:xfrm>
            <a:off x="174773" y="5941610"/>
            <a:ext cx="2207011" cy="501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400"/>
              </a:lnSpc>
            </a:pPr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Junio 2023</a:t>
            </a:r>
          </a:p>
        </p:txBody>
      </p:sp>
    </p:spTree>
    <p:extLst>
      <p:ext uri="{BB962C8B-B14F-4D97-AF65-F5344CB8AC3E}">
        <p14:creationId xmlns:p14="http://schemas.microsoft.com/office/powerpoint/2010/main" val="259974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A7897542-E903-4CFE-F94B-E50B6DB07BB6}"/>
              </a:ext>
            </a:extLst>
          </p:cNvPr>
          <p:cNvSpPr txBox="1"/>
          <p:nvPr/>
        </p:nvSpPr>
        <p:spPr>
          <a:xfrm>
            <a:off x="334979" y="2053460"/>
            <a:ext cx="10574006" cy="5027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800" b="1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ts val="3240"/>
              </a:lnSpc>
              <a:spcBef>
                <a:spcPct val="0"/>
              </a:spcBef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Ajuste objetivos de la agenda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4F3D2B5-119A-C359-8257-C38C3BF9B4F3}"/>
              </a:ext>
            </a:extLst>
          </p:cNvPr>
          <p:cNvSpPr txBox="1"/>
          <p:nvPr/>
        </p:nvSpPr>
        <p:spPr>
          <a:xfrm>
            <a:off x="193660" y="4227181"/>
            <a:ext cx="2782529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algn="ctr" defTabSz="914400" rtl="0" eaLnBrk="1" fontAlgn="ctr" latinLnBrk="0" hangingPunct="1"/>
            <a:r>
              <a:rPr lang="es-MX" sz="1800" kern="12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Acceso universal a servicios financieros para el bienestar social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B7DDD49-3CCC-64AA-26D5-A6FD90D2EC02}"/>
              </a:ext>
            </a:extLst>
          </p:cNvPr>
          <p:cNvSpPr txBox="1"/>
          <p:nvPr/>
        </p:nvSpPr>
        <p:spPr>
          <a:xfrm>
            <a:off x="3124665" y="4227181"/>
            <a:ext cx="2799239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algn="ctr" defTabSz="914400" rtl="0" eaLnBrk="1" fontAlgn="ctr" latinLnBrk="0" hangingPunct="1"/>
            <a:r>
              <a:rPr lang="es-MX" sz="1800" kern="12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Financiación para la transformación productiva y el desarrollo sostenible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48EB32-44BC-A6DC-E339-AA8019904688}"/>
              </a:ext>
            </a:extLst>
          </p:cNvPr>
          <p:cNvSpPr txBox="1"/>
          <p:nvPr/>
        </p:nvSpPr>
        <p:spPr>
          <a:xfrm>
            <a:off x="6039157" y="4227181"/>
            <a:ext cx="2725844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algn="ctr" defTabSz="914400" rtl="0" eaLnBrk="1" fontAlgn="ctr" latinLnBrk="0" hangingPunct="1"/>
            <a:r>
              <a:rPr lang="es-MX" sz="1800" kern="12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Esquemas prudenciales para la gestión integral de riesgos financieros</a:t>
            </a:r>
          </a:p>
        </p:txBody>
      </p:sp>
      <p:sp>
        <p:nvSpPr>
          <p:cNvPr id="12" name="Forma libre 5">
            <a:extLst>
              <a:ext uri="{FF2B5EF4-FFF2-40B4-BE49-F238E27FC236}">
                <a16:creationId xmlns:a16="http://schemas.microsoft.com/office/drawing/2014/main" id="{F11933E7-B738-F373-77E2-5ABA3996F5A8}"/>
              </a:ext>
            </a:extLst>
          </p:cNvPr>
          <p:cNvSpPr/>
          <p:nvPr/>
        </p:nvSpPr>
        <p:spPr>
          <a:xfrm>
            <a:off x="103137" y="3645450"/>
            <a:ext cx="2949236" cy="1951734"/>
          </a:xfrm>
          <a:custGeom>
            <a:avLst/>
            <a:gdLst>
              <a:gd name="connsiteX0" fmla="*/ 263918 w 3166946"/>
              <a:gd name="connsiteY0" fmla="*/ 0 h 1583474"/>
              <a:gd name="connsiteX1" fmla="*/ 1244029 w 3166946"/>
              <a:gd name="connsiteY1" fmla="*/ 0 h 1583474"/>
              <a:gd name="connsiteX2" fmla="*/ 1243361 w 3166946"/>
              <a:gd name="connsiteY2" fmla="*/ 6624 h 1583474"/>
              <a:gd name="connsiteX3" fmla="*/ 1583473 w 3166946"/>
              <a:gd name="connsiteY3" fmla="*/ 346736 h 1583474"/>
              <a:gd name="connsiteX4" fmla="*/ 1923585 w 3166946"/>
              <a:gd name="connsiteY4" fmla="*/ 6624 h 1583474"/>
              <a:gd name="connsiteX5" fmla="*/ 1922917 w 3166946"/>
              <a:gd name="connsiteY5" fmla="*/ 0 h 1583474"/>
              <a:gd name="connsiteX6" fmla="*/ 2903028 w 3166946"/>
              <a:gd name="connsiteY6" fmla="*/ 0 h 1583474"/>
              <a:gd name="connsiteX7" fmla="*/ 3166946 w 3166946"/>
              <a:gd name="connsiteY7" fmla="*/ 263918 h 1583474"/>
              <a:gd name="connsiteX8" fmla="*/ 3166946 w 3166946"/>
              <a:gd name="connsiteY8" fmla="*/ 1319556 h 1583474"/>
              <a:gd name="connsiteX9" fmla="*/ 2903028 w 3166946"/>
              <a:gd name="connsiteY9" fmla="*/ 1583474 h 1583474"/>
              <a:gd name="connsiteX10" fmla="*/ 263918 w 3166946"/>
              <a:gd name="connsiteY10" fmla="*/ 1583474 h 1583474"/>
              <a:gd name="connsiteX11" fmla="*/ 0 w 3166946"/>
              <a:gd name="connsiteY11" fmla="*/ 1319556 h 1583474"/>
              <a:gd name="connsiteX12" fmla="*/ 0 w 3166946"/>
              <a:gd name="connsiteY12" fmla="*/ 263918 h 1583474"/>
              <a:gd name="connsiteX13" fmla="*/ 263918 w 3166946"/>
              <a:gd name="connsiteY13" fmla="*/ 0 h 1583474"/>
              <a:gd name="connsiteX0" fmla="*/ 1583473 w 3166946"/>
              <a:gd name="connsiteY0" fmla="*/ 346736 h 1583474"/>
              <a:gd name="connsiteX1" fmla="*/ 1923585 w 3166946"/>
              <a:gd name="connsiteY1" fmla="*/ 6624 h 1583474"/>
              <a:gd name="connsiteX2" fmla="*/ 1922917 w 3166946"/>
              <a:gd name="connsiteY2" fmla="*/ 0 h 1583474"/>
              <a:gd name="connsiteX3" fmla="*/ 2903028 w 3166946"/>
              <a:gd name="connsiteY3" fmla="*/ 0 h 1583474"/>
              <a:gd name="connsiteX4" fmla="*/ 3166946 w 3166946"/>
              <a:gd name="connsiteY4" fmla="*/ 263918 h 1583474"/>
              <a:gd name="connsiteX5" fmla="*/ 3166946 w 3166946"/>
              <a:gd name="connsiteY5" fmla="*/ 1319556 h 1583474"/>
              <a:gd name="connsiteX6" fmla="*/ 2903028 w 3166946"/>
              <a:gd name="connsiteY6" fmla="*/ 1583474 h 1583474"/>
              <a:gd name="connsiteX7" fmla="*/ 263918 w 3166946"/>
              <a:gd name="connsiteY7" fmla="*/ 1583474 h 1583474"/>
              <a:gd name="connsiteX8" fmla="*/ 0 w 3166946"/>
              <a:gd name="connsiteY8" fmla="*/ 1319556 h 1583474"/>
              <a:gd name="connsiteX9" fmla="*/ 0 w 3166946"/>
              <a:gd name="connsiteY9" fmla="*/ 263918 h 1583474"/>
              <a:gd name="connsiteX10" fmla="*/ 263918 w 3166946"/>
              <a:gd name="connsiteY10" fmla="*/ 0 h 1583474"/>
              <a:gd name="connsiteX11" fmla="*/ 1244029 w 3166946"/>
              <a:gd name="connsiteY11" fmla="*/ 0 h 1583474"/>
              <a:gd name="connsiteX12" fmla="*/ 1243361 w 3166946"/>
              <a:gd name="connsiteY12" fmla="*/ 6624 h 1583474"/>
              <a:gd name="connsiteX13" fmla="*/ 1674913 w 3166946"/>
              <a:gd name="connsiteY13" fmla="*/ 438176 h 1583474"/>
              <a:gd name="connsiteX0" fmla="*/ 1583473 w 3166946"/>
              <a:gd name="connsiteY0" fmla="*/ 346736 h 1583474"/>
              <a:gd name="connsiteX1" fmla="*/ 1923585 w 3166946"/>
              <a:gd name="connsiteY1" fmla="*/ 6624 h 1583474"/>
              <a:gd name="connsiteX2" fmla="*/ 1922917 w 3166946"/>
              <a:gd name="connsiteY2" fmla="*/ 0 h 1583474"/>
              <a:gd name="connsiteX3" fmla="*/ 2903028 w 3166946"/>
              <a:gd name="connsiteY3" fmla="*/ 0 h 1583474"/>
              <a:gd name="connsiteX4" fmla="*/ 3166946 w 3166946"/>
              <a:gd name="connsiteY4" fmla="*/ 263918 h 1583474"/>
              <a:gd name="connsiteX5" fmla="*/ 3166946 w 3166946"/>
              <a:gd name="connsiteY5" fmla="*/ 1319556 h 1583474"/>
              <a:gd name="connsiteX6" fmla="*/ 2903028 w 3166946"/>
              <a:gd name="connsiteY6" fmla="*/ 1583474 h 1583474"/>
              <a:gd name="connsiteX7" fmla="*/ 263918 w 3166946"/>
              <a:gd name="connsiteY7" fmla="*/ 1583474 h 1583474"/>
              <a:gd name="connsiteX8" fmla="*/ 0 w 3166946"/>
              <a:gd name="connsiteY8" fmla="*/ 1319556 h 1583474"/>
              <a:gd name="connsiteX9" fmla="*/ 0 w 3166946"/>
              <a:gd name="connsiteY9" fmla="*/ 263918 h 1583474"/>
              <a:gd name="connsiteX10" fmla="*/ 263918 w 3166946"/>
              <a:gd name="connsiteY10" fmla="*/ 0 h 1583474"/>
              <a:gd name="connsiteX11" fmla="*/ 1244029 w 3166946"/>
              <a:gd name="connsiteY11" fmla="*/ 0 h 1583474"/>
              <a:gd name="connsiteX12" fmla="*/ 1243361 w 3166946"/>
              <a:gd name="connsiteY12" fmla="*/ 6624 h 1583474"/>
              <a:gd name="connsiteX0" fmla="*/ 1923585 w 3166946"/>
              <a:gd name="connsiteY0" fmla="*/ 6624 h 1583474"/>
              <a:gd name="connsiteX1" fmla="*/ 1922917 w 3166946"/>
              <a:gd name="connsiteY1" fmla="*/ 0 h 1583474"/>
              <a:gd name="connsiteX2" fmla="*/ 2903028 w 3166946"/>
              <a:gd name="connsiteY2" fmla="*/ 0 h 1583474"/>
              <a:gd name="connsiteX3" fmla="*/ 3166946 w 3166946"/>
              <a:gd name="connsiteY3" fmla="*/ 263918 h 1583474"/>
              <a:gd name="connsiteX4" fmla="*/ 3166946 w 3166946"/>
              <a:gd name="connsiteY4" fmla="*/ 1319556 h 1583474"/>
              <a:gd name="connsiteX5" fmla="*/ 2903028 w 3166946"/>
              <a:gd name="connsiteY5" fmla="*/ 1583474 h 1583474"/>
              <a:gd name="connsiteX6" fmla="*/ 263918 w 3166946"/>
              <a:gd name="connsiteY6" fmla="*/ 1583474 h 1583474"/>
              <a:gd name="connsiteX7" fmla="*/ 0 w 3166946"/>
              <a:gd name="connsiteY7" fmla="*/ 1319556 h 1583474"/>
              <a:gd name="connsiteX8" fmla="*/ 0 w 3166946"/>
              <a:gd name="connsiteY8" fmla="*/ 263918 h 1583474"/>
              <a:gd name="connsiteX9" fmla="*/ 263918 w 3166946"/>
              <a:gd name="connsiteY9" fmla="*/ 0 h 1583474"/>
              <a:gd name="connsiteX10" fmla="*/ 1244029 w 3166946"/>
              <a:gd name="connsiteY10" fmla="*/ 0 h 1583474"/>
              <a:gd name="connsiteX11" fmla="*/ 1243361 w 3166946"/>
              <a:gd name="connsiteY11" fmla="*/ 6624 h 158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6946" h="1583474">
                <a:moveTo>
                  <a:pt x="1923585" y="6624"/>
                </a:moveTo>
                <a:cubicBezTo>
                  <a:pt x="1923362" y="4416"/>
                  <a:pt x="1923140" y="2208"/>
                  <a:pt x="1922917" y="0"/>
                </a:cubicBezTo>
                <a:lnTo>
                  <a:pt x="2903028" y="0"/>
                </a:lnTo>
                <a:cubicBezTo>
                  <a:pt x="3048786" y="0"/>
                  <a:pt x="3166946" y="118160"/>
                  <a:pt x="3166946" y="263918"/>
                </a:cubicBezTo>
                <a:lnTo>
                  <a:pt x="3166946" y="1319556"/>
                </a:lnTo>
                <a:cubicBezTo>
                  <a:pt x="3166946" y="1465314"/>
                  <a:pt x="3048786" y="1583474"/>
                  <a:pt x="2903028" y="1583474"/>
                </a:cubicBezTo>
                <a:lnTo>
                  <a:pt x="263918" y="1583474"/>
                </a:lnTo>
                <a:cubicBezTo>
                  <a:pt x="118160" y="1583474"/>
                  <a:pt x="0" y="1465314"/>
                  <a:pt x="0" y="1319556"/>
                </a:cubicBezTo>
                <a:lnTo>
                  <a:pt x="0" y="263918"/>
                </a:lnTo>
                <a:cubicBezTo>
                  <a:pt x="0" y="118160"/>
                  <a:pt x="118160" y="0"/>
                  <a:pt x="263918" y="0"/>
                </a:cubicBezTo>
                <a:lnTo>
                  <a:pt x="1244029" y="0"/>
                </a:lnTo>
                <a:cubicBezTo>
                  <a:pt x="1243806" y="2208"/>
                  <a:pt x="1243584" y="4416"/>
                  <a:pt x="1243361" y="6624"/>
                </a:cubicBezTo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Forma libre 8">
            <a:extLst>
              <a:ext uri="{FF2B5EF4-FFF2-40B4-BE49-F238E27FC236}">
                <a16:creationId xmlns:a16="http://schemas.microsoft.com/office/drawing/2014/main" id="{E155CAA8-415D-0FF4-7860-DD9CE538A68C}"/>
              </a:ext>
            </a:extLst>
          </p:cNvPr>
          <p:cNvSpPr/>
          <p:nvPr/>
        </p:nvSpPr>
        <p:spPr>
          <a:xfrm>
            <a:off x="3104864" y="3645450"/>
            <a:ext cx="2949236" cy="1951734"/>
          </a:xfrm>
          <a:custGeom>
            <a:avLst/>
            <a:gdLst>
              <a:gd name="connsiteX0" fmla="*/ 263918 w 3166946"/>
              <a:gd name="connsiteY0" fmla="*/ 0 h 1583474"/>
              <a:gd name="connsiteX1" fmla="*/ 1244029 w 3166946"/>
              <a:gd name="connsiteY1" fmla="*/ 0 h 1583474"/>
              <a:gd name="connsiteX2" fmla="*/ 1243361 w 3166946"/>
              <a:gd name="connsiteY2" fmla="*/ 6624 h 1583474"/>
              <a:gd name="connsiteX3" fmla="*/ 1583473 w 3166946"/>
              <a:gd name="connsiteY3" fmla="*/ 346736 h 1583474"/>
              <a:gd name="connsiteX4" fmla="*/ 1923585 w 3166946"/>
              <a:gd name="connsiteY4" fmla="*/ 6624 h 1583474"/>
              <a:gd name="connsiteX5" fmla="*/ 1922917 w 3166946"/>
              <a:gd name="connsiteY5" fmla="*/ 0 h 1583474"/>
              <a:gd name="connsiteX6" fmla="*/ 2903028 w 3166946"/>
              <a:gd name="connsiteY6" fmla="*/ 0 h 1583474"/>
              <a:gd name="connsiteX7" fmla="*/ 3166946 w 3166946"/>
              <a:gd name="connsiteY7" fmla="*/ 263918 h 1583474"/>
              <a:gd name="connsiteX8" fmla="*/ 3166946 w 3166946"/>
              <a:gd name="connsiteY8" fmla="*/ 1319556 h 1583474"/>
              <a:gd name="connsiteX9" fmla="*/ 2903028 w 3166946"/>
              <a:gd name="connsiteY9" fmla="*/ 1583474 h 1583474"/>
              <a:gd name="connsiteX10" fmla="*/ 263918 w 3166946"/>
              <a:gd name="connsiteY10" fmla="*/ 1583474 h 1583474"/>
              <a:gd name="connsiteX11" fmla="*/ 0 w 3166946"/>
              <a:gd name="connsiteY11" fmla="*/ 1319556 h 1583474"/>
              <a:gd name="connsiteX12" fmla="*/ 0 w 3166946"/>
              <a:gd name="connsiteY12" fmla="*/ 263918 h 1583474"/>
              <a:gd name="connsiteX13" fmla="*/ 263918 w 3166946"/>
              <a:gd name="connsiteY13" fmla="*/ 0 h 1583474"/>
              <a:gd name="connsiteX0" fmla="*/ 1583473 w 3166946"/>
              <a:gd name="connsiteY0" fmla="*/ 346736 h 1583474"/>
              <a:gd name="connsiteX1" fmla="*/ 1923585 w 3166946"/>
              <a:gd name="connsiteY1" fmla="*/ 6624 h 1583474"/>
              <a:gd name="connsiteX2" fmla="*/ 1922917 w 3166946"/>
              <a:gd name="connsiteY2" fmla="*/ 0 h 1583474"/>
              <a:gd name="connsiteX3" fmla="*/ 2903028 w 3166946"/>
              <a:gd name="connsiteY3" fmla="*/ 0 h 1583474"/>
              <a:gd name="connsiteX4" fmla="*/ 3166946 w 3166946"/>
              <a:gd name="connsiteY4" fmla="*/ 263918 h 1583474"/>
              <a:gd name="connsiteX5" fmla="*/ 3166946 w 3166946"/>
              <a:gd name="connsiteY5" fmla="*/ 1319556 h 1583474"/>
              <a:gd name="connsiteX6" fmla="*/ 2903028 w 3166946"/>
              <a:gd name="connsiteY6" fmla="*/ 1583474 h 1583474"/>
              <a:gd name="connsiteX7" fmla="*/ 263918 w 3166946"/>
              <a:gd name="connsiteY7" fmla="*/ 1583474 h 1583474"/>
              <a:gd name="connsiteX8" fmla="*/ 0 w 3166946"/>
              <a:gd name="connsiteY8" fmla="*/ 1319556 h 1583474"/>
              <a:gd name="connsiteX9" fmla="*/ 0 w 3166946"/>
              <a:gd name="connsiteY9" fmla="*/ 263918 h 1583474"/>
              <a:gd name="connsiteX10" fmla="*/ 263918 w 3166946"/>
              <a:gd name="connsiteY10" fmla="*/ 0 h 1583474"/>
              <a:gd name="connsiteX11" fmla="*/ 1244029 w 3166946"/>
              <a:gd name="connsiteY11" fmla="*/ 0 h 1583474"/>
              <a:gd name="connsiteX12" fmla="*/ 1243361 w 3166946"/>
              <a:gd name="connsiteY12" fmla="*/ 6624 h 1583474"/>
              <a:gd name="connsiteX13" fmla="*/ 1674913 w 3166946"/>
              <a:gd name="connsiteY13" fmla="*/ 438176 h 1583474"/>
              <a:gd name="connsiteX0" fmla="*/ 1583473 w 3166946"/>
              <a:gd name="connsiteY0" fmla="*/ 346736 h 1583474"/>
              <a:gd name="connsiteX1" fmla="*/ 1923585 w 3166946"/>
              <a:gd name="connsiteY1" fmla="*/ 6624 h 1583474"/>
              <a:gd name="connsiteX2" fmla="*/ 1922917 w 3166946"/>
              <a:gd name="connsiteY2" fmla="*/ 0 h 1583474"/>
              <a:gd name="connsiteX3" fmla="*/ 2903028 w 3166946"/>
              <a:gd name="connsiteY3" fmla="*/ 0 h 1583474"/>
              <a:gd name="connsiteX4" fmla="*/ 3166946 w 3166946"/>
              <a:gd name="connsiteY4" fmla="*/ 263918 h 1583474"/>
              <a:gd name="connsiteX5" fmla="*/ 3166946 w 3166946"/>
              <a:gd name="connsiteY5" fmla="*/ 1319556 h 1583474"/>
              <a:gd name="connsiteX6" fmla="*/ 2903028 w 3166946"/>
              <a:gd name="connsiteY6" fmla="*/ 1583474 h 1583474"/>
              <a:gd name="connsiteX7" fmla="*/ 263918 w 3166946"/>
              <a:gd name="connsiteY7" fmla="*/ 1583474 h 1583474"/>
              <a:gd name="connsiteX8" fmla="*/ 0 w 3166946"/>
              <a:gd name="connsiteY8" fmla="*/ 1319556 h 1583474"/>
              <a:gd name="connsiteX9" fmla="*/ 0 w 3166946"/>
              <a:gd name="connsiteY9" fmla="*/ 263918 h 1583474"/>
              <a:gd name="connsiteX10" fmla="*/ 263918 w 3166946"/>
              <a:gd name="connsiteY10" fmla="*/ 0 h 1583474"/>
              <a:gd name="connsiteX11" fmla="*/ 1244029 w 3166946"/>
              <a:gd name="connsiteY11" fmla="*/ 0 h 1583474"/>
              <a:gd name="connsiteX12" fmla="*/ 1243361 w 3166946"/>
              <a:gd name="connsiteY12" fmla="*/ 6624 h 1583474"/>
              <a:gd name="connsiteX0" fmla="*/ 1923585 w 3166946"/>
              <a:gd name="connsiteY0" fmla="*/ 6624 h 1583474"/>
              <a:gd name="connsiteX1" fmla="*/ 1922917 w 3166946"/>
              <a:gd name="connsiteY1" fmla="*/ 0 h 1583474"/>
              <a:gd name="connsiteX2" fmla="*/ 2903028 w 3166946"/>
              <a:gd name="connsiteY2" fmla="*/ 0 h 1583474"/>
              <a:gd name="connsiteX3" fmla="*/ 3166946 w 3166946"/>
              <a:gd name="connsiteY3" fmla="*/ 263918 h 1583474"/>
              <a:gd name="connsiteX4" fmla="*/ 3166946 w 3166946"/>
              <a:gd name="connsiteY4" fmla="*/ 1319556 h 1583474"/>
              <a:gd name="connsiteX5" fmla="*/ 2903028 w 3166946"/>
              <a:gd name="connsiteY5" fmla="*/ 1583474 h 1583474"/>
              <a:gd name="connsiteX6" fmla="*/ 263918 w 3166946"/>
              <a:gd name="connsiteY6" fmla="*/ 1583474 h 1583474"/>
              <a:gd name="connsiteX7" fmla="*/ 0 w 3166946"/>
              <a:gd name="connsiteY7" fmla="*/ 1319556 h 1583474"/>
              <a:gd name="connsiteX8" fmla="*/ 0 w 3166946"/>
              <a:gd name="connsiteY8" fmla="*/ 263918 h 1583474"/>
              <a:gd name="connsiteX9" fmla="*/ 263918 w 3166946"/>
              <a:gd name="connsiteY9" fmla="*/ 0 h 1583474"/>
              <a:gd name="connsiteX10" fmla="*/ 1244029 w 3166946"/>
              <a:gd name="connsiteY10" fmla="*/ 0 h 1583474"/>
              <a:gd name="connsiteX11" fmla="*/ 1243361 w 3166946"/>
              <a:gd name="connsiteY11" fmla="*/ 6624 h 158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6946" h="1583474">
                <a:moveTo>
                  <a:pt x="1923585" y="6624"/>
                </a:moveTo>
                <a:cubicBezTo>
                  <a:pt x="1923362" y="4416"/>
                  <a:pt x="1923140" y="2208"/>
                  <a:pt x="1922917" y="0"/>
                </a:cubicBezTo>
                <a:lnTo>
                  <a:pt x="2903028" y="0"/>
                </a:lnTo>
                <a:cubicBezTo>
                  <a:pt x="3048786" y="0"/>
                  <a:pt x="3166946" y="118160"/>
                  <a:pt x="3166946" y="263918"/>
                </a:cubicBezTo>
                <a:lnTo>
                  <a:pt x="3166946" y="1319556"/>
                </a:lnTo>
                <a:cubicBezTo>
                  <a:pt x="3166946" y="1465314"/>
                  <a:pt x="3048786" y="1583474"/>
                  <a:pt x="2903028" y="1583474"/>
                </a:cubicBezTo>
                <a:lnTo>
                  <a:pt x="263918" y="1583474"/>
                </a:lnTo>
                <a:cubicBezTo>
                  <a:pt x="118160" y="1583474"/>
                  <a:pt x="0" y="1465314"/>
                  <a:pt x="0" y="1319556"/>
                </a:cubicBezTo>
                <a:lnTo>
                  <a:pt x="0" y="263918"/>
                </a:lnTo>
                <a:cubicBezTo>
                  <a:pt x="0" y="118160"/>
                  <a:pt x="118160" y="0"/>
                  <a:pt x="263918" y="0"/>
                </a:cubicBezTo>
                <a:lnTo>
                  <a:pt x="1244029" y="0"/>
                </a:lnTo>
                <a:cubicBezTo>
                  <a:pt x="1243806" y="2208"/>
                  <a:pt x="1243584" y="4416"/>
                  <a:pt x="1243361" y="6624"/>
                </a:cubicBezTo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Forma libre 19">
            <a:extLst>
              <a:ext uri="{FF2B5EF4-FFF2-40B4-BE49-F238E27FC236}">
                <a16:creationId xmlns:a16="http://schemas.microsoft.com/office/drawing/2014/main" id="{2FA45E92-B5E0-526C-F28B-E7CEF0F3FB49}"/>
              </a:ext>
            </a:extLst>
          </p:cNvPr>
          <p:cNvSpPr/>
          <p:nvPr/>
        </p:nvSpPr>
        <p:spPr>
          <a:xfrm>
            <a:off x="6106591" y="3644735"/>
            <a:ext cx="2949236" cy="1951734"/>
          </a:xfrm>
          <a:custGeom>
            <a:avLst/>
            <a:gdLst>
              <a:gd name="connsiteX0" fmla="*/ 263918 w 3166946"/>
              <a:gd name="connsiteY0" fmla="*/ 0 h 1583474"/>
              <a:gd name="connsiteX1" fmla="*/ 1244029 w 3166946"/>
              <a:gd name="connsiteY1" fmla="*/ 0 h 1583474"/>
              <a:gd name="connsiteX2" fmla="*/ 1243361 w 3166946"/>
              <a:gd name="connsiteY2" fmla="*/ 6624 h 1583474"/>
              <a:gd name="connsiteX3" fmla="*/ 1583473 w 3166946"/>
              <a:gd name="connsiteY3" fmla="*/ 346736 h 1583474"/>
              <a:gd name="connsiteX4" fmla="*/ 1923585 w 3166946"/>
              <a:gd name="connsiteY4" fmla="*/ 6624 h 1583474"/>
              <a:gd name="connsiteX5" fmla="*/ 1922917 w 3166946"/>
              <a:gd name="connsiteY5" fmla="*/ 0 h 1583474"/>
              <a:gd name="connsiteX6" fmla="*/ 2903028 w 3166946"/>
              <a:gd name="connsiteY6" fmla="*/ 0 h 1583474"/>
              <a:gd name="connsiteX7" fmla="*/ 3166946 w 3166946"/>
              <a:gd name="connsiteY7" fmla="*/ 263918 h 1583474"/>
              <a:gd name="connsiteX8" fmla="*/ 3166946 w 3166946"/>
              <a:gd name="connsiteY8" fmla="*/ 1319556 h 1583474"/>
              <a:gd name="connsiteX9" fmla="*/ 2903028 w 3166946"/>
              <a:gd name="connsiteY9" fmla="*/ 1583474 h 1583474"/>
              <a:gd name="connsiteX10" fmla="*/ 263918 w 3166946"/>
              <a:gd name="connsiteY10" fmla="*/ 1583474 h 1583474"/>
              <a:gd name="connsiteX11" fmla="*/ 0 w 3166946"/>
              <a:gd name="connsiteY11" fmla="*/ 1319556 h 1583474"/>
              <a:gd name="connsiteX12" fmla="*/ 0 w 3166946"/>
              <a:gd name="connsiteY12" fmla="*/ 263918 h 1583474"/>
              <a:gd name="connsiteX13" fmla="*/ 263918 w 3166946"/>
              <a:gd name="connsiteY13" fmla="*/ 0 h 1583474"/>
              <a:gd name="connsiteX0" fmla="*/ 1583473 w 3166946"/>
              <a:gd name="connsiteY0" fmla="*/ 346736 h 1583474"/>
              <a:gd name="connsiteX1" fmla="*/ 1923585 w 3166946"/>
              <a:gd name="connsiteY1" fmla="*/ 6624 h 1583474"/>
              <a:gd name="connsiteX2" fmla="*/ 1922917 w 3166946"/>
              <a:gd name="connsiteY2" fmla="*/ 0 h 1583474"/>
              <a:gd name="connsiteX3" fmla="*/ 2903028 w 3166946"/>
              <a:gd name="connsiteY3" fmla="*/ 0 h 1583474"/>
              <a:gd name="connsiteX4" fmla="*/ 3166946 w 3166946"/>
              <a:gd name="connsiteY4" fmla="*/ 263918 h 1583474"/>
              <a:gd name="connsiteX5" fmla="*/ 3166946 w 3166946"/>
              <a:gd name="connsiteY5" fmla="*/ 1319556 h 1583474"/>
              <a:gd name="connsiteX6" fmla="*/ 2903028 w 3166946"/>
              <a:gd name="connsiteY6" fmla="*/ 1583474 h 1583474"/>
              <a:gd name="connsiteX7" fmla="*/ 263918 w 3166946"/>
              <a:gd name="connsiteY7" fmla="*/ 1583474 h 1583474"/>
              <a:gd name="connsiteX8" fmla="*/ 0 w 3166946"/>
              <a:gd name="connsiteY8" fmla="*/ 1319556 h 1583474"/>
              <a:gd name="connsiteX9" fmla="*/ 0 w 3166946"/>
              <a:gd name="connsiteY9" fmla="*/ 263918 h 1583474"/>
              <a:gd name="connsiteX10" fmla="*/ 263918 w 3166946"/>
              <a:gd name="connsiteY10" fmla="*/ 0 h 1583474"/>
              <a:gd name="connsiteX11" fmla="*/ 1244029 w 3166946"/>
              <a:gd name="connsiteY11" fmla="*/ 0 h 1583474"/>
              <a:gd name="connsiteX12" fmla="*/ 1243361 w 3166946"/>
              <a:gd name="connsiteY12" fmla="*/ 6624 h 1583474"/>
              <a:gd name="connsiteX13" fmla="*/ 1674913 w 3166946"/>
              <a:gd name="connsiteY13" fmla="*/ 438176 h 1583474"/>
              <a:gd name="connsiteX0" fmla="*/ 1583473 w 3166946"/>
              <a:gd name="connsiteY0" fmla="*/ 346736 h 1583474"/>
              <a:gd name="connsiteX1" fmla="*/ 1923585 w 3166946"/>
              <a:gd name="connsiteY1" fmla="*/ 6624 h 1583474"/>
              <a:gd name="connsiteX2" fmla="*/ 1922917 w 3166946"/>
              <a:gd name="connsiteY2" fmla="*/ 0 h 1583474"/>
              <a:gd name="connsiteX3" fmla="*/ 2903028 w 3166946"/>
              <a:gd name="connsiteY3" fmla="*/ 0 h 1583474"/>
              <a:gd name="connsiteX4" fmla="*/ 3166946 w 3166946"/>
              <a:gd name="connsiteY4" fmla="*/ 263918 h 1583474"/>
              <a:gd name="connsiteX5" fmla="*/ 3166946 w 3166946"/>
              <a:gd name="connsiteY5" fmla="*/ 1319556 h 1583474"/>
              <a:gd name="connsiteX6" fmla="*/ 2903028 w 3166946"/>
              <a:gd name="connsiteY6" fmla="*/ 1583474 h 1583474"/>
              <a:gd name="connsiteX7" fmla="*/ 263918 w 3166946"/>
              <a:gd name="connsiteY7" fmla="*/ 1583474 h 1583474"/>
              <a:gd name="connsiteX8" fmla="*/ 0 w 3166946"/>
              <a:gd name="connsiteY8" fmla="*/ 1319556 h 1583474"/>
              <a:gd name="connsiteX9" fmla="*/ 0 w 3166946"/>
              <a:gd name="connsiteY9" fmla="*/ 263918 h 1583474"/>
              <a:gd name="connsiteX10" fmla="*/ 263918 w 3166946"/>
              <a:gd name="connsiteY10" fmla="*/ 0 h 1583474"/>
              <a:gd name="connsiteX11" fmla="*/ 1244029 w 3166946"/>
              <a:gd name="connsiteY11" fmla="*/ 0 h 1583474"/>
              <a:gd name="connsiteX12" fmla="*/ 1243361 w 3166946"/>
              <a:gd name="connsiteY12" fmla="*/ 6624 h 1583474"/>
              <a:gd name="connsiteX0" fmla="*/ 1923585 w 3166946"/>
              <a:gd name="connsiteY0" fmla="*/ 6624 h 1583474"/>
              <a:gd name="connsiteX1" fmla="*/ 1922917 w 3166946"/>
              <a:gd name="connsiteY1" fmla="*/ 0 h 1583474"/>
              <a:gd name="connsiteX2" fmla="*/ 2903028 w 3166946"/>
              <a:gd name="connsiteY2" fmla="*/ 0 h 1583474"/>
              <a:gd name="connsiteX3" fmla="*/ 3166946 w 3166946"/>
              <a:gd name="connsiteY3" fmla="*/ 263918 h 1583474"/>
              <a:gd name="connsiteX4" fmla="*/ 3166946 w 3166946"/>
              <a:gd name="connsiteY4" fmla="*/ 1319556 h 1583474"/>
              <a:gd name="connsiteX5" fmla="*/ 2903028 w 3166946"/>
              <a:gd name="connsiteY5" fmla="*/ 1583474 h 1583474"/>
              <a:gd name="connsiteX6" fmla="*/ 263918 w 3166946"/>
              <a:gd name="connsiteY6" fmla="*/ 1583474 h 1583474"/>
              <a:gd name="connsiteX7" fmla="*/ 0 w 3166946"/>
              <a:gd name="connsiteY7" fmla="*/ 1319556 h 1583474"/>
              <a:gd name="connsiteX8" fmla="*/ 0 w 3166946"/>
              <a:gd name="connsiteY8" fmla="*/ 263918 h 1583474"/>
              <a:gd name="connsiteX9" fmla="*/ 263918 w 3166946"/>
              <a:gd name="connsiteY9" fmla="*/ 0 h 1583474"/>
              <a:gd name="connsiteX10" fmla="*/ 1244029 w 3166946"/>
              <a:gd name="connsiteY10" fmla="*/ 0 h 1583474"/>
              <a:gd name="connsiteX11" fmla="*/ 1243361 w 3166946"/>
              <a:gd name="connsiteY11" fmla="*/ 6624 h 158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6946" h="1583474">
                <a:moveTo>
                  <a:pt x="1923585" y="6624"/>
                </a:moveTo>
                <a:cubicBezTo>
                  <a:pt x="1923362" y="4416"/>
                  <a:pt x="1923140" y="2208"/>
                  <a:pt x="1922917" y="0"/>
                </a:cubicBezTo>
                <a:lnTo>
                  <a:pt x="2903028" y="0"/>
                </a:lnTo>
                <a:cubicBezTo>
                  <a:pt x="3048786" y="0"/>
                  <a:pt x="3166946" y="118160"/>
                  <a:pt x="3166946" y="263918"/>
                </a:cubicBezTo>
                <a:lnTo>
                  <a:pt x="3166946" y="1319556"/>
                </a:lnTo>
                <a:cubicBezTo>
                  <a:pt x="3166946" y="1465314"/>
                  <a:pt x="3048786" y="1583474"/>
                  <a:pt x="2903028" y="1583474"/>
                </a:cubicBezTo>
                <a:lnTo>
                  <a:pt x="263918" y="1583474"/>
                </a:lnTo>
                <a:cubicBezTo>
                  <a:pt x="118160" y="1583474"/>
                  <a:pt x="0" y="1465314"/>
                  <a:pt x="0" y="1319556"/>
                </a:cubicBezTo>
                <a:lnTo>
                  <a:pt x="0" y="263918"/>
                </a:lnTo>
                <a:cubicBezTo>
                  <a:pt x="0" y="118160"/>
                  <a:pt x="118160" y="0"/>
                  <a:pt x="263918" y="0"/>
                </a:cubicBezTo>
                <a:lnTo>
                  <a:pt x="1244029" y="0"/>
                </a:lnTo>
                <a:cubicBezTo>
                  <a:pt x="1243806" y="2208"/>
                  <a:pt x="1243584" y="4416"/>
                  <a:pt x="1243361" y="6624"/>
                </a:cubicBezTo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0841AB0-7A39-23C8-316D-6B6DE2351783}"/>
              </a:ext>
            </a:extLst>
          </p:cNvPr>
          <p:cNvSpPr txBox="1"/>
          <p:nvPr/>
        </p:nvSpPr>
        <p:spPr>
          <a:xfrm>
            <a:off x="9136260" y="4227181"/>
            <a:ext cx="2581803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fontAlgn="ctr"/>
            <a:r>
              <a:rPr lang="es-MX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Apoyo </a:t>
            </a:r>
            <a:r>
              <a:rPr lang="es-MX" sz="1800" kern="12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técnico</a:t>
            </a:r>
            <a:r>
              <a:rPr lang="es-MX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las</a:t>
            </a:r>
            <a:r>
              <a:rPr lang="es-MX" sz="1800" kern="12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reformas</a:t>
            </a:r>
            <a:r>
              <a:rPr lang="es-MX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s-MX" sz="1800" kern="12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legislativas</a:t>
            </a:r>
          </a:p>
        </p:txBody>
      </p:sp>
      <p:sp>
        <p:nvSpPr>
          <p:cNvPr id="16" name="Forma libre 19">
            <a:extLst>
              <a:ext uri="{FF2B5EF4-FFF2-40B4-BE49-F238E27FC236}">
                <a16:creationId xmlns:a16="http://schemas.microsoft.com/office/drawing/2014/main" id="{F5C6EFB8-C025-5A1E-1D32-42EF70954FBC}"/>
              </a:ext>
            </a:extLst>
          </p:cNvPr>
          <p:cNvSpPr/>
          <p:nvPr/>
        </p:nvSpPr>
        <p:spPr>
          <a:xfrm>
            <a:off x="9108318" y="3642208"/>
            <a:ext cx="2949236" cy="1951734"/>
          </a:xfrm>
          <a:custGeom>
            <a:avLst/>
            <a:gdLst>
              <a:gd name="connsiteX0" fmla="*/ 263918 w 3166946"/>
              <a:gd name="connsiteY0" fmla="*/ 0 h 1583474"/>
              <a:gd name="connsiteX1" fmla="*/ 1244029 w 3166946"/>
              <a:gd name="connsiteY1" fmla="*/ 0 h 1583474"/>
              <a:gd name="connsiteX2" fmla="*/ 1243361 w 3166946"/>
              <a:gd name="connsiteY2" fmla="*/ 6624 h 1583474"/>
              <a:gd name="connsiteX3" fmla="*/ 1583473 w 3166946"/>
              <a:gd name="connsiteY3" fmla="*/ 346736 h 1583474"/>
              <a:gd name="connsiteX4" fmla="*/ 1923585 w 3166946"/>
              <a:gd name="connsiteY4" fmla="*/ 6624 h 1583474"/>
              <a:gd name="connsiteX5" fmla="*/ 1922917 w 3166946"/>
              <a:gd name="connsiteY5" fmla="*/ 0 h 1583474"/>
              <a:gd name="connsiteX6" fmla="*/ 2903028 w 3166946"/>
              <a:gd name="connsiteY6" fmla="*/ 0 h 1583474"/>
              <a:gd name="connsiteX7" fmla="*/ 3166946 w 3166946"/>
              <a:gd name="connsiteY7" fmla="*/ 263918 h 1583474"/>
              <a:gd name="connsiteX8" fmla="*/ 3166946 w 3166946"/>
              <a:gd name="connsiteY8" fmla="*/ 1319556 h 1583474"/>
              <a:gd name="connsiteX9" fmla="*/ 2903028 w 3166946"/>
              <a:gd name="connsiteY9" fmla="*/ 1583474 h 1583474"/>
              <a:gd name="connsiteX10" fmla="*/ 263918 w 3166946"/>
              <a:gd name="connsiteY10" fmla="*/ 1583474 h 1583474"/>
              <a:gd name="connsiteX11" fmla="*/ 0 w 3166946"/>
              <a:gd name="connsiteY11" fmla="*/ 1319556 h 1583474"/>
              <a:gd name="connsiteX12" fmla="*/ 0 w 3166946"/>
              <a:gd name="connsiteY12" fmla="*/ 263918 h 1583474"/>
              <a:gd name="connsiteX13" fmla="*/ 263918 w 3166946"/>
              <a:gd name="connsiteY13" fmla="*/ 0 h 1583474"/>
              <a:gd name="connsiteX0" fmla="*/ 1583473 w 3166946"/>
              <a:gd name="connsiteY0" fmla="*/ 346736 h 1583474"/>
              <a:gd name="connsiteX1" fmla="*/ 1923585 w 3166946"/>
              <a:gd name="connsiteY1" fmla="*/ 6624 h 1583474"/>
              <a:gd name="connsiteX2" fmla="*/ 1922917 w 3166946"/>
              <a:gd name="connsiteY2" fmla="*/ 0 h 1583474"/>
              <a:gd name="connsiteX3" fmla="*/ 2903028 w 3166946"/>
              <a:gd name="connsiteY3" fmla="*/ 0 h 1583474"/>
              <a:gd name="connsiteX4" fmla="*/ 3166946 w 3166946"/>
              <a:gd name="connsiteY4" fmla="*/ 263918 h 1583474"/>
              <a:gd name="connsiteX5" fmla="*/ 3166946 w 3166946"/>
              <a:gd name="connsiteY5" fmla="*/ 1319556 h 1583474"/>
              <a:gd name="connsiteX6" fmla="*/ 2903028 w 3166946"/>
              <a:gd name="connsiteY6" fmla="*/ 1583474 h 1583474"/>
              <a:gd name="connsiteX7" fmla="*/ 263918 w 3166946"/>
              <a:gd name="connsiteY7" fmla="*/ 1583474 h 1583474"/>
              <a:gd name="connsiteX8" fmla="*/ 0 w 3166946"/>
              <a:gd name="connsiteY8" fmla="*/ 1319556 h 1583474"/>
              <a:gd name="connsiteX9" fmla="*/ 0 w 3166946"/>
              <a:gd name="connsiteY9" fmla="*/ 263918 h 1583474"/>
              <a:gd name="connsiteX10" fmla="*/ 263918 w 3166946"/>
              <a:gd name="connsiteY10" fmla="*/ 0 h 1583474"/>
              <a:gd name="connsiteX11" fmla="*/ 1244029 w 3166946"/>
              <a:gd name="connsiteY11" fmla="*/ 0 h 1583474"/>
              <a:gd name="connsiteX12" fmla="*/ 1243361 w 3166946"/>
              <a:gd name="connsiteY12" fmla="*/ 6624 h 1583474"/>
              <a:gd name="connsiteX13" fmla="*/ 1674913 w 3166946"/>
              <a:gd name="connsiteY13" fmla="*/ 438176 h 1583474"/>
              <a:gd name="connsiteX0" fmla="*/ 1583473 w 3166946"/>
              <a:gd name="connsiteY0" fmla="*/ 346736 h 1583474"/>
              <a:gd name="connsiteX1" fmla="*/ 1923585 w 3166946"/>
              <a:gd name="connsiteY1" fmla="*/ 6624 h 1583474"/>
              <a:gd name="connsiteX2" fmla="*/ 1922917 w 3166946"/>
              <a:gd name="connsiteY2" fmla="*/ 0 h 1583474"/>
              <a:gd name="connsiteX3" fmla="*/ 2903028 w 3166946"/>
              <a:gd name="connsiteY3" fmla="*/ 0 h 1583474"/>
              <a:gd name="connsiteX4" fmla="*/ 3166946 w 3166946"/>
              <a:gd name="connsiteY4" fmla="*/ 263918 h 1583474"/>
              <a:gd name="connsiteX5" fmla="*/ 3166946 w 3166946"/>
              <a:gd name="connsiteY5" fmla="*/ 1319556 h 1583474"/>
              <a:gd name="connsiteX6" fmla="*/ 2903028 w 3166946"/>
              <a:gd name="connsiteY6" fmla="*/ 1583474 h 1583474"/>
              <a:gd name="connsiteX7" fmla="*/ 263918 w 3166946"/>
              <a:gd name="connsiteY7" fmla="*/ 1583474 h 1583474"/>
              <a:gd name="connsiteX8" fmla="*/ 0 w 3166946"/>
              <a:gd name="connsiteY8" fmla="*/ 1319556 h 1583474"/>
              <a:gd name="connsiteX9" fmla="*/ 0 w 3166946"/>
              <a:gd name="connsiteY9" fmla="*/ 263918 h 1583474"/>
              <a:gd name="connsiteX10" fmla="*/ 263918 w 3166946"/>
              <a:gd name="connsiteY10" fmla="*/ 0 h 1583474"/>
              <a:gd name="connsiteX11" fmla="*/ 1244029 w 3166946"/>
              <a:gd name="connsiteY11" fmla="*/ 0 h 1583474"/>
              <a:gd name="connsiteX12" fmla="*/ 1243361 w 3166946"/>
              <a:gd name="connsiteY12" fmla="*/ 6624 h 1583474"/>
              <a:gd name="connsiteX0" fmla="*/ 1923585 w 3166946"/>
              <a:gd name="connsiteY0" fmla="*/ 6624 h 1583474"/>
              <a:gd name="connsiteX1" fmla="*/ 1922917 w 3166946"/>
              <a:gd name="connsiteY1" fmla="*/ 0 h 1583474"/>
              <a:gd name="connsiteX2" fmla="*/ 2903028 w 3166946"/>
              <a:gd name="connsiteY2" fmla="*/ 0 h 1583474"/>
              <a:gd name="connsiteX3" fmla="*/ 3166946 w 3166946"/>
              <a:gd name="connsiteY3" fmla="*/ 263918 h 1583474"/>
              <a:gd name="connsiteX4" fmla="*/ 3166946 w 3166946"/>
              <a:gd name="connsiteY4" fmla="*/ 1319556 h 1583474"/>
              <a:gd name="connsiteX5" fmla="*/ 2903028 w 3166946"/>
              <a:gd name="connsiteY5" fmla="*/ 1583474 h 1583474"/>
              <a:gd name="connsiteX6" fmla="*/ 263918 w 3166946"/>
              <a:gd name="connsiteY6" fmla="*/ 1583474 h 1583474"/>
              <a:gd name="connsiteX7" fmla="*/ 0 w 3166946"/>
              <a:gd name="connsiteY7" fmla="*/ 1319556 h 1583474"/>
              <a:gd name="connsiteX8" fmla="*/ 0 w 3166946"/>
              <a:gd name="connsiteY8" fmla="*/ 263918 h 1583474"/>
              <a:gd name="connsiteX9" fmla="*/ 263918 w 3166946"/>
              <a:gd name="connsiteY9" fmla="*/ 0 h 1583474"/>
              <a:gd name="connsiteX10" fmla="*/ 1244029 w 3166946"/>
              <a:gd name="connsiteY10" fmla="*/ 0 h 1583474"/>
              <a:gd name="connsiteX11" fmla="*/ 1243361 w 3166946"/>
              <a:gd name="connsiteY11" fmla="*/ 6624 h 158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6946" h="1583474">
                <a:moveTo>
                  <a:pt x="1923585" y="6624"/>
                </a:moveTo>
                <a:cubicBezTo>
                  <a:pt x="1923362" y="4416"/>
                  <a:pt x="1923140" y="2208"/>
                  <a:pt x="1922917" y="0"/>
                </a:cubicBezTo>
                <a:lnTo>
                  <a:pt x="2903028" y="0"/>
                </a:lnTo>
                <a:cubicBezTo>
                  <a:pt x="3048786" y="0"/>
                  <a:pt x="3166946" y="118160"/>
                  <a:pt x="3166946" y="263918"/>
                </a:cubicBezTo>
                <a:lnTo>
                  <a:pt x="3166946" y="1319556"/>
                </a:lnTo>
                <a:cubicBezTo>
                  <a:pt x="3166946" y="1465314"/>
                  <a:pt x="3048786" y="1583474"/>
                  <a:pt x="2903028" y="1583474"/>
                </a:cubicBezTo>
                <a:lnTo>
                  <a:pt x="263918" y="1583474"/>
                </a:lnTo>
                <a:cubicBezTo>
                  <a:pt x="118160" y="1583474"/>
                  <a:pt x="0" y="1465314"/>
                  <a:pt x="0" y="1319556"/>
                </a:cubicBezTo>
                <a:lnTo>
                  <a:pt x="0" y="263918"/>
                </a:lnTo>
                <a:cubicBezTo>
                  <a:pt x="0" y="118160"/>
                  <a:pt x="118160" y="0"/>
                  <a:pt x="263918" y="0"/>
                </a:cubicBezTo>
                <a:lnTo>
                  <a:pt x="1244029" y="0"/>
                </a:lnTo>
                <a:cubicBezTo>
                  <a:pt x="1243806" y="2208"/>
                  <a:pt x="1243584" y="4416"/>
                  <a:pt x="1243361" y="6624"/>
                </a:cubicBezTo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8" name="Imagen 17" descr="Forma&#10;&#10;Descripción generada automáticamente con confianza baja">
            <a:extLst>
              <a:ext uri="{FF2B5EF4-FFF2-40B4-BE49-F238E27FC236}">
                <a16:creationId xmlns:a16="http://schemas.microsoft.com/office/drawing/2014/main" id="{E0D9010A-B966-28AD-4C52-D6A8348EDA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83" y="3296971"/>
            <a:ext cx="614763" cy="614763"/>
          </a:xfrm>
          <a:prstGeom prst="rect">
            <a:avLst/>
          </a:prstGeom>
        </p:spPr>
      </p:pic>
      <p:pic>
        <p:nvPicPr>
          <p:cNvPr id="20" name="Imagen 19" descr="Forma&#10;&#10;Descripción generada automáticamente con confianza baja">
            <a:extLst>
              <a:ext uri="{FF2B5EF4-FFF2-40B4-BE49-F238E27FC236}">
                <a16:creationId xmlns:a16="http://schemas.microsoft.com/office/drawing/2014/main" id="{06BF064F-F006-4524-1F53-20466FC09C9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224" y="3343218"/>
            <a:ext cx="568516" cy="568516"/>
          </a:xfrm>
          <a:prstGeom prst="rect">
            <a:avLst/>
          </a:prstGeom>
        </p:spPr>
      </p:pic>
      <p:pic>
        <p:nvPicPr>
          <p:cNvPr id="22" name="Imagen 21" descr="Forma&#10;&#10;Descripción generada automáticamente con confianza baja">
            <a:extLst>
              <a:ext uri="{FF2B5EF4-FFF2-40B4-BE49-F238E27FC236}">
                <a16:creationId xmlns:a16="http://schemas.microsoft.com/office/drawing/2014/main" id="{6A90782A-58B2-BD39-6B03-B2C628D7F4D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423" y="3276592"/>
            <a:ext cx="610171" cy="610171"/>
          </a:xfrm>
          <a:prstGeom prst="rect">
            <a:avLst/>
          </a:prstGeom>
        </p:spPr>
      </p:pic>
      <p:pic>
        <p:nvPicPr>
          <p:cNvPr id="24" name="Imagen 23" descr="Forma&#10;&#10;Descripción generada automáticamente con confianza baja">
            <a:extLst>
              <a:ext uri="{FF2B5EF4-FFF2-40B4-BE49-F238E27FC236}">
                <a16:creationId xmlns:a16="http://schemas.microsoft.com/office/drawing/2014/main" id="{8AC8220C-95B0-6F33-4581-8B96CC78BA8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503" y="3316747"/>
            <a:ext cx="570016" cy="57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1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C92D9A7-C64A-094F-2B87-10C6EC9D9542}"/>
              </a:ext>
            </a:extLst>
          </p:cNvPr>
          <p:cNvSpPr txBox="1"/>
          <p:nvPr/>
        </p:nvSpPr>
        <p:spPr>
          <a:xfrm>
            <a:off x="334979" y="1263999"/>
            <a:ext cx="1057400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800" b="1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ts val="3240"/>
              </a:lnSpc>
              <a:spcBef>
                <a:spcPct val="0"/>
              </a:spcBef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Nunito Sans Black" pitchFamily="2" charset="77"/>
                <a:cs typeface="+mj-cs"/>
              </a:rPr>
              <a:t>1. Ajuste objetivos de la agenda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A2F1384-0C33-E24E-C411-0A7EC9ADC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470118"/>
              </p:ext>
            </p:extLst>
          </p:nvPr>
        </p:nvGraphicFramePr>
        <p:xfrm>
          <a:off x="473529" y="1872373"/>
          <a:ext cx="11381014" cy="4804518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3963314">
                  <a:extLst>
                    <a:ext uri="{9D8B030D-6E8A-4147-A177-3AD203B41FA5}">
                      <a16:colId xmlns:a16="http://schemas.microsoft.com/office/drawing/2014/main" val="936851240"/>
                    </a:ext>
                  </a:extLst>
                </a:gridCol>
                <a:gridCol w="7417700">
                  <a:extLst>
                    <a:ext uri="{9D8B030D-6E8A-4147-A177-3AD203B41FA5}">
                      <a16:colId xmlns:a16="http://schemas.microsoft.com/office/drawing/2014/main" val="1143074339"/>
                    </a:ext>
                  </a:extLst>
                </a:gridCol>
              </a:tblGrid>
              <a:tr h="1102133">
                <a:tc>
                  <a:txBody>
                    <a:bodyPr/>
                    <a:lstStyle/>
                    <a:p>
                      <a:pPr marL="947738" indent="0" algn="l" defTabSz="914400" rtl="0" eaLnBrk="1" fontAlgn="ctr" latinLnBrk="0" hangingPunct="1">
                        <a:tabLst/>
                      </a:pPr>
                      <a:r>
                        <a:rPr lang="es-MX" sz="18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Acceso universal a servicios financieros para el bienestar social</a:t>
                      </a:r>
                    </a:p>
                  </a:txBody>
                  <a:tcPr marL="7477" marR="7477" marT="7477" marB="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400" kern="12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Impulsar la sostenibilidad y crecimiento de la economía popular y comunitaria, a partir de bases regulatorias que promuevan el acceso y uso de productos y servicios financieros que aporten al bienestar social. </a:t>
                      </a:r>
                      <a:endParaRPr lang="en-US">
                        <a:solidFill>
                          <a:schemeClr val="bg2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400" kern="12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Cerrar brechas en inclusión financiera para favorecer la generación de oportunidades de desarrollo social y económico, y de gestión de riesgos, para los segmentos tradicionalmente desatendidos.</a:t>
                      </a:r>
                    </a:p>
                    <a:p>
                      <a:pPr marL="0" lvl="0" indent="0" algn="just">
                        <a:buNone/>
                      </a:pPr>
                      <a:endParaRPr lang="es-MX" sz="1400" kern="1200">
                        <a:solidFill>
                          <a:schemeClr val="bg2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0000" marR="180000" marT="7477" marB="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062484"/>
                  </a:ext>
                </a:extLst>
              </a:tr>
              <a:tr h="1094007">
                <a:tc>
                  <a:txBody>
                    <a:bodyPr/>
                    <a:lstStyle/>
                    <a:p>
                      <a:pPr marL="947738" indent="0" algn="l" defTabSz="914400" rtl="0" eaLnBrk="1" fontAlgn="ctr" latinLnBrk="0" hangingPunct="1">
                        <a:tabLst/>
                      </a:pPr>
                      <a:r>
                        <a:rPr lang="es-MX" sz="18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Financiación para la transformación productiva y el desarrollo sostenible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477" marR="7477" marT="7477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Apoyar el proceso de financiación de la economía, a partir de la diversificación de actores e instrumentos de crédito e inversión, y la integración del mercado de capitales en  las diferentes actividades productivas. </a:t>
                      </a:r>
                    </a:p>
                  </a:txBody>
                  <a:tcPr marL="180000" marR="180000" marT="7477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23489"/>
                  </a:ext>
                </a:extLst>
              </a:tr>
              <a:tr h="1094007">
                <a:tc>
                  <a:txBody>
                    <a:bodyPr/>
                    <a:lstStyle/>
                    <a:p>
                      <a:pPr marL="947738" indent="0" algn="l" defTabSz="914400" rtl="0" eaLnBrk="1" fontAlgn="ctr" latinLnBrk="0" hangingPunct="1">
                        <a:tabLst/>
                      </a:pPr>
                      <a:r>
                        <a:rPr lang="es-MX" sz="18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Esquemas prudenciales para la gestión integral de riesgos financieros</a:t>
                      </a:r>
                    </a:p>
                  </a:txBody>
                  <a:tcPr marL="7477" marR="7477" marT="7477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Continuar avanzando en la intervención regulatoria eficiente, basada en riesgos y mejores prácticas internacionales, con el objetivo de promover el acceso y uso de productos y servicios financieros bajo el pilar de promoción de la confianza en las instituciones financieras.  </a:t>
                      </a:r>
                    </a:p>
                  </a:txBody>
                  <a:tcPr marL="180000" marR="180000" marT="7477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307405"/>
                  </a:ext>
                </a:extLst>
              </a:tr>
              <a:tr h="1094007">
                <a:tc>
                  <a:txBody>
                    <a:bodyPr/>
                    <a:lstStyle/>
                    <a:p>
                      <a:pPr marL="947738" indent="0" algn="l" rtl="0" eaLnBrk="1" fontAlgn="ctr" latinLnBrk="0" hangingPunct="1">
                        <a:tabLst/>
                      </a:pPr>
                      <a:r>
                        <a:rPr lang="es-MX" sz="18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Apoyo técnico a las reformas  legislativas</a:t>
                      </a:r>
                    </a:p>
                  </a:txBody>
                  <a:tcPr marL="7477" marR="7477" marT="7477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 algn="just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MX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Integrar y apoyar esfuerzos para identificar, construir e impulsar políticas de gobierno y reformas legales para un sistema financiero que genere bienestar social.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0000" marR="180000" marT="7477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6129033"/>
                  </a:ext>
                </a:extLst>
              </a:tr>
            </a:tbl>
          </a:graphicData>
        </a:graphic>
      </p:graphicFrame>
      <p:pic>
        <p:nvPicPr>
          <p:cNvPr id="10" name="Imagen 9" descr="Forma&#10;&#10;Descripción generada automáticamente con confianza baja">
            <a:extLst>
              <a:ext uri="{FF2B5EF4-FFF2-40B4-BE49-F238E27FC236}">
                <a16:creationId xmlns:a16="http://schemas.microsoft.com/office/drawing/2014/main" id="{6C31E637-C8BD-0BE8-30AB-652CEC34354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86" y="2225284"/>
            <a:ext cx="614763" cy="614763"/>
          </a:xfrm>
          <a:prstGeom prst="rect">
            <a:avLst/>
          </a:prstGeom>
        </p:spPr>
      </p:pic>
      <p:pic>
        <p:nvPicPr>
          <p:cNvPr id="12" name="Imagen 11" descr="Forma&#10;&#10;Descripción generada automáticamente con confianza baja">
            <a:extLst>
              <a:ext uri="{FF2B5EF4-FFF2-40B4-BE49-F238E27FC236}">
                <a16:creationId xmlns:a16="http://schemas.microsoft.com/office/drawing/2014/main" id="{AA834555-7049-4FAE-A1B9-32ED8D69104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3" y="3429000"/>
            <a:ext cx="568516" cy="568516"/>
          </a:xfrm>
          <a:prstGeom prst="rect">
            <a:avLst/>
          </a:prstGeom>
        </p:spPr>
      </p:pic>
      <p:pic>
        <p:nvPicPr>
          <p:cNvPr id="14" name="Imagen 13" descr="Forma&#10;&#10;Descripción generada automáticamente con confianza baja">
            <a:extLst>
              <a:ext uri="{FF2B5EF4-FFF2-40B4-BE49-F238E27FC236}">
                <a16:creationId xmlns:a16="http://schemas.microsoft.com/office/drawing/2014/main" id="{FC7C41C1-E49E-BD85-44AB-83AD99C41DC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86" y="4586469"/>
            <a:ext cx="610171" cy="610171"/>
          </a:xfrm>
          <a:prstGeom prst="rect">
            <a:avLst/>
          </a:prstGeom>
        </p:spPr>
      </p:pic>
      <p:pic>
        <p:nvPicPr>
          <p:cNvPr id="16" name="Imagen 15" descr="Forma&#10;&#10;Descripción generada automáticamente con confianza baja">
            <a:extLst>
              <a:ext uri="{FF2B5EF4-FFF2-40B4-BE49-F238E27FC236}">
                <a16:creationId xmlns:a16="http://schemas.microsoft.com/office/drawing/2014/main" id="{426F61C7-8A57-4752-A90E-5514DBF840F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3" y="5868193"/>
            <a:ext cx="570016" cy="57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2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47A1078-342D-3CDA-FAE4-A39AC4ABF60F}"/>
              </a:ext>
            </a:extLst>
          </p:cNvPr>
          <p:cNvSpPr/>
          <p:nvPr/>
        </p:nvSpPr>
        <p:spPr>
          <a:xfrm rot="10800000">
            <a:off x="153871" y="1125988"/>
            <a:ext cx="2615874" cy="1611557"/>
          </a:xfrm>
          <a:custGeom>
            <a:avLst/>
            <a:gdLst>
              <a:gd name="connsiteX0" fmla="*/ 0 w 2888839"/>
              <a:gd name="connsiteY0" fmla="*/ 0 h 1611557"/>
              <a:gd name="connsiteX1" fmla="*/ 2620241 w 2888839"/>
              <a:gd name="connsiteY1" fmla="*/ 0 h 1611557"/>
              <a:gd name="connsiteX2" fmla="*/ 2888839 w 2888839"/>
              <a:gd name="connsiteY2" fmla="*/ 268598 h 1611557"/>
              <a:gd name="connsiteX3" fmla="*/ 2888839 w 2888839"/>
              <a:gd name="connsiteY3" fmla="*/ 1342959 h 1611557"/>
              <a:gd name="connsiteX4" fmla="*/ 2620241 w 2888839"/>
              <a:gd name="connsiteY4" fmla="*/ 1611557 h 1611557"/>
              <a:gd name="connsiteX5" fmla="*/ 0 w 2888839"/>
              <a:gd name="connsiteY5" fmla="*/ 1611557 h 1611557"/>
              <a:gd name="connsiteX6" fmla="*/ 0 w 2888839"/>
              <a:gd name="connsiteY6" fmla="*/ 0 h 16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1611557">
                <a:moveTo>
                  <a:pt x="0" y="0"/>
                </a:moveTo>
                <a:lnTo>
                  <a:pt x="2620241" y="0"/>
                </a:lnTo>
                <a:cubicBezTo>
                  <a:pt x="2768584" y="0"/>
                  <a:pt x="2888839" y="120255"/>
                  <a:pt x="2888839" y="268598"/>
                </a:cubicBezTo>
                <a:lnTo>
                  <a:pt x="2888839" y="1342959"/>
                </a:lnTo>
                <a:cubicBezTo>
                  <a:pt x="2888839" y="1491302"/>
                  <a:pt x="2768584" y="1611557"/>
                  <a:pt x="2620241" y="1611557"/>
                </a:cubicBezTo>
                <a:lnTo>
                  <a:pt x="0" y="16115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7A9117D3-7693-C0A4-0F25-5B8DDC23AB4A}"/>
              </a:ext>
            </a:extLst>
          </p:cNvPr>
          <p:cNvSpPr/>
          <p:nvPr/>
        </p:nvSpPr>
        <p:spPr>
          <a:xfrm rot="10800000">
            <a:off x="140498" y="2785010"/>
            <a:ext cx="3166227" cy="1605063"/>
          </a:xfrm>
          <a:custGeom>
            <a:avLst/>
            <a:gdLst>
              <a:gd name="connsiteX0" fmla="*/ 0 w 2888839"/>
              <a:gd name="connsiteY0" fmla="*/ 0 h 1611557"/>
              <a:gd name="connsiteX1" fmla="*/ 2620241 w 2888839"/>
              <a:gd name="connsiteY1" fmla="*/ 0 h 1611557"/>
              <a:gd name="connsiteX2" fmla="*/ 2888839 w 2888839"/>
              <a:gd name="connsiteY2" fmla="*/ 268598 h 1611557"/>
              <a:gd name="connsiteX3" fmla="*/ 2888839 w 2888839"/>
              <a:gd name="connsiteY3" fmla="*/ 1342959 h 1611557"/>
              <a:gd name="connsiteX4" fmla="*/ 2620241 w 2888839"/>
              <a:gd name="connsiteY4" fmla="*/ 1611557 h 1611557"/>
              <a:gd name="connsiteX5" fmla="*/ 0 w 2888839"/>
              <a:gd name="connsiteY5" fmla="*/ 1611557 h 1611557"/>
              <a:gd name="connsiteX6" fmla="*/ 0 w 2888839"/>
              <a:gd name="connsiteY6" fmla="*/ 0 h 16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1611557">
                <a:moveTo>
                  <a:pt x="0" y="0"/>
                </a:moveTo>
                <a:lnTo>
                  <a:pt x="2620241" y="0"/>
                </a:lnTo>
                <a:cubicBezTo>
                  <a:pt x="2768584" y="0"/>
                  <a:pt x="2888839" y="120255"/>
                  <a:pt x="2888839" y="268598"/>
                </a:cubicBezTo>
                <a:lnTo>
                  <a:pt x="2888839" y="1342959"/>
                </a:lnTo>
                <a:cubicBezTo>
                  <a:pt x="2888839" y="1491302"/>
                  <a:pt x="2768584" y="1611557"/>
                  <a:pt x="2620241" y="1611557"/>
                </a:cubicBezTo>
                <a:lnTo>
                  <a:pt x="0" y="16115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513EEF02-F372-C9E5-D578-108F143876DA}"/>
              </a:ext>
            </a:extLst>
          </p:cNvPr>
          <p:cNvSpPr/>
          <p:nvPr/>
        </p:nvSpPr>
        <p:spPr>
          <a:xfrm rot="10800000">
            <a:off x="78555" y="4427413"/>
            <a:ext cx="2691189" cy="1587464"/>
          </a:xfrm>
          <a:custGeom>
            <a:avLst/>
            <a:gdLst>
              <a:gd name="connsiteX0" fmla="*/ 0 w 2888839"/>
              <a:gd name="connsiteY0" fmla="*/ 0 h 1611557"/>
              <a:gd name="connsiteX1" fmla="*/ 2620241 w 2888839"/>
              <a:gd name="connsiteY1" fmla="*/ 0 h 1611557"/>
              <a:gd name="connsiteX2" fmla="*/ 2888839 w 2888839"/>
              <a:gd name="connsiteY2" fmla="*/ 268598 h 1611557"/>
              <a:gd name="connsiteX3" fmla="*/ 2888839 w 2888839"/>
              <a:gd name="connsiteY3" fmla="*/ 1342959 h 1611557"/>
              <a:gd name="connsiteX4" fmla="*/ 2620241 w 2888839"/>
              <a:gd name="connsiteY4" fmla="*/ 1611557 h 1611557"/>
              <a:gd name="connsiteX5" fmla="*/ 0 w 2888839"/>
              <a:gd name="connsiteY5" fmla="*/ 1611557 h 1611557"/>
              <a:gd name="connsiteX6" fmla="*/ 0 w 2888839"/>
              <a:gd name="connsiteY6" fmla="*/ 0 h 16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1611557">
                <a:moveTo>
                  <a:pt x="0" y="0"/>
                </a:moveTo>
                <a:lnTo>
                  <a:pt x="2620241" y="0"/>
                </a:lnTo>
                <a:cubicBezTo>
                  <a:pt x="2768584" y="0"/>
                  <a:pt x="2888839" y="120255"/>
                  <a:pt x="2888839" y="268598"/>
                </a:cubicBezTo>
                <a:lnTo>
                  <a:pt x="2888839" y="1342959"/>
                </a:lnTo>
                <a:cubicBezTo>
                  <a:pt x="2888839" y="1491302"/>
                  <a:pt x="2768584" y="1611557"/>
                  <a:pt x="2620241" y="1611557"/>
                </a:cubicBezTo>
                <a:lnTo>
                  <a:pt x="0" y="16115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7EC2ABBF-C1A0-1E23-712E-9FFC0BBCFB34}"/>
              </a:ext>
            </a:extLst>
          </p:cNvPr>
          <p:cNvSpPr/>
          <p:nvPr/>
        </p:nvSpPr>
        <p:spPr>
          <a:xfrm rot="10800000">
            <a:off x="146275" y="6072981"/>
            <a:ext cx="3742995" cy="709599"/>
          </a:xfrm>
          <a:custGeom>
            <a:avLst/>
            <a:gdLst>
              <a:gd name="connsiteX0" fmla="*/ 0 w 2888839"/>
              <a:gd name="connsiteY0" fmla="*/ 0 h 731645"/>
              <a:gd name="connsiteX1" fmla="*/ 2766896 w 2888839"/>
              <a:gd name="connsiteY1" fmla="*/ 0 h 731645"/>
              <a:gd name="connsiteX2" fmla="*/ 2888839 w 2888839"/>
              <a:gd name="connsiteY2" fmla="*/ 121943 h 731645"/>
              <a:gd name="connsiteX3" fmla="*/ 2888839 w 2888839"/>
              <a:gd name="connsiteY3" fmla="*/ 609702 h 731645"/>
              <a:gd name="connsiteX4" fmla="*/ 2766896 w 2888839"/>
              <a:gd name="connsiteY4" fmla="*/ 731645 h 731645"/>
              <a:gd name="connsiteX5" fmla="*/ 0 w 2888839"/>
              <a:gd name="connsiteY5" fmla="*/ 731645 h 731645"/>
              <a:gd name="connsiteX6" fmla="*/ 0 w 2888839"/>
              <a:gd name="connsiteY6" fmla="*/ 0 h 73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731645">
                <a:moveTo>
                  <a:pt x="0" y="0"/>
                </a:moveTo>
                <a:lnTo>
                  <a:pt x="2766896" y="0"/>
                </a:lnTo>
                <a:cubicBezTo>
                  <a:pt x="2834243" y="0"/>
                  <a:pt x="2888839" y="54596"/>
                  <a:pt x="2888839" y="121943"/>
                </a:cubicBezTo>
                <a:lnTo>
                  <a:pt x="2888839" y="609702"/>
                </a:lnTo>
                <a:cubicBezTo>
                  <a:pt x="2888839" y="677049"/>
                  <a:pt x="2834243" y="731645"/>
                  <a:pt x="2766896" y="731645"/>
                </a:cubicBezTo>
                <a:lnTo>
                  <a:pt x="0" y="73164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165" name="Rectángulo 164">
            <a:extLst>
              <a:ext uri="{FF2B5EF4-FFF2-40B4-BE49-F238E27FC236}">
                <a16:creationId xmlns:a16="http://schemas.microsoft.com/office/drawing/2014/main" id="{FA3355FE-0378-7A9B-7A35-85A5309358B0}"/>
              </a:ext>
            </a:extLst>
          </p:cNvPr>
          <p:cNvSpPr/>
          <p:nvPr/>
        </p:nvSpPr>
        <p:spPr>
          <a:xfrm>
            <a:off x="2731126" y="1137337"/>
            <a:ext cx="666401" cy="56533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E3C7795-E85A-FBD0-BE49-D296EF368EC7}"/>
              </a:ext>
            </a:extLst>
          </p:cNvPr>
          <p:cNvSpPr txBox="1">
            <a:spLocks/>
          </p:cNvSpPr>
          <p:nvPr/>
        </p:nvSpPr>
        <p:spPr>
          <a:xfrm>
            <a:off x="379708" y="294517"/>
            <a:ext cx="9775536" cy="496973"/>
          </a:xfrm>
          <a:prstGeom prst="rect">
            <a:avLst/>
          </a:prstGeom>
        </p:spPr>
        <p:txBody>
          <a:bodyPr vert="horz" wrap="square" lIns="0" tIns="10583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8467">
              <a:lnSpc>
                <a:spcPts val="4000"/>
              </a:lnSpc>
              <a:spcBef>
                <a:spcPts val="83"/>
              </a:spcBef>
            </a:pPr>
            <a:r>
              <a:rPr lang="es-CO" sz="3000" b="1" spc="-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Agenda 2023 -  Versión Inicial </a:t>
            </a:r>
            <a:endParaRPr lang="es-ES" sz="3000" spc="-1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7BED9FF-F18B-0C18-28B1-4CCB600E13C4}"/>
              </a:ext>
            </a:extLst>
          </p:cNvPr>
          <p:cNvSpPr txBox="1"/>
          <p:nvPr/>
        </p:nvSpPr>
        <p:spPr>
          <a:xfrm>
            <a:off x="2633374" y="803946"/>
            <a:ext cx="233484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>
                <a:solidFill>
                  <a:srgbClr val="56CBF5"/>
                </a:solidFill>
                <a:latin typeface="Calibri"/>
                <a:cs typeface="APPLE CHANCERY"/>
              </a:rPr>
              <a:t>T1</a:t>
            </a:r>
            <a:endParaRPr lang="es-ES_tradnl" sz="1600" b="1">
              <a:solidFill>
                <a:srgbClr val="56CBF5"/>
              </a:solidFill>
              <a:latin typeface="Calibri"/>
              <a:cs typeface="APPLE CHANCERY" panose="03020702040506060504" pitchFamily="66" charset="-79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974EF9A-24BD-4D01-30DE-19EE7B1C7B11}"/>
              </a:ext>
            </a:extLst>
          </p:cNvPr>
          <p:cNvSpPr txBox="1"/>
          <p:nvPr/>
        </p:nvSpPr>
        <p:spPr>
          <a:xfrm>
            <a:off x="5018319" y="803946"/>
            <a:ext cx="228685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>
                <a:solidFill>
                  <a:srgbClr val="56CBF5"/>
                </a:solidFill>
                <a:latin typeface="Calibri"/>
                <a:cs typeface="APPLE CHANCERY"/>
              </a:rPr>
              <a:t>T2</a:t>
            </a:r>
            <a:endParaRPr lang="es-ES_tradnl" sz="1600" b="1">
              <a:solidFill>
                <a:srgbClr val="56CBF5"/>
              </a:solidFill>
              <a:latin typeface="Calibri"/>
              <a:cs typeface="APPLE CHANCERY" panose="03020702040506060504" pitchFamily="66" charset="-79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60940EE-F19A-7251-0400-48ADBF7EFCBB}"/>
              </a:ext>
            </a:extLst>
          </p:cNvPr>
          <p:cNvSpPr txBox="1"/>
          <p:nvPr/>
        </p:nvSpPr>
        <p:spPr>
          <a:xfrm>
            <a:off x="7379989" y="803946"/>
            <a:ext cx="232590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>
                <a:solidFill>
                  <a:srgbClr val="56CBF5"/>
                </a:solidFill>
                <a:latin typeface="Calibri"/>
                <a:cs typeface="APPLE CHANCERY"/>
              </a:rPr>
              <a:t>T3</a:t>
            </a:r>
            <a:endParaRPr lang="es-ES" sz="1200">
              <a:solidFill>
                <a:srgbClr val="56CBF5"/>
              </a:solidFill>
              <a:latin typeface="Calibri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9E0AC9A-268E-E40E-6FCC-7EE3CABC554E}"/>
              </a:ext>
            </a:extLst>
          </p:cNvPr>
          <p:cNvSpPr txBox="1"/>
          <p:nvPr/>
        </p:nvSpPr>
        <p:spPr>
          <a:xfrm>
            <a:off x="9745840" y="803946"/>
            <a:ext cx="234846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>
                <a:solidFill>
                  <a:srgbClr val="56CBF5"/>
                </a:solidFill>
                <a:latin typeface="Calibri"/>
                <a:cs typeface="APPLE CHANCERY"/>
              </a:rPr>
              <a:t>T4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C5A875AB-5763-FAF3-0192-71B0647C5127}"/>
              </a:ext>
            </a:extLst>
          </p:cNvPr>
          <p:cNvSpPr/>
          <p:nvPr/>
        </p:nvSpPr>
        <p:spPr>
          <a:xfrm>
            <a:off x="7380012" y="1125715"/>
            <a:ext cx="2330567" cy="7820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bg1"/>
                </a:solidFill>
              </a:rPr>
              <a:t>Transaccionalidad sector cooperativo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31169FA5-739E-E0AE-723A-C60260FE024B}"/>
              </a:ext>
            </a:extLst>
          </p:cNvPr>
          <p:cNvSpPr/>
          <p:nvPr/>
        </p:nvSpPr>
        <p:spPr>
          <a:xfrm>
            <a:off x="9745840" y="1134505"/>
            <a:ext cx="2352304" cy="3907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Centros de servicios compartidos*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6461796-0EBE-3324-5A1F-9FE779841A74}"/>
              </a:ext>
            </a:extLst>
          </p:cNvPr>
          <p:cNvSpPr/>
          <p:nvPr/>
        </p:nvSpPr>
        <p:spPr>
          <a:xfrm>
            <a:off x="5018319" y="1122605"/>
            <a:ext cx="2323242" cy="7820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bg1"/>
                </a:solidFill>
              </a:rPr>
              <a:t>Crédito productivo de bajo monto – crédito digital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D3BFCC94-F3A7-F10E-5F99-E73CB30AA18C}"/>
              </a:ext>
            </a:extLst>
          </p:cNvPr>
          <p:cNvSpPr/>
          <p:nvPr/>
        </p:nvSpPr>
        <p:spPr>
          <a:xfrm>
            <a:off x="7376820" y="1950896"/>
            <a:ext cx="2333760" cy="78665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bg1"/>
                </a:solidFill>
              </a:rPr>
              <a:t>Fuentes alternativas de información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349BD03E-ED3B-933A-898A-C736F2307138}"/>
              </a:ext>
            </a:extLst>
          </p:cNvPr>
          <p:cNvSpPr/>
          <p:nvPr/>
        </p:nvSpPr>
        <p:spPr>
          <a:xfrm>
            <a:off x="2712634" y="1116261"/>
            <a:ext cx="2263482" cy="791550"/>
          </a:xfrm>
          <a:prstGeom prst="rect">
            <a:avLst/>
          </a:prstGeom>
          <a:solidFill>
            <a:srgbClr val="1148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bg1"/>
                </a:solidFill>
              </a:rPr>
              <a:t>Seguro paramétrico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3DB46551-0D5E-2844-4BA9-C79342E69FFB}"/>
              </a:ext>
            </a:extLst>
          </p:cNvPr>
          <p:cNvSpPr/>
          <p:nvPr/>
        </p:nvSpPr>
        <p:spPr>
          <a:xfrm>
            <a:off x="9739075" y="1948430"/>
            <a:ext cx="2359068" cy="40571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bg1"/>
                </a:solidFill>
              </a:rPr>
              <a:t>Comercialización de seguros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B612ABD8-F442-F83C-900E-89EACDC0F058}"/>
              </a:ext>
            </a:extLst>
          </p:cNvPr>
          <p:cNvSpPr/>
          <p:nvPr/>
        </p:nvSpPr>
        <p:spPr>
          <a:xfrm>
            <a:off x="9751216" y="2395269"/>
            <a:ext cx="2343092" cy="3458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Pagos inmediatos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57DC8CE5-5AB8-827B-2C28-06F4A61199E4}"/>
              </a:ext>
            </a:extLst>
          </p:cNvPr>
          <p:cNvSpPr/>
          <p:nvPr/>
        </p:nvSpPr>
        <p:spPr>
          <a:xfrm>
            <a:off x="9745839" y="1555616"/>
            <a:ext cx="2352304" cy="3542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Comisión nacional de pagos</a:t>
            </a:r>
            <a:endParaRPr lang="es-ES" sz="140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AD98DCDE-4699-6E5F-638D-7FBE581D06AD}"/>
              </a:ext>
            </a:extLst>
          </p:cNvPr>
          <p:cNvSpPr/>
          <p:nvPr/>
        </p:nvSpPr>
        <p:spPr>
          <a:xfrm>
            <a:off x="5039723" y="2772594"/>
            <a:ext cx="2265452" cy="4811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Formadores de liquidez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E04D725-D14C-71C5-BCB6-5B8E8106574F}"/>
              </a:ext>
            </a:extLst>
          </p:cNvPr>
          <p:cNvSpPr/>
          <p:nvPr/>
        </p:nvSpPr>
        <p:spPr>
          <a:xfrm>
            <a:off x="5018319" y="3294876"/>
            <a:ext cx="2314072" cy="5291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Actualización </a:t>
            </a:r>
          </a:p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normatividad FIC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83513A87-CB0C-1860-A23A-58837EBC2093}"/>
              </a:ext>
            </a:extLst>
          </p:cNvPr>
          <p:cNvSpPr/>
          <p:nvPr/>
        </p:nvSpPr>
        <p:spPr>
          <a:xfrm>
            <a:off x="9750617" y="2785431"/>
            <a:ext cx="2347526" cy="7816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Arquitectura negocio fiduciario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B49ABF3B-CFFA-18FD-083C-518B3CBD8463}"/>
              </a:ext>
            </a:extLst>
          </p:cNvPr>
          <p:cNvSpPr/>
          <p:nvPr/>
        </p:nvSpPr>
        <p:spPr>
          <a:xfrm>
            <a:off x="7380194" y="2785785"/>
            <a:ext cx="2325907" cy="779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Esquemas de financiación colaborativa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1832B839-2D48-FAA7-5E2A-C3300466FA1F}"/>
              </a:ext>
            </a:extLst>
          </p:cNvPr>
          <p:cNvSpPr/>
          <p:nvPr/>
        </p:nvSpPr>
        <p:spPr>
          <a:xfrm>
            <a:off x="5033522" y="3862334"/>
            <a:ext cx="2308039" cy="5139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bg1"/>
                </a:solidFill>
              </a:rPr>
              <a:t>Nuevas tecnologías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659701A5-0A6C-9193-7864-03344B792014}"/>
              </a:ext>
            </a:extLst>
          </p:cNvPr>
          <p:cNvSpPr/>
          <p:nvPr/>
        </p:nvSpPr>
        <p:spPr>
          <a:xfrm>
            <a:off x="9750618" y="3608993"/>
            <a:ext cx="2347526" cy="76724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bg1"/>
                </a:solidFill>
              </a:rPr>
              <a:t>Internacionalización del mercado de capitales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0EFFF68F-418A-31C0-56BB-848E959A1492}"/>
              </a:ext>
            </a:extLst>
          </p:cNvPr>
          <p:cNvSpPr/>
          <p:nvPr/>
        </p:nvSpPr>
        <p:spPr>
          <a:xfrm>
            <a:off x="5028275" y="4434204"/>
            <a:ext cx="2304117" cy="4841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Supervisión especializada SES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5C32871C-33F9-D5DA-5B47-46349B8E7443}"/>
              </a:ext>
            </a:extLst>
          </p:cNvPr>
          <p:cNvSpPr/>
          <p:nvPr/>
        </p:nvSpPr>
        <p:spPr>
          <a:xfrm>
            <a:off x="9745839" y="4429372"/>
            <a:ext cx="2348469" cy="1596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Segmentación y actualización regulatoria –Solidario*</a:t>
            </a:r>
            <a:endParaRPr lang="es-CO" sz="140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A9C3F744-48D1-5919-4A49-B21765FE92D2}"/>
              </a:ext>
            </a:extLst>
          </p:cNvPr>
          <p:cNvSpPr/>
          <p:nvPr/>
        </p:nvSpPr>
        <p:spPr>
          <a:xfrm>
            <a:off x="2720775" y="4434205"/>
            <a:ext cx="2244850" cy="7767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NIIF 17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CC8F3F23-343A-2F3E-A6DE-3C4FC43BCE07}"/>
              </a:ext>
            </a:extLst>
          </p:cNvPr>
          <p:cNvSpPr/>
          <p:nvPr/>
        </p:nvSpPr>
        <p:spPr>
          <a:xfrm>
            <a:off x="5022363" y="5494790"/>
            <a:ext cx="2310029" cy="5345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Solvencia II</a:t>
            </a:r>
          </a:p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(Pilar 1 + revisión APNR)</a:t>
            </a:r>
            <a:endParaRPr lang="es-CO" sz="140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3D61C411-8CD9-422C-9FF6-2680178C5E91}"/>
              </a:ext>
            </a:extLst>
          </p:cNvPr>
          <p:cNvSpPr/>
          <p:nvPr/>
        </p:nvSpPr>
        <p:spPr>
          <a:xfrm>
            <a:off x="7380014" y="4429373"/>
            <a:ext cx="2325882" cy="7642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Solvencia II</a:t>
            </a:r>
          </a:p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Pilar 2 y 3 </a:t>
            </a: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400E17B9-4A7B-ABBC-D938-28680DF6440C}"/>
              </a:ext>
            </a:extLst>
          </p:cNvPr>
          <p:cNvSpPr/>
          <p:nvPr/>
        </p:nvSpPr>
        <p:spPr>
          <a:xfrm>
            <a:off x="2712635" y="6070502"/>
            <a:ext cx="9381674" cy="720217"/>
          </a:xfrm>
          <a:prstGeom prst="rect">
            <a:avLst/>
          </a:prstGeom>
          <a:solidFill>
            <a:srgbClr val="77E6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85000"/>
                    <a:lumOff val="15000"/>
                  </a:schemeClr>
                </a:solidFill>
              </a:rPr>
              <a:t>Asesoría en el desarrollo de reformas legislativas para modernizar el sistema financiero </a:t>
            </a:r>
          </a:p>
          <a:p>
            <a:pPr marL="285750" indent="-158750" algn="ctr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s-CO" sz="1400">
                <a:solidFill>
                  <a:schemeClr val="tx1">
                    <a:lumMod val="85000"/>
                    <a:lumOff val="15000"/>
                  </a:schemeClr>
                </a:solidFill>
              </a:rPr>
              <a:t>PND – Reforma pensional – Ley Solidaria – Mercado de capitales </a:t>
            </a:r>
          </a:p>
          <a:p>
            <a:pPr marL="285750" indent="-158750" algn="ctr">
              <a:lnSpc>
                <a:spcPts val="1400"/>
              </a:lnSpc>
              <a:buFont typeface="Arial" panose="020B0604020202020204" pitchFamily="34" charset="0"/>
              <a:buChar char="•"/>
            </a:pPr>
            <a:endParaRPr lang="es-CO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F5694DD5-53C2-F993-2C0C-DA6D8341669E}"/>
              </a:ext>
            </a:extLst>
          </p:cNvPr>
          <p:cNvSpPr/>
          <p:nvPr/>
        </p:nvSpPr>
        <p:spPr>
          <a:xfrm>
            <a:off x="7380014" y="5248238"/>
            <a:ext cx="2325882" cy="779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Régimen inversiones S. asegurador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7DAFEBC6-7CA8-A118-B540-D537AE140638}"/>
              </a:ext>
            </a:extLst>
          </p:cNvPr>
          <p:cNvSpPr/>
          <p:nvPr/>
        </p:nvSpPr>
        <p:spPr>
          <a:xfrm>
            <a:off x="5028275" y="1950897"/>
            <a:ext cx="2304116" cy="7801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Comisión intersectorial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418C3812-F6E6-0518-7753-80B7776D5D16}"/>
              </a:ext>
            </a:extLst>
          </p:cNvPr>
          <p:cNvSpPr/>
          <p:nvPr/>
        </p:nvSpPr>
        <p:spPr>
          <a:xfrm>
            <a:off x="7380013" y="3610588"/>
            <a:ext cx="2325907" cy="76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Arbitrajes regulatorios en la gestión de activos</a:t>
            </a:r>
          </a:p>
        </p:txBody>
      </p:sp>
      <p:sp>
        <p:nvSpPr>
          <p:cNvPr id="186" name="CuadroTexto 185">
            <a:extLst>
              <a:ext uri="{FF2B5EF4-FFF2-40B4-BE49-F238E27FC236}">
                <a16:creationId xmlns:a16="http://schemas.microsoft.com/office/drawing/2014/main" id="{F5AB8B3A-874B-D33B-1A34-39B92F39A67F}"/>
              </a:ext>
            </a:extLst>
          </p:cNvPr>
          <p:cNvSpPr txBox="1"/>
          <p:nvPr/>
        </p:nvSpPr>
        <p:spPr>
          <a:xfrm>
            <a:off x="763943" y="1759005"/>
            <a:ext cx="1659018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_tradnl" b="1">
                <a:solidFill>
                  <a:schemeClr val="tx1">
                    <a:lumMod val="95000"/>
                    <a:lumOff val="5000"/>
                  </a:schemeClr>
                </a:solidFill>
              </a:rPr>
              <a:t>Inclusión</a:t>
            </a:r>
          </a:p>
        </p:txBody>
      </p:sp>
      <p:sp>
        <p:nvSpPr>
          <p:cNvPr id="189" name="CuadroTexto 188">
            <a:extLst>
              <a:ext uri="{FF2B5EF4-FFF2-40B4-BE49-F238E27FC236}">
                <a16:creationId xmlns:a16="http://schemas.microsoft.com/office/drawing/2014/main" id="{6A35816B-93C8-BA28-5D84-7D0F2C3719FB}"/>
              </a:ext>
            </a:extLst>
          </p:cNvPr>
          <p:cNvSpPr txBox="1"/>
          <p:nvPr/>
        </p:nvSpPr>
        <p:spPr>
          <a:xfrm>
            <a:off x="763943" y="3325805"/>
            <a:ext cx="1645169" cy="5572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s-ES_tradnl" b="1">
                <a:solidFill>
                  <a:schemeClr val="tx1">
                    <a:lumMod val="95000"/>
                    <a:lumOff val="5000"/>
                  </a:schemeClr>
                </a:solidFill>
              </a:rPr>
              <a:t>Mecanismos de financiación</a:t>
            </a:r>
            <a:endParaRPr lang="es-E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5" name="CuadroTexto 194">
            <a:extLst>
              <a:ext uri="{FF2B5EF4-FFF2-40B4-BE49-F238E27FC236}">
                <a16:creationId xmlns:a16="http://schemas.microsoft.com/office/drawing/2014/main" id="{9D7C0744-14D1-2B30-D094-6BC813125315}"/>
              </a:ext>
            </a:extLst>
          </p:cNvPr>
          <p:cNvSpPr txBox="1"/>
          <p:nvPr/>
        </p:nvSpPr>
        <p:spPr>
          <a:xfrm>
            <a:off x="763943" y="4910542"/>
            <a:ext cx="1656140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_tradnl" b="1">
                <a:solidFill>
                  <a:schemeClr val="tx1">
                    <a:lumMod val="95000"/>
                    <a:lumOff val="5000"/>
                  </a:schemeClr>
                </a:solidFill>
              </a:rPr>
              <a:t>Estándares prudenciales</a:t>
            </a:r>
          </a:p>
        </p:txBody>
      </p:sp>
      <p:pic>
        <p:nvPicPr>
          <p:cNvPr id="219" name="Imagen 218" descr="Forma&#10;&#10;Descripción generada automáticamente con confianza baja">
            <a:extLst>
              <a:ext uri="{FF2B5EF4-FFF2-40B4-BE49-F238E27FC236}">
                <a16:creationId xmlns:a16="http://schemas.microsoft.com/office/drawing/2014/main" id="{403073A2-7A50-D9DC-5142-175FEF9C0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346" y="3306546"/>
            <a:ext cx="561992" cy="561992"/>
          </a:xfrm>
          <a:prstGeom prst="rect">
            <a:avLst/>
          </a:prstGeom>
        </p:spPr>
      </p:pic>
      <p:pic>
        <p:nvPicPr>
          <p:cNvPr id="221" name="Imagen 220" descr="Forma&#10;&#10;Descripción generada automáticamente con confianza baja">
            <a:extLst>
              <a:ext uri="{FF2B5EF4-FFF2-40B4-BE49-F238E27FC236}">
                <a16:creationId xmlns:a16="http://schemas.microsoft.com/office/drawing/2014/main" id="{B7B6001A-5B8A-C106-0160-F97A03078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018" y="4883407"/>
            <a:ext cx="487900" cy="487900"/>
          </a:xfrm>
          <a:prstGeom prst="rect">
            <a:avLst/>
          </a:prstGeom>
        </p:spPr>
      </p:pic>
      <p:pic>
        <p:nvPicPr>
          <p:cNvPr id="223" name="Imagen 222" descr="Forma&#10;&#10;Descripción generada automáticamente con confianza baja">
            <a:extLst>
              <a:ext uri="{FF2B5EF4-FFF2-40B4-BE49-F238E27FC236}">
                <a16:creationId xmlns:a16="http://schemas.microsoft.com/office/drawing/2014/main" id="{F09B5067-DA9F-9D24-CFEE-32A6EC3141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10434" y="6184231"/>
            <a:ext cx="481372" cy="441143"/>
          </a:xfrm>
          <a:prstGeom prst="rect">
            <a:avLst/>
          </a:prstGeom>
        </p:spPr>
      </p:pic>
      <p:sp>
        <p:nvSpPr>
          <p:cNvPr id="224" name="CuadroTexto 223">
            <a:extLst>
              <a:ext uri="{FF2B5EF4-FFF2-40B4-BE49-F238E27FC236}">
                <a16:creationId xmlns:a16="http://schemas.microsoft.com/office/drawing/2014/main" id="{B74F4A2E-9747-21B6-47C2-53627AF3F438}"/>
              </a:ext>
            </a:extLst>
          </p:cNvPr>
          <p:cNvSpPr txBox="1"/>
          <p:nvPr/>
        </p:nvSpPr>
        <p:spPr>
          <a:xfrm>
            <a:off x="763943" y="6148681"/>
            <a:ext cx="2005802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67">
              <a:lnSpc>
                <a:spcPts val="1800"/>
              </a:lnSpc>
              <a:spcBef>
                <a:spcPts val="50"/>
              </a:spcBef>
            </a:pPr>
            <a:r>
              <a:rPr lang="es-419" b="1" spc="-10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Acompañamiento</a:t>
            </a:r>
            <a:r>
              <a:rPr lang="es-CO" b="1" spc="-10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 en reformas legislativas </a:t>
            </a:r>
            <a:endParaRPr lang="es-419" b="1" spc="-100">
              <a:solidFill>
                <a:schemeClr val="tx1">
                  <a:lumMod val="95000"/>
                  <a:lumOff val="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228" name="Imagen 227" descr="Forma&#10;&#10;Descripción generada automáticamente con confianza baja">
            <a:extLst>
              <a:ext uri="{FF2B5EF4-FFF2-40B4-BE49-F238E27FC236}">
                <a16:creationId xmlns:a16="http://schemas.microsoft.com/office/drawing/2014/main" id="{7E62AB6A-5C67-A4E7-AD79-3F02A1630A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3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448" y="1676881"/>
            <a:ext cx="488495" cy="48849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pSp>
        <p:nvGrpSpPr>
          <p:cNvPr id="3" name="Grupo 2"/>
          <p:cNvGrpSpPr/>
          <p:nvPr/>
        </p:nvGrpSpPr>
        <p:grpSpPr>
          <a:xfrm>
            <a:off x="6632154" y="18051"/>
            <a:ext cx="5559846" cy="249005"/>
            <a:chOff x="6287853" y="18051"/>
            <a:chExt cx="5904147" cy="343717"/>
          </a:xfrm>
        </p:grpSpPr>
        <p:sp>
          <p:nvSpPr>
            <p:cNvPr id="246" name="CuadroTexto 245">
              <a:extLst>
                <a:ext uri="{FF2B5EF4-FFF2-40B4-BE49-F238E27FC236}">
                  <a16:creationId xmlns:a16="http://schemas.microsoft.com/office/drawing/2014/main" id="{0E7E694D-0F96-C684-826D-5547C82136EE}"/>
                </a:ext>
              </a:extLst>
            </p:cNvPr>
            <p:cNvSpPr txBox="1"/>
            <p:nvPr/>
          </p:nvSpPr>
          <p:spPr>
            <a:xfrm>
              <a:off x="6287853" y="44071"/>
              <a:ext cx="1763333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lang="es-ES_tradnl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Convenciones:</a:t>
              </a:r>
              <a:endParaRPr lang="es-ES_tradnl" sz="105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grpSp>
          <p:nvGrpSpPr>
            <p:cNvPr id="2" name="Grupo 1"/>
            <p:cNvGrpSpPr/>
            <p:nvPr/>
          </p:nvGrpSpPr>
          <p:grpSpPr>
            <a:xfrm>
              <a:off x="6626562" y="18051"/>
              <a:ext cx="5565438" cy="343717"/>
              <a:chOff x="6246854" y="303231"/>
              <a:chExt cx="5565438" cy="343717"/>
            </a:xfrm>
          </p:grpSpPr>
          <p:sp>
            <p:nvSpPr>
              <p:cNvPr id="74" name="Rectángulo 73">
                <a:extLst>
                  <a:ext uri="{FF2B5EF4-FFF2-40B4-BE49-F238E27FC236}">
                    <a16:creationId xmlns:a16="http://schemas.microsoft.com/office/drawing/2014/main" id="{32550463-7F84-DEF1-7786-2C37D76FD7C8}"/>
                  </a:ext>
                </a:extLst>
              </p:cNvPr>
              <p:cNvSpPr/>
              <p:nvPr/>
            </p:nvSpPr>
            <p:spPr>
              <a:xfrm>
                <a:off x="7727934" y="371471"/>
                <a:ext cx="1998018" cy="218118"/>
              </a:xfrm>
              <a:prstGeom prst="rect">
                <a:avLst/>
              </a:prstGeom>
              <a:solidFill>
                <a:srgbClr val="D9D9D9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4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Decretos</a:t>
                </a:r>
              </a:p>
            </p:txBody>
          </p:sp>
          <p:sp>
            <p:nvSpPr>
              <p:cNvPr id="75" name="Rectángulo 74">
                <a:extLst>
                  <a:ext uri="{FF2B5EF4-FFF2-40B4-BE49-F238E27FC236}">
                    <a16:creationId xmlns:a16="http://schemas.microsoft.com/office/drawing/2014/main" id="{C7B18CA3-A7A7-2D4A-5711-A8E6175F48E6}"/>
                  </a:ext>
                </a:extLst>
              </p:cNvPr>
              <p:cNvSpPr/>
              <p:nvPr/>
            </p:nvSpPr>
            <p:spPr>
              <a:xfrm>
                <a:off x="9768261" y="374376"/>
                <a:ext cx="1987575" cy="215213"/>
              </a:xfrm>
              <a:prstGeom prst="rect">
                <a:avLst/>
              </a:prstGeom>
              <a:solidFill>
                <a:srgbClr val="114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400">
                    <a:solidFill>
                      <a:schemeClr val="bg1"/>
                    </a:solidFill>
                  </a:rPr>
                  <a:t>Estudios</a:t>
                </a:r>
              </a:p>
            </p:txBody>
          </p:sp>
          <p:sp>
            <p:nvSpPr>
              <p:cNvPr id="247" name="Rectángulo 246">
                <a:extLst>
                  <a:ext uri="{FF2B5EF4-FFF2-40B4-BE49-F238E27FC236}">
                    <a16:creationId xmlns:a16="http://schemas.microsoft.com/office/drawing/2014/main" id="{35EAD6E0-F6B9-F2E5-F54B-9FEBBF88BA5D}"/>
                  </a:ext>
                </a:extLst>
              </p:cNvPr>
              <p:cNvSpPr/>
              <p:nvPr/>
            </p:nvSpPr>
            <p:spPr>
              <a:xfrm>
                <a:off x="6246854" y="303231"/>
                <a:ext cx="5565438" cy="343717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BC51B79-5CAC-7F6D-721E-A31F206EFCC2}"/>
              </a:ext>
            </a:extLst>
          </p:cNvPr>
          <p:cNvGrpSpPr/>
          <p:nvPr/>
        </p:nvGrpSpPr>
        <p:grpSpPr>
          <a:xfrm>
            <a:off x="379708" y="815798"/>
            <a:ext cx="819750" cy="71074"/>
            <a:chOff x="402401" y="509768"/>
            <a:chExt cx="819750" cy="117086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1B847528-0431-A993-A768-B520B30F4A69}"/>
                </a:ext>
              </a:extLst>
            </p:cNvPr>
            <p:cNvSpPr/>
            <p:nvPr/>
          </p:nvSpPr>
          <p:spPr>
            <a:xfrm>
              <a:off x="678048" y="509768"/>
              <a:ext cx="274207" cy="117086"/>
            </a:xfrm>
            <a:prstGeom prst="rect">
              <a:avLst/>
            </a:prstGeom>
            <a:solidFill>
              <a:srgbClr val="154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DED0E3E7-2746-1278-CE2B-1998A576FD17}"/>
                </a:ext>
              </a:extLst>
            </p:cNvPr>
            <p:cNvSpPr/>
            <p:nvPr/>
          </p:nvSpPr>
          <p:spPr>
            <a:xfrm>
              <a:off x="402401" y="509768"/>
              <a:ext cx="274207" cy="117086"/>
            </a:xfrm>
            <a:prstGeom prst="rect">
              <a:avLst/>
            </a:prstGeom>
            <a:solidFill>
              <a:srgbClr val="FFB5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93AADDB7-2E66-673C-B09F-3DC171E99C2A}"/>
                </a:ext>
              </a:extLst>
            </p:cNvPr>
            <p:cNvSpPr/>
            <p:nvPr/>
          </p:nvSpPr>
          <p:spPr>
            <a:xfrm>
              <a:off x="947944" y="509768"/>
              <a:ext cx="274207" cy="117086"/>
            </a:xfrm>
            <a:prstGeom prst="rect">
              <a:avLst/>
            </a:prstGeom>
            <a:solidFill>
              <a:srgbClr val="E3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53" name="Rectángulo 52">
            <a:extLst>
              <a:ext uri="{FF2B5EF4-FFF2-40B4-BE49-F238E27FC236}">
                <a16:creationId xmlns:a16="http://schemas.microsoft.com/office/drawing/2014/main" id="{A9C3F744-48D1-5919-4A49-B21765FE92D2}"/>
              </a:ext>
            </a:extLst>
          </p:cNvPr>
          <p:cNvSpPr/>
          <p:nvPr/>
        </p:nvSpPr>
        <p:spPr>
          <a:xfrm>
            <a:off x="2719614" y="5247986"/>
            <a:ext cx="2244850" cy="7767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/>
                </a:solidFill>
              </a:rPr>
              <a:t>Partes vinculadas</a:t>
            </a:r>
          </a:p>
        </p:txBody>
      </p:sp>
      <p:pic>
        <p:nvPicPr>
          <p:cNvPr id="4" name="Picture 2" descr="Contable | Q·enta">
            <a:extLst>
              <a:ext uri="{FF2B5EF4-FFF2-40B4-BE49-F238E27FC236}">
                <a16:creationId xmlns:a16="http://schemas.microsoft.com/office/drawing/2014/main" id="{4D6C145A-6A74-0006-4D64-68EA475CA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15" y="1115326"/>
            <a:ext cx="277449" cy="27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3F19792-930C-EC47-6D83-3420EF7E7C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91874" y="4411197"/>
            <a:ext cx="272590" cy="28444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2" descr="Contable | Q·enta">
            <a:extLst>
              <a:ext uri="{FF2B5EF4-FFF2-40B4-BE49-F238E27FC236}">
                <a16:creationId xmlns:a16="http://schemas.microsoft.com/office/drawing/2014/main" id="{4893AF4C-8F95-F632-06E9-8644D4FEB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417" y="5252121"/>
            <a:ext cx="277449" cy="27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CF6C55F-BBD9-CA4C-FD31-DBA017BB69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39220" y="1908241"/>
            <a:ext cx="249681" cy="25713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330AD94-272B-CDA8-DB5A-1B7E47D34DA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18319" y="3307391"/>
            <a:ext cx="247488" cy="2548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75C94C6-6CF4-AB8B-9F61-F53120EB08AE}"/>
              </a:ext>
            </a:extLst>
          </p:cNvPr>
          <p:cNvSpPr/>
          <p:nvPr/>
        </p:nvSpPr>
        <p:spPr>
          <a:xfrm>
            <a:off x="5028275" y="4976143"/>
            <a:ext cx="2304116" cy="4775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Régimen de reservas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ED0BCAC-97C5-F664-3BA3-8E4438DF4C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8971" y="4978339"/>
            <a:ext cx="273858" cy="2857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DC63C2B-E1C3-2B9D-61A4-B6B8F3988B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8971" y="3276180"/>
            <a:ext cx="272590" cy="28444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2" descr="Contable | Q·enta">
            <a:extLst>
              <a:ext uri="{FF2B5EF4-FFF2-40B4-BE49-F238E27FC236}">
                <a16:creationId xmlns:a16="http://schemas.microsoft.com/office/drawing/2014/main" id="{DEDAE305-DA6B-41FD-EEC8-2968BD621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775" y="1131867"/>
            <a:ext cx="231616" cy="23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84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47A1078-342D-3CDA-FAE4-A39AC4ABF60F}"/>
              </a:ext>
            </a:extLst>
          </p:cNvPr>
          <p:cNvSpPr/>
          <p:nvPr/>
        </p:nvSpPr>
        <p:spPr>
          <a:xfrm rot="10800000">
            <a:off x="153871" y="1125987"/>
            <a:ext cx="2615874" cy="905314"/>
          </a:xfrm>
          <a:custGeom>
            <a:avLst/>
            <a:gdLst>
              <a:gd name="connsiteX0" fmla="*/ 0 w 2888839"/>
              <a:gd name="connsiteY0" fmla="*/ 0 h 1611557"/>
              <a:gd name="connsiteX1" fmla="*/ 2620241 w 2888839"/>
              <a:gd name="connsiteY1" fmla="*/ 0 h 1611557"/>
              <a:gd name="connsiteX2" fmla="*/ 2888839 w 2888839"/>
              <a:gd name="connsiteY2" fmla="*/ 268598 h 1611557"/>
              <a:gd name="connsiteX3" fmla="*/ 2888839 w 2888839"/>
              <a:gd name="connsiteY3" fmla="*/ 1342959 h 1611557"/>
              <a:gd name="connsiteX4" fmla="*/ 2620241 w 2888839"/>
              <a:gd name="connsiteY4" fmla="*/ 1611557 h 1611557"/>
              <a:gd name="connsiteX5" fmla="*/ 0 w 2888839"/>
              <a:gd name="connsiteY5" fmla="*/ 1611557 h 1611557"/>
              <a:gd name="connsiteX6" fmla="*/ 0 w 2888839"/>
              <a:gd name="connsiteY6" fmla="*/ 0 h 16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1611557">
                <a:moveTo>
                  <a:pt x="0" y="0"/>
                </a:moveTo>
                <a:lnTo>
                  <a:pt x="2620241" y="0"/>
                </a:lnTo>
                <a:cubicBezTo>
                  <a:pt x="2768584" y="0"/>
                  <a:pt x="2888839" y="120255"/>
                  <a:pt x="2888839" y="268598"/>
                </a:cubicBezTo>
                <a:lnTo>
                  <a:pt x="2888839" y="1342959"/>
                </a:lnTo>
                <a:cubicBezTo>
                  <a:pt x="2888839" y="1491302"/>
                  <a:pt x="2768584" y="1611557"/>
                  <a:pt x="2620241" y="1611557"/>
                </a:cubicBezTo>
                <a:lnTo>
                  <a:pt x="0" y="16115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7A9117D3-7693-C0A4-0F25-5B8DDC23AB4A}"/>
              </a:ext>
            </a:extLst>
          </p:cNvPr>
          <p:cNvSpPr/>
          <p:nvPr/>
        </p:nvSpPr>
        <p:spPr>
          <a:xfrm rot="10800000">
            <a:off x="140498" y="2203822"/>
            <a:ext cx="3166227" cy="1566318"/>
          </a:xfrm>
          <a:custGeom>
            <a:avLst/>
            <a:gdLst>
              <a:gd name="connsiteX0" fmla="*/ 0 w 2888839"/>
              <a:gd name="connsiteY0" fmla="*/ 0 h 1611557"/>
              <a:gd name="connsiteX1" fmla="*/ 2620241 w 2888839"/>
              <a:gd name="connsiteY1" fmla="*/ 0 h 1611557"/>
              <a:gd name="connsiteX2" fmla="*/ 2888839 w 2888839"/>
              <a:gd name="connsiteY2" fmla="*/ 268598 h 1611557"/>
              <a:gd name="connsiteX3" fmla="*/ 2888839 w 2888839"/>
              <a:gd name="connsiteY3" fmla="*/ 1342959 h 1611557"/>
              <a:gd name="connsiteX4" fmla="*/ 2620241 w 2888839"/>
              <a:gd name="connsiteY4" fmla="*/ 1611557 h 1611557"/>
              <a:gd name="connsiteX5" fmla="*/ 0 w 2888839"/>
              <a:gd name="connsiteY5" fmla="*/ 1611557 h 1611557"/>
              <a:gd name="connsiteX6" fmla="*/ 0 w 2888839"/>
              <a:gd name="connsiteY6" fmla="*/ 0 h 16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1611557">
                <a:moveTo>
                  <a:pt x="0" y="0"/>
                </a:moveTo>
                <a:lnTo>
                  <a:pt x="2620241" y="0"/>
                </a:lnTo>
                <a:cubicBezTo>
                  <a:pt x="2768584" y="0"/>
                  <a:pt x="2888839" y="120255"/>
                  <a:pt x="2888839" y="268598"/>
                </a:cubicBezTo>
                <a:lnTo>
                  <a:pt x="2888839" y="1342959"/>
                </a:lnTo>
                <a:cubicBezTo>
                  <a:pt x="2888839" y="1491302"/>
                  <a:pt x="2768584" y="1611557"/>
                  <a:pt x="2620241" y="1611557"/>
                </a:cubicBezTo>
                <a:lnTo>
                  <a:pt x="0" y="16115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513EEF02-F372-C9E5-D578-108F143876DA}"/>
              </a:ext>
            </a:extLst>
          </p:cNvPr>
          <p:cNvSpPr/>
          <p:nvPr/>
        </p:nvSpPr>
        <p:spPr>
          <a:xfrm rot="10800000">
            <a:off x="78555" y="3852526"/>
            <a:ext cx="2691189" cy="1587464"/>
          </a:xfrm>
          <a:custGeom>
            <a:avLst/>
            <a:gdLst>
              <a:gd name="connsiteX0" fmla="*/ 0 w 2888839"/>
              <a:gd name="connsiteY0" fmla="*/ 0 h 1611557"/>
              <a:gd name="connsiteX1" fmla="*/ 2620241 w 2888839"/>
              <a:gd name="connsiteY1" fmla="*/ 0 h 1611557"/>
              <a:gd name="connsiteX2" fmla="*/ 2888839 w 2888839"/>
              <a:gd name="connsiteY2" fmla="*/ 268598 h 1611557"/>
              <a:gd name="connsiteX3" fmla="*/ 2888839 w 2888839"/>
              <a:gd name="connsiteY3" fmla="*/ 1342959 h 1611557"/>
              <a:gd name="connsiteX4" fmla="*/ 2620241 w 2888839"/>
              <a:gd name="connsiteY4" fmla="*/ 1611557 h 1611557"/>
              <a:gd name="connsiteX5" fmla="*/ 0 w 2888839"/>
              <a:gd name="connsiteY5" fmla="*/ 1611557 h 1611557"/>
              <a:gd name="connsiteX6" fmla="*/ 0 w 2888839"/>
              <a:gd name="connsiteY6" fmla="*/ 0 h 16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1611557">
                <a:moveTo>
                  <a:pt x="0" y="0"/>
                </a:moveTo>
                <a:lnTo>
                  <a:pt x="2620241" y="0"/>
                </a:lnTo>
                <a:cubicBezTo>
                  <a:pt x="2768584" y="0"/>
                  <a:pt x="2888839" y="120255"/>
                  <a:pt x="2888839" y="268598"/>
                </a:cubicBezTo>
                <a:lnTo>
                  <a:pt x="2888839" y="1342959"/>
                </a:lnTo>
                <a:cubicBezTo>
                  <a:pt x="2888839" y="1491302"/>
                  <a:pt x="2768584" y="1611557"/>
                  <a:pt x="2620241" y="1611557"/>
                </a:cubicBezTo>
                <a:lnTo>
                  <a:pt x="0" y="16115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7EC2ABBF-C1A0-1E23-712E-9FFC0BBCFB34}"/>
              </a:ext>
            </a:extLst>
          </p:cNvPr>
          <p:cNvSpPr/>
          <p:nvPr/>
        </p:nvSpPr>
        <p:spPr>
          <a:xfrm rot="10800000">
            <a:off x="146273" y="5502296"/>
            <a:ext cx="3160451" cy="1278478"/>
          </a:xfrm>
          <a:custGeom>
            <a:avLst/>
            <a:gdLst>
              <a:gd name="connsiteX0" fmla="*/ 0 w 2888839"/>
              <a:gd name="connsiteY0" fmla="*/ 0 h 731645"/>
              <a:gd name="connsiteX1" fmla="*/ 2766896 w 2888839"/>
              <a:gd name="connsiteY1" fmla="*/ 0 h 731645"/>
              <a:gd name="connsiteX2" fmla="*/ 2888839 w 2888839"/>
              <a:gd name="connsiteY2" fmla="*/ 121943 h 731645"/>
              <a:gd name="connsiteX3" fmla="*/ 2888839 w 2888839"/>
              <a:gd name="connsiteY3" fmla="*/ 609702 h 731645"/>
              <a:gd name="connsiteX4" fmla="*/ 2766896 w 2888839"/>
              <a:gd name="connsiteY4" fmla="*/ 731645 h 731645"/>
              <a:gd name="connsiteX5" fmla="*/ 0 w 2888839"/>
              <a:gd name="connsiteY5" fmla="*/ 731645 h 731645"/>
              <a:gd name="connsiteX6" fmla="*/ 0 w 2888839"/>
              <a:gd name="connsiteY6" fmla="*/ 0 h 73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731645">
                <a:moveTo>
                  <a:pt x="0" y="0"/>
                </a:moveTo>
                <a:lnTo>
                  <a:pt x="2766896" y="0"/>
                </a:lnTo>
                <a:cubicBezTo>
                  <a:pt x="2834243" y="0"/>
                  <a:pt x="2888839" y="54596"/>
                  <a:pt x="2888839" y="121943"/>
                </a:cubicBezTo>
                <a:lnTo>
                  <a:pt x="2888839" y="609702"/>
                </a:lnTo>
                <a:cubicBezTo>
                  <a:pt x="2888839" y="677049"/>
                  <a:pt x="2834243" y="731645"/>
                  <a:pt x="2766896" y="731645"/>
                </a:cubicBezTo>
                <a:lnTo>
                  <a:pt x="0" y="73164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165" name="Rectángulo 164">
            <a:extLst>
              <a:ext uri="{FF2B5EF4-FFF2-40B4-BE49-F238E27FC236}">
                <a16:creationId xmlns:a16="http://schemas.microsoft.com/office/drawing/2014/main" id="{FA3355FE-0378-7A9B-7A35-85A5309358B0}"/>
              </a:ext>
            </a:extLst>
          </p:cNvPr>
          <p:cNvSpPr/>
          <p:nvPr/>
        </p:nvSpPr>
        <p:spPr>
          <a:xfrm>
            <a:off x="2731126" y="1137337"/>
            <a:ext cx="666401" cy="56533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E3C7795-E85A-FBD0-BE49-D296EF368EC7}"/>
              </a:ext>
            </a:extLst>
          </p:cNvPr>
          <p:cNvSpPr txBox="1">
            <a:spLocks/>
          </p:cNvSpPr>
          <p:nvPr/>
        </p:nvSpPr>
        <p:spPr>
          <a:xfrm>
            <a:off x="379708" y="294517"/>
            <a:ext cx="9775536" cy="496973"/>
          </a:xfrm>
          <a:prstGeom prst="rect">
            <a:avLst/>
          </a:prstGeom>
        </p:spPr>
        <p:txBody>
          <a:bodyPr vert="horz" wrap="square" lIns="0" tIns="10583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8467">
              <a:lnSpc>
                <a:spcPts val="4000"/>
              </a:lnSpc>
              <a:spcBef>
                <a:spcPts val="83"/>
              </a:spcBef>
            </a:pPr>
            <a:r>
              <a:rPr lang="es-CO" sz="3000" b="1" spc="-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Agenda 2023 -  Versión ajustada </a:t>
            </a:r>
            <a:endParaRPr lang="es-ES" sz="3000" spc="-1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7BED9FF-F18B-0C18-28B1-4CCB600E13C4}"/>
              </a:ext>
            </a:extLst>
          </p:cNvPr>
          <p:cNvSpPr txBox="1"/>
          <p:nvPr/>
        </p:nvSpPr>
        <p:spPr>
          <a:xfrm>
            <a:off x="2633374" y="803946"/>
            <a:ext cx="233484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>
                <a:solidFill>
                  <a:srgbClr val="56CBF5"/>
                </a:solidFill>
                <a:latin typeface="Calibri"/>
                <a:cs typeface="APPLE CHANCERY"/>
              </a:rPr>
              <a:t>T1</a:t>
            </a:r>
            <a:endParaRPr lang="es-ES_tradnl" sz="1600" b="1">
              <a:solidFill>
                <a:srgbClr val="56CBF5"/>
              </a:solidFill>
              <a:latin typeface="Calibri"/>
              <a:cs typeface="APPLE CHANCERY" panose="03020702040506060504" pitchFamily="66" charset="-79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974EF9A-24BD-4D01-30DE-19EE7B1C7B11}"/>
              </a:ext>
            </a:extLst>
          </p:cNvPr>
          <p:cNvSpPr txBox="1"/>
          <p:nvPr/>
        </p:nvSpPr>
        <p:spPr>
          <a:xfrm>
            <a:off x="5018319" y="803946"/>
            <a:ext cx="228685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>
                <a:solidFill>
                  <a:srgbClr val="56CBF5"/>
                </a:solidFill>
                <a:latin typeface="Calibri"/>
                <a:cs typeface="APPLE CHANCERY"/>
              </a:rPr>
              <a:t>T2</a:t>
            </a:r>
            <a:endParaRPr lang="es-ES_tradnl" sz="1600" b="1">
              <a:solidFill>
                <a:srgbClr val="56CBF5"/>
              </a:solidFill>
              <a:latin typeface="Calibri"/>
              <a:cs typeface="APPLE CHANCERY" panose="03020702040506060504" pitchFamily="66" charset="-79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60940EE-F19A-7251-0400-48ADBF7EFCBB}"/>
              </a:ext>
            </a:extLst>
          </p:cNvPr>
          <p:cNvSpPr txBox="1"/>
          <p:nvPr/>
        </p:nvSpPr>
        <p:spPr>
          <a:xfrm>
            <a:off x="7379989" y="803946"/>
            <a:ext cx="232590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>
                <a:solidFill>
                  <a:srgbClr val="56CBF5"/>
                </a:solidFill>
                <a:latin typeface="Calibri"/>
                <a:cs typeface="APPLE CHANCERY"/>
              </a:rPr>
              <a:t>T3</a:t>
            </a:r>
            <a:endParaRPr lang="es-ES" sz="1200">
              <a:solidFill>
                <a:srgbClr val="56CBF5"/>
              </a:solidFill>
              <a:latin typeface="Calibri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9E0AC9A-268E-E40E-6FCC-7EE3CABC554E}"/>
              </a:ext>
            </a:extLst>
          </p:cNvPr>
          <p:cNvSpPr txBox="1"/>
          <p:nvPr/>
        </p:nvSpPr>
        <p:spPr>
          <a:xfrm>
            <a:off x="9745840" y="803946"/>
            <a:ext cx="234846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>
                <a:solidFill>
                  <a:srgbClr val="56CBF5"/>
                </a:solidFill>
                <a:latin typeface="Calibri"/>
                <a:cs typeface="APPLE CHANCERY"/>
              </a:rPr>
              <a:t>T4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C5A875AB-5763-FAF3-0192-71B0647C5127}"/>
              </a:ext>
            </a:extLst>
          </p:cNvPr>
          <p:cNvSpPr/>
          <p:nvPr/>
        </p:nvSpPr>
        <p:spPr>
          <a:xfrm>
            <a:off x="7380012" y="1125714"/>
            <a:ext cx="2330567" cy="49697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bg1"/>
                </a:solidFill>
              </a:rPr>
              <a:t>Transaccionalidad sector cooperativo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6461796-0EBE-3324-5A1F-9FE779841A74}"/>
              </a:ext>
            </a:extLst>
          </p:cNvPr>
          <p:cNvSpPr/>
          <p:nvPr/>
        </p:nvSpPr>
        <p:spPr>
          <a:xfrm>
            <a:off x="5018319" y="1122605"/>
            <a:ext cx="2308865" cy="8953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/>
                </a:solidFill>
              </a:rPr>
              <a:t>Crédito productivo de bajo monto – crédito digital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D3BFCC94-F3A7-F10E-5F99-E73CB30AA18C}"/>
              </a:ext>
            </a:extLst>
          </p:cNvPr>
          <p:cNvSpPr/>
          <p:nvPr/>
        </p:nvSpPr>
        <p:spPr>
          <a:xfrm>
            <a:off x="7317776" y="6932802"/>
            <a:ext cx="2333760" cy="78665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strike="sngStrike">
                <a:solidFill>
                  <a:srgbClr val="FF0000"/>
                </a:solidFill>
              </a:rPr>
              <a:t>Fuentes alternativas de información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349BD03E-ED3B-933A-898A-C736F2307138}"/>
              </a:ext>
            </a:extLst>
          </p:cNvPr>
          <p:cNvSpPr/>
          <p:nvPr/>
        </p:nvSpPr>
        <p:spPr>
          <a:xfrm>
            <a:off x="2712634" y="1116261"/>
            <a:ext cx="2263482" cy="904816"/>
          </a:xfrm>
          <a:prstGeom prst="rect">
            <a:avLst/>
          </a:prstGeom>
          <a:solidFill>
            <a:srgbClr val="1148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bg1"/>
                </a:solidFill>
              </a:rPr>
              <a:t>Seguro paramétrico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AD98DCDE-4699-6E5F-638D-7FBE581D06AD}"/>
              </a:ext>
            </a:extLst>
          </p:cNvPr>
          <p:cNvSpPr/>
          <p:nvPr/>
        </p:nvSpPr>
        <p:spPr>
          <a:xfrm>
            <a:off x="9764516" y="2752023"/>
            <a:ext cx="2329792" cy="5072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Mecanismos de liquidez del mercado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E04D725-D14C-71C5-BCB6-5B8E8106574F}"/>
              </a:ext>
            </a:extLst>
          </p:cNvPr>
          <p:cNvSpPr/>
          <p:nvPr/>
        </p:nvSpPr>
        <p:spPr>
          <a:xfrm>
            <a:off x="5018319" y="2754598"/>
            <a:ext cx="2314072" cy="4951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Actualización </a:t>
            </a:r>
          </a:p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normatividad FIC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83513A87-CB0C-1860-A23A-58837EBC2093}"/>
              </a:ext>
            </a:extLst>
          </p:cNvPr>
          <p:cNvSpPr/>
          <p:nvPr/>
        </p:nvSpPr>
        <p:spPr>
          <a:xfrm>
            <a:off x="9750617" y="2204245"/>
            <a:ext cx="2360441" cy="5104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Arquitectura negocio fiduciario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B49ABF3B-CFFA-18FD-083C-518B3CBD8463}"/>
              </a:ext>
            </a:extLst>
          </p:cNvPr>
          <p:cNvSpPr/>
          <p:nvPr/>
        </p:nvSpPr>
        <p:spPr>
          <a:xfrm>
            <a:off x="7380194" y="2204599"/>
            <a:ext cx="2325907" cy="5024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Esquemas de financiación colaborativa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1832B839-2D48-FAA7-5E2A-C3300466FA1F}"/>
              </a:ext>
            </a:extLst>
          </p:cNvPr>
          <p:cNvSpPr/>
          <p:nvPr/>
        </p:nvSpPr>
        <p:spPr>
          <a:xfrm>
            <a:off x="7374268" y="3302393"/>
            <a:ext cx="2348371" cy="50498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bg1"/>
                </a:solidFill>
              </a:rPr>
              <a:t>Nuevas tecnologías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659701A5-0A6C-9193-7864-03344B792014}"/>
              </a:ext>
            </a:extLst>
          </p:cNvPr>
          <p:cNvSpPr/>
          <p:nvPr/>
        </p:nvSpPr>
        <p:spPr>
          <a:xfrm>
            <a:off x="9746782" y="6942506"/>
            <a:ext cx="2347526" cy="76724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strike="sngStrike">
                <a:solidFill>
                  <a:srgbClr val="FF0000"/>
                </a:solidFill>
              </a:rPr>
              <a:t>Internacionalización del mercado de capitales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5C32871C-33F9-D5DA-5B47-46349B8E7443}"/>
              </a:ext>
            </a:extLst>
          </p:cNvPr>
          <p:cNvSpPr/>
          <p:nvPr/>
        </p:nvSpPr>
        <p:spPr>
          <a:xfrm>
            <a:off x="9762472" y="3887485"/>
            <a:ext cx="2348469" cy="5371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Segmentación regulatoria</a:t>
            </a:r>
            <a:endParaRPr lang="es-CO" sz="140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A9C3F744-48D1-5919-4A49-B21765FE92D2}"/>
              </a:ext>
            </a:extLst>
          </p:cNvPr>
          <p:cNvSpPr/>
          <p:nvPr/>
        </p:nvSpPr>
        <p:spPr>
          <a:xfrm>
            <a:off x="2720775" y="3859318"/>
            <a:ext cx="2244850" cy="7767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NIIF 17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CC8F3F23-343A-2F3E-A6DE-3C4FC43BCE07}"/>
              </a:ext>
            </a:extLst>
          </p:cNvPr>
          <p:cNvSpPr/>
          <p:nvPr/>
        </p:nvSpPr>
        <p:spPr>
          <a:xfrm>
            <a:off x="9751874" y="4953451"/>
            <a:ext cx="2359067" cy="4865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Solvencia II</a:t>
            </a:r>
          </a:p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(Pilar 1 + revisión APNR)</a:t>
            </a:r>
            <a:endParaRPr lang="es-CO" sz="140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3D61C411-8CD9-422C-9FF6-2680178C5E91}"/>
              </a:ext>
            </a:extLst>
          </p:cNvPr>
          <p:cNvSpPr/>
          <p:nvPr/>
        </p:nvSpPr>
        <p:spPr>
          <a:xfrm>
            <a:off x="9766404" y="4457347"/>
            <a:ext cx="2344537" cy="4741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Solvencia II</a:t>
            </a:r>
          </a:p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Pilar 2 y 3 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7DAFEBC6-7CA8-A118-B540-D537AE140638}"/>
              </a:ext>
            </a:extLst>
          </p:cNvPr>
          <p:cNvSpPr/>
          <p:nvPr/>
        </p:nvSpPr>
        <p:spPr>
          <a:xfrm>
            <a:off x="4970766" y="6954218"/>
            <a:ext cx="2304116" cy="78010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 strike="sngStrike">
                <a:solidFill>
                  <a:srgbClr val="FF0000"/>
                </a:solidFill>
              </a:rPr>
              <a:t>PPT - Comisión intersectorial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418C3812-F6E6-0518-7753-80B7776D5D16}"/>
              </a:ext>
            </a:extLst>
          </p:cNvPr>
          <p:cNvSpPr/>
          <p:nvPr/>
        </p:nvSpPr>
        <p:spPr>
          <a:xfrm>
            <a:off x="7305174" y="7780717"/>
            <a:ext cx="2325907" cy="442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strike="sngStrike">
                <a:solidFill>
                  <a:srgbClr val="FF0000"/>
                </a:solidFill>
              </a:rPr>
              <a:t>Arbitrajes regulatorios en la gestión de activos</a:t>
            </a:r>
          </a:p>
        </p:txBody>
      </p:sp>
      <p:sp>
        <p:nvSpPr>
          <p:cNvPr id="186" name="CuadroTexto 185">
            <a:extLst>
              <a:ext uri="{FF2B5EF4-FFF2-40B4-BE49-F238E27FC236}">
                <a16:creationId xmlns:a16="http://schemas.microsoft.com/office/drawing/2014/main" id="{F5AB8B3A-874B-D33B-1A34-39B92F39A67F}"/>
              </a:ext>
            </a:extLst>
          </p:cNvPr>
          <p:cNvSpPr txBox="1"/>
          <p:nvPr/>
        </p:nvSpPr>
        <p:spPr>
          <a:xfrm>
            <a:off x="788723" y="1424468"/>
            <a:ext cx="1659018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_tradnl" b="1">
                <a:solidFill>
                  <a:schemeClr val="tx1">
                    <a:lumMod val="95000"/>
                    <a:lumOff val="5000"/>
                  </a:schemeClr>
                </a:solidFill>
              </a:rPr>
              <a:t>Inclusión</a:t>
            </a:r>
          </a:p>
        </p:txBody>
      </p:sp>
      <p:sp>
        <p:nvSpPr>
          <p:cNvPr id="189" name="CuadroTexto 188">
            <a:extLst>
              <a:ext uri="{FF2B5EF4-FFF2-40B4-BE49-F238E27FC236}">
                <a16:creationId xmlns:a16="http://schemas.microsoft.com/office/drawing/2014/main" id="{6A35816B-93C8-BA28-5D84-7D0F2C3719FB}"/>
              </a:ext>
            </a:extLst>
          </p:cNvPr>
          <p:cNvSpPr txBox="1"/>
          <p:nvPr/>
        </p:nvSpPr>
        <p:spPr>
          <a:xfrm>
            <a:off x="763943" y="2744620"/>
            <a:ext cx="1645169" cy="5572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s-ES_tradnl" b="1">
                <a:solidFill>
                  <a:schemeClr val="tx1">
                    <a:lumMod val="95000"/>
                    <a:lumOff val="5000"/>
                  </a:schemeClr>
                </a:solidFill>
              </a:rPr>
              <a:t>Mecanismos de financiación</a:t>
            </a:r>
            <a:endParaRPr lang="es-E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5" name="CuadroTexto 194">
            <a:extLst>
              <a:ext uri="{FF2B5EF4-FFF2-40B4-BE49-F238E27FC236}">
                <a16:creationId xmlns:a16="http://schemas.microsoft.com/office/drawing/2014/main" id="{9D7C0744-14D1-2B30-D094-6BC813125315}"/>
              </a:ext>
            </a:extLst>
          </p:cNvPr>
          <p:cNvSpPr txBox="1"/>
          <p:nvPr/>
        </p:nvSpPr>
        <p:spPr>
          <a:xfrm>
            <a:off x="763943" y="4521509"/>
            <a:ext cx="1656140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_tradnl" b="1">
                <a:solidFill>
                  <a:schemeClr val="tx1">
                    <a:lumMod val="95000"/>
                    <a:lumOff val="5000"/>
                  </a:schemeClr>
                </a:solidFill>
              </a:rPr>
              <a:t>Estándares prudenciales</a:t>
            </a:r>
          </a:p>
        </p:txBody>
      </p:sp>
      <p:pic>
        <p:nvPicPr>
          <p:cNvPr id="219" name="Imagen 218" descr="Forma&#10;&#10;Descripción generada automáticamente con confianza baja">
            <a:extLst>
              <a:ext uri="{FF2B5EF4-FFF2-40B4-BE49-F238E27FC236}">
                <a16:creationId xmlns:a16="http://schemas.microsoft.com/office/drawing/2014/main" id="{403073A2-7A50-D9DC-5142-175FEF9C0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346" y="2725360"/>
            <a:ext cx="561992" cy="549077"/>
          </a:xfrm>
          <a:prstGeom prst="rect">
            <a:avLst/>
          </a:prstGeom>
        </p:spPr>
      </p:pic>
      <p:pic>
        <p:nvPicPr>
          <p:cNvPr id="221" name="Imagen 220" descr="Forma&#10;&#10;Descripción generada automáticamente con confianza baja">
            <a:extLst>
              <a:ext uri="{FF2B5EF4-FFF2-40B4-BE49-F238E27FC236}">
                <a16:creationId xmlns:a16="http://schemas.microsoft.com/office/drawing/2014/main" id="{B7B6001A-5B8A-C106-0160-F97A03078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018" y="4444813"/>
            <a:ext cx="487900" cy="487900"/>
          </a:xfrm>
          <a:prstGeom prst="rect">
            <a:avLst/>
          </a:prstGeom>
        </p:spPr>
      </p:pic>
      <p:pic>
        <p:nvPicPr>
          <p:cNvPr id="223" name="Imagen 222" descr="Forma&#10;&#10;Descripción generada automáticamente con confianza baja">
            <a:extLst>
              <a:ext uri="{FF2B5EF4-FFF2-40B4-BE49-F238E27FC236}">
                <a16:creationId xmlns:a16="http://schemas.microsoft.com/office/drawing/2014/main" id="{F09B5067-DA9F-9D24-CFEE-32A6EC3141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10434" y="5826805"/>
            <a:ext cx="481372" cy="596125"/>
          </a:xfrm>
          <a:prstGeom prst="rect">
            <a:avLst/>
          </a:prstGeom>
        </p:spPr>
      </p:pic>
      <p:sp>
        <p:nvSpPr>
          <p:cNvPr id="224" name="CuadroTexto 223">
            <a:extLst>
              <a:ext uri="{FF2B5EF4-FFF2-40B4-BE49-F238E27FC236}">
                <a16:creationId xmlns:a16="http://schemas.microsoft.com/office/drawing/2014/main" id="{B74F4A2E-9747-21B6-47C2-53627AF3F438}"/>
              </a:ext>
            </a:extLst>
          </p:cNvPr>
          <p:cNvSpPr txBox="1"/>
          <p:nvPr/>
        </p:nvSpPr>
        <p:spPr>
          <a:xfrm>
            <a:off x="763943" y="5881661"/>
            <a:ext cx="2005802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67">
              <a:lnSpc>
                <a:spcPts val="1800"/>
              </a:lnSpc>
              <a:spcBef>
                <a:spcPts val="50"/>
              </a:spcBef>
            </a:pPr>
            <a:r>
              <a:rPr lang="es-419" b="1" spc="-10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Acompañamiento</a:t>
            </a:r>
            <a:r>
              <a:rPr lang="es-CO" b="1" spc="-10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 en reformas legislativas </a:t>
            </a:r>
            <a:endParaRPr lang="es-419" b="1" spc="-100">
              <a:solidFill>
                <a:schemeClr val="tx1">
                  <a:lumMod val="95000"/>
                  <a:lumOff val="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228" name="Imagen 227" descr="Forma&#10;&#10;Descripción generada automáticamente con confianza baja">
            <a:extLst>
              <a:ext uri="{FF2B5EF4-FFF2-40B4-BE49-F238E27FC236}">
                <a16:creationId xmlns:a16="http://schemas.microsoft.com/office/drawing/2014/main" id="{7E62AB6A-5C67-A4E7-AD79-3F02A1630A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3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228" y="1342344"/>
            <a:ext cx="488495" cy="48849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46" name="CuadroTexto 245">
            <a:extLst>
              <a:ext uri="{FF2B5EF4-FFF2-40B4-BE49-F238E27FC236}">
                <a16:creationId xmlns:a16="http://schemas.microsoft.com/office/drawing/2014/main" id="{0E7E694D-0F96-C684-826D-5547C82136EE}"/>
              </a:ext>
            </a:extLst>
          </p:cNvPr>
          <p:cNvSpPr txBox="1"/>
          <p:nvPr/>
        </p:nvSpPr>
        <p:spPr>
          <a:xfrm>
            <a:off x="6632154" y="36901"/>
            <a:ext cx="1660504" cy="224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700"/>
              </a:lnSpc>
            </a:pPr>
            <a:r>
              <a:rPr lang="es-ES_tradnl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Convenciones:</a:t>
            </a:r>
            <a:endParaRPr lang="es-ES_tradnl" sz="105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6951111" y="18051"/>
            <a:ext cx="5240889" cy="484182"/>
            <a:chOff x="6246854" y="303231"/>
            <a:chExt cx="5565438" cy="668346"/>
          </a:xfrm>
        </p:grpSpPr>
        <p:sp>
          <p:nvSpPr>
            <p:cNvPr id="74" name="Rectángulo 73">
              <a:extLst>
                <a:ext uri="{FF2B5EF4-FFF2-40B4-BE49-F238E27FC236}">
                  <a16:creationId xmlns:a16="http://schemas.microsoft.com/office/drawing/2014/main" id="{32550463-7F84-DEF1-7786-2C37D76FD7C8}"/>
                </a:ext>
              </a:extLst>
            </p:cNvPr>
            <p:cNvSpPr/>
            <p:nvPr/>
          </p:nvSpPr>
          <p:spPr>
            <a:xfrm>
              <a:off x="7727934" y="371471"/>
              <a:ext cx="1998018" cy="218118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Decretos</a:t>
              </a:r>
            </a:p>
          </p:txBody>
        </p:sp>
        <p:sp>
          <p:nvSpPr>
            <p:cNvPr id="75" name="Rectángulo 74">
              <a:extLst>
                <a:ext uri="{FF2B5EF4-FFF2-40B4-BE49-F238E27FC236}">
                  <a16:creationId xmlns:a16="http://schemas.microsoft.com/office/drawing/2014/main" id="{C7B18CA3-A7A7-2D4A-5711-A8E6175F48E6}"/>
                </a:ext>
              </a:extLst>
            </p:cNvPr>
            <p:cNvSpPr/>
            <p:nvPr/>
          </p:nvSpPr>
          <p:spPr>
            <a:xfrm>
              <a:off x="9768261" y="374376"/>
              <a:ext cx="1987575" cy="215213"/>
            </a:xfrm>
            <a:prstGeom prst="rect">
              <a:avLst/>
            </a:prstGeom>
            <a:solidFill>
              <a:srgbClr val="114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>
                  <a:solidFill>
                    <a:schemeClr val="bg1"/>
                  </a:solidFill>
                </a:rPr>
                <a:t>Estudios</a:t>
              </a:r>
            </a:p>
          </p:txBody>
        </p:sp>
        <p:sp>
          <p:nvSpPr>
            <p:cNvPr id="247" name="Rectángulo 246">
              <a:extLst>
                <a:ext uri="{FF2B5EF4-FFF2-40B4-BE49-F238E27FC236}">
                  <a16:creationId xmlns:a16="http://schemas.microsoft.com/office/drawing/2014/main" id="{35EAD6E0-F6B9-F2E5-F54B-9FEBBF88BA5D}"/>
                </a:ext>
              </a:extLst>
            </p:cNvPr>
            <p:cNvSpPr/>
            <p:nvPr/>
          </p:nvSpPr>
          <p:spPr>
            <a:xfrm>
              <a:off x="6246854" y="303231"/>
              <a:ext cx="5565438" cy="668346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BC51B79-5CAC-7F6D-721E-A31F206EFCC2}"/>
              </a:ext>
            </a:extLst>
          </p:cNvPr>
          <p:cNvGrpSpPr/>
          <p:nvPr/>
        </p:nvGrpSpPr>
        <p:grpSpPr>
          <a:xfrm>
            <a:off x="379708" y="815798"/>
            <a:ext cx="819750" cy="71074"/>
            <a:chOff x="402401" y="509768"/>
            <a:chExt cx="819750" cy="117086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1B847528-0431-A993-A768-B520B30F4A69}"/>
                </a:ext>
              </a:extLst>
            </p:cNvPr>
            <p:cNvSpPr/>
            <p:nvPr/>
          </p:nvSpPr>
          <p:spPr>
            <a:xfrm>
              <a:off x="678048" y="509768"/>
              <a:ext cx="274207" cy="117086"/>
            </a:xfrm>
            <a:prstGeom prst="rect">
              <a:avLst/>
            </a:prstGeom>
            <a:solidFill>
              <a:srgbClr val="154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DED0E3E7-2746-1278-CE2B-1998A576FD17}"/>
                </a:ext>
              </a:extLst>
            </p:cNvPr>
            <p:cNvSpPr/>
            <p:nvPr/>
          </p:nvSpPr>
          <p:spPr>
            <a:xfrm>
              <a:off x="402401" y="509768"/>
              <a:ext cx="274207" cy="117086"/>
            </a:xfrm>
            <a:prstGeom prst="rect">
              <a:avLst/>
            </a:prstGeom>
            <a:solidFill>
              <a:srgbClr val="FFB5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93AADDB7-2E66-673C-B09F-3DC171E99C2A}"/>
                </a:ext>
              </a:extLst>
            </p:cNvPr>
            <p:cNvSpPr/>
            <p:nvPr/>
          </p:nvSpPr>
          <p:spPr>
            <a:xfrm>
              <a:off x="947944" y="509768"/>
              <a:ext cx="274207" cy="117086"/>
            </a:xfrm>
            <a:prstGeom prst="rect">
              <a:avLst/>
            </a:prstGeom>
            <a:solidFill>
              <a:srgbClr val="E3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53" name="Rectángulo 52">
            <a:extLst>
              <a:ext uri="{FF2B5EF4-FFF2-40B4-BE49-F238E27FC236}">
                <a16:creationId xmlns:a16="http://schemas.microsoft.com/office/drawing/2014/main" id="{A9C3F744-48D1-5919-4A49-B21765FE92D2}"/>
              </a:ext>
            </a:extLst>
          </p:cNvPr>
          <p:cNvSpPr/>
          <p:nvPr/>
        </p:nvSpPr>
        <p:spPr>
          <a:xfrm>
            <a:off x="2719614" y="4673099"/>
            <a:ext cx="2251045" cy="7644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/>
                </a:solidFill>
              </a:rPr>
              <a:t>Partes vinculadas</a:t>
            </a:r>
          </a:p>
        </p:txBody>
      </p:sp>
      <p:pic>
        <p:nvPicPr>
          <p:cNvPr id="4" name="Picture 2" descr="Contable | Q·enta">
            <a:extLst>
              <a:ext uri="{FF2B5EF4-FFF2-40B4-BE49-F238E27FC236}">
                <a16:creationId xmlns:a16="http://schemas.microsoft.com/office/drawing/2014/main" id="{4D6C145A-6A74-0006-4D64-68EA475CA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15" y="1115326"/>
            <a:ext cx="277449" cy="27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3F19792-930C-EC47-6D83-3420EF7E7C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78959" y="3849226"/>
            <a:ext cx="272590" cy="28444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2" descr="Contable | Q·enta">
            <a:extLst>
              <a:ext uri="{FF2B5EF4-FFF2-40B4-BE49-F238E27FC236}">
                <a16:creationId xmlns:a16="http://schemas.microsoft.com/office/drawing/2014/main" id="{4893AF4C-8F95-F632-06E9-8644D4FEB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417" y="4677234"/>
            <a:ext cx="277449" cy="27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75C94C6-6CF4-AB8B-9F61-F53120EB08AE}"/>
              </a:ext>
            </a:extLst>
          </p:cNvPr>
          <p:cNvSpPr/>
          <p:nvPr/>
        </p:nvSpPr>
        <p:spPr>
          <a:xfrm>
            <a:off x="5015360" y="4649515"/>
            <a:ext cx="2317031" cy="790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Régimen de reservas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ED0BCAC-97C5-F664-3BA3-8E4438DF4C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71448" y="4634656"/>
            <a:ext cx="273858" cy="2857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2" descr="Contable | Q·enta">
            <a:extLst>
              <a:ext uri="{FF2B5EF4-FFF2-40B4-BE49-F238E27FC236}">
                <a16:creationId xmlns:a16="http://schemas.microsoft.com/office/drawing/2014/main" id="{DEDAE305-DA6B-41FD-EEC8-2968BD621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775" y="1131867"/>
            <a:ext cx="231616" cy="23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9AA867EF-2A42-C42A-131A-A328921659F7}"/>
              </a:ext>
            </a:extLst>
          </p:cNvPr>
          <p:cNvSpPr/>
          <p:nvPr/>
        </p:nvSpPr>
        <p:spPr>
          <a:xfrm>
            <a:off x="5023149" y="5492203"/>
            <a:ext cx="7090825" cy="257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85000"/>
                    <a:lumOff val="15000"/>
                  </a:schemeClr>
                </a:solidFill>
              </a:rPr>
              <a:t>Reglamentación disposiciones -  PND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6CA0A53-A303-41D0-21DD-2B6A7B9B9ADE}"/>
              </a:ext>
            </a:extLst>
          </p:cNvPr>
          <p:cNvSpPr/>
          <p:nvPr/>
        </p:nvSpPr>
        <p:spPr>
          <a:xfrm>
            <a:off x="7351341" y="6502350"/>
            <a:ext cx="4736679" cy="273567"/>
          </a:xfrm>
          <a:prstGeom prst="rect">
            <a:avLst/>
          </a:prstGeom>
          <a:solidFill>
            <a:srgbClr val="77E6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Reglamentación reforma pensional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B11301C-17F2-78E5-9230-9109CA5255A0}"/>
              </a:ext>
            </a:extLst>
          </p:cNvPr>
          <p:cNvSpPr/>
          <p:nvPr/>
        </p:nvSpPr>
        <p:spPr>
          <a:xfrm>
            <a:off x="2713419" y="5501572"/>
            <a:ext cx="2257240" cy="1285657"/>
          </a:xfrm>
          <a:prstGeom prst="rect">
            <a:avLst/>
          </a:prstGeom>
          <a:solidFill>
            <a:srgbClr val="77E6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85000"/>
                    <a:lumOff val="15000"/>
                  </a:schemeClr>
                </a:solidFill>
              </a:rPr>
              <a:t>Iniciativas PND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95352D8D-D43C-A7BE-CAB8-9ABF1FB7DAD6}"/>
              </a:ext>
            </a:extLst>
          </p:cNvPr>
          <p:cNvSpPr/>
          <p:nvPr/>
        </p:nvSpPr>
        <p:spPr>
          <a:xfrm>
            <a:off x="10267167" y="263195"/>
            <a:ext cx="1881503" cy="15801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Documentos internos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95EC7F6-3269-3F25-41E3-2F390D903470}"/>
              </a:ext>
            </a:extLst>
          </p:cNvPr>
          <p:cNvSpPr/>
          <p:nvPr/>
        </p:nvSpPr>
        <p:spPr>
          <a:xfrm>
            <a:off x="8352168" y="265234"/>
            <a:ext cx="1871669" cy="155911"/>
          </a:xfrm>
          <a:prstGeom prst="rect">
            <a:avLst/>
          </a:prstGeom>
          <a:solidFill>
            <a:srgbClr val="77E650"/>
          </a:solidFill>
          <a:ln>
            <a:solidFill>
              <a:srgbClr val="77E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>
                <a:solidFill>
                  <a:schemeClr val="tx1"/>
                </a:solidFill>
              </a:rPr>
              <a:t>Iniciativas Ley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93AD7178-21B0-BFA6-05C2-0FEAC6D0E3F2}"/>
              </a:ext>
            </a:extLst>
          </p:cNvPr>
          <p:cNvSpPr/>
          <p:nvPr/>
        </p:nvSpPr>
        <p:spPr>
          <a:xfrm>
            <a:off x="7376907" y="2748664"/>
            <a:ext cx="2345732" cy="5024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Actualización </a:t>
            </a:r>
          </a:p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normatividad FIC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DB6B30E-153C-2617-FAB4-5DE5514E87F1}"/>
              </a:ext>
            </a:extLst>
          </p:cNvPr>
          <p:cNvSpPr/>
          <p:nvPr/>
        </p:nvSpPr>
        <p:spPr>
          <a:xfrm>
            <a:off x="5004449" y="3858121"/>
            <a:ext cx="2299210" cy="7344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NIIF 17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85DC5164-5DC1-CB3C-D4B5-3AD8B73D33DE}"/>
              </a:ext>
            </a:extLst>
          </p:cNvPr>
          <p:cNvSpPr/>
          <p:nvPr/>
        </p:nvSpPr>
        <p:spPr>
          <a:xfrm>
            <a:off x="7366862" y="4657603"/>
            <a:ext cx="2361972" cy="787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Régimen de reservas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B7FB1FD7-22F4-2A75-13F7-E12C7B6F8EDD}"/>
              </a:ext>
            </a:extLst>
          </p:cNvPr>
          <p:cNvSpPr/>
          <p:nvPr/>
        </p:nvSpPr>
        <p:spPr>
          <a:xfrm>
            <a:off x="7362697" y="6161205"/>
            <a:ext cx="4724289" cy="269487"/>
          </a:xfrm>
          <a:prstGeom prst="rect">
            <a:avLst/>
          </a:prstGeom>
          <a:solidFill>
            <a:srgbClr val="77E6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85000"/>
                    <a:lumOff val="15000"/>
                  </a:schemeClr>
                </a:solidFill>
              </a:rPr>
              <a:t>Ley sector solidario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DCA3CC4D-8A8C-E93A-902D-C5643A820E54}"/>
              </a:ext>
            </a:extLst>
          </p:cNvPr>
          <p:cNvSpPr/>
          <p:nvPr/>
        </p:nvSpPr>
        <p:spPr>
          <a:xfrm>
            <a:off x="7345533" y="5828228"/>
            <a:ext cx="4743399" cy="259487"/>
          </a:xfrm>
          <a:prstGeom prst="rect">
            <a:avLst/>
          </a:prstGeom>
          <a:solidFill>
            <a:srgbClr val="77E6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85000"/>
                    <a:lumOff val="15000"/>
                  </a:schemeClr>
                </a:solidFill>
              </a:rPr>
              <a:t>Ley mercado capitales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A54A535D-4FE2-125D-BF1B-E2546D504B61}"/>
              </a:ext>
            </a:extLst>
          </p:cNvPr>
          <p:cNvSpPr/>
          <p:nvPr/>
        </p:nvSpPr>
        <p:spPr>
          <a:xfrm>
            <a:off x="9759783" y="3299321"/>
            <a:ext cx="2351158" cy="52482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bg1"/>
                </a:solidFill>
              </a:rPr>
              <a:t>SAS emisores valores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45E11699-DBE0-5027-E4DA-4664F686FB10}"/>
              </a:ext>
            </a:extLst>
          </p:cNvPr>
          <p:cNvSpPr/>
          <p:nvPr/>
        </p:nvSpPr>
        <p:spPr>
          <a:xfrm>
            <a:off x="9751116" y="1124210"/>
            <a:ext cx="2351158" cy="89723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bg1"/>
                </a:solidFill>
              </a:rPr>
              <a:t>Supervisión operadores  de información</a:t>
            </a:r>
            <a:endParaRPr lang="es-CO" sz="140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3" name="Picture 2" descr="Contable | Q·enta">
            <a:extLst>
              <a:ext uri="{FF2B5EF4-FFF2-40B4-BE49-F238E27FC236}">
                <a16:creationId xmlns:a16="http://schemas.microsoft.com/office/drawing/2014/main" id="{80BA262E-4A7D-8A5C-E166-E17635F18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908" y="3850657"/>
            <a:ext cx="277449" cy="27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9A75ECD-1F67-390E-387A-CDA64B5CB0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7908" y="2730463"/>
            <a:ext cx="273858" cy="2857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A2961C09-B8D8-95A3-87FB-9F555A2BBB74}"/>
              </a:ext>
            </a:extLst>
          </p:cNvPr>
          <p:cNvSpPr/>
          <p:nvPr/>
        </p:nvSpPr>
        <p:spPr>
          <a:xfrm>
            <a:off x="7379988" y="1667825"/>
            <a:ext cx="2325907" cy="3594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PND – Findeter Multilaterales</a:t>
            </a:r>
          </a:p>
        </p:txBody>
      </p:sp>
    </p:spTree>
    <p:extLst>
      <p:ext uri="{BB962C8B-B14F-4D97-AF65-F5344CB8AC3E}">
        <p14:creationId xmlns:p14="http://schemas.microsoft.com/office/powerpoint/2010/main" val="4035977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47A1078-342D-3CDA-FAE4-A39AC4ABF60F}"/>
              </a:ext>
            </a:extLst>
          </p:cNvPr>
          <p:cNvSpPr/>
          <p:nvPr/>
        </p:nvSpPr>
        <p:spPr>
          <a:xfrm rot="10800000">
            <a:off x="153871" y="1125987"/>
            <a:ext cx="2615874" cy="1353252"/>
          </a:xfrm>
          <a:custGeom>
            <a:avLst/>
            <a:gdLst>
              <a:gd name="connsiteX0" fmla="*/ 0 w 2888839"/>
              <a:gd name="connsiteY0" fmla="*/ 0 h 1611557"/>
              <a:gd name="connsiteX1" fmla="*/ 2620241 w 2888839"/>
              <a:gd name="connsiteY1" fmla="*/ 0 h 1611557"/>
              <a:gd name="connsiteX2" fmla="*/ 2888839 w 2888839"/>
              <a:gd name="connsiteY2" fmla="*/ 268598 h 1611557"/>
              <a:gd name="connsiteX3" fmla="*/ 2888839 w 2888839"/>
              <a:gd name="connsiteY3" fmla="*/ 1342959 h 1611557"/>
              <a:gd name="connsiteX4" fmla="*/ 2620241 w 2888839"/>
              <a:gd name="connsiteY4" fmla="*/ 1611557 h 1611557"/>
              <a:gd name="connsiteX5" fmla="*/ 0 w 2888839"/>
              <a:gd name="connsiteY5" fmla="*/ 1611557 h 1611557"/>
              <a:gd name="connsiteX6" fmla="*/ 0 w 2888839"/>
              <a:gd name="connsiteY6" fmla="*/ 0 h 16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1611557">
                <a:moveTo>
                  <a:pt x="0" y="0"/>
                </a:moveTo>
                <a:lnTo>
                  <a:pt x="2620241" y="0"/>
                </a:lnTo>
                <a:cubicBezTo>
                  <a:pt x="2768584" y="0"/>
                  <a:pt x="2888839" y="120255"/>
                  <a:pt x="2888839" y="268598"/>
                </a:cubicBezTo>
                <a:lnTo>
                  <a:pt x="2888839" y="1342959"/>
                </a:lnTo>
                <a:cubicBezTo>
                  <a:pt x="2888839" y="1491302"/>
                  <a:pt x="2768584" y="1611557"/>
                  <a:pt x="2620241" y="1611557"/>
                </a:cubicBezTo>
                <a:lnTo>
                  <a:pt x="0" y="16115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7A9117D3-7693-C0A4-0F25-5B8DDC23AB4A}"/>
              </a:ext>
            </a:extLst>
          </p:cNvPr>
          <p:cNvSpPr/>
          <p:nvPr/>
        </p:nvSpPr>
        <p:spPr>
          <a:xfrm rot="10800000">
            <a:off x="140498" y="2552535"/>
            <a:ext cx="3166227" cy="1605063"/>
          </a:xfrm>
          <a:custGeom>
            <a:avLst/>
            <a:gdLst>
              <a:gd name="connsiteX0" fmla="*/ 0 w 2888839"/>
              <a:gd name="connsiteY0" fmla="*/ 0 h 1611557"/>
              <a:gd name="connsiteX1" fmla="*/ 2620241 w 2888839"/>
              <a:gd name="connsiteY1" fmla="*/ 0 h 1611557"/>
              <a:gd name="connsiteX2" fmla="*/ 2888839 w 2888839"/>
              <a:gd name="connsiteY2" fmla="*/ 268598 h 1611557"/>
              <a:gd name="connsiteX3" fmla="*/ 2888839 w 2888839"/>
              <a:gd name="connsiteY3" fmla="*/ 1342959 h 1611557"/>
              <a:gd name="connsiteX4" fmla="*/ 2620241 w 2888839"/>
              <a:gd name="connsiteY4" fmla="*/ 1611557 h 1611557"/>
              <a:gd name="connsiteX5" fmla="*/ 0 w 2888839"/>
              <a:gd name="connsiteY5" fmla="*/ 1611557 h 1611557"/>
              <a:gd name="connsiteX6" fmla="*/ 0 w 2888839"/>
              <a:gd name="connsiteY6" fmla="*/ 0 h 16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1611557">
                <a:moveTo>
                  <a:pt x="0" y="0"/>
                </a:moveTo>
                <a:lnTo>
                  <a:pt x="2620241" y="0"/>
                </a:lnTo>
                <a:cubicBezTo>
                  <a:pt x="2768584" y="0"/>
                  <a:pt x="2888839" y="120255"/>
                  <a:pt x="2888839" y="268598"/>
                </a:cubicBezTo>
                <a:lnTo>
                  <a:pt x="2888839" y="1342959"/>
                </a:lnTo>
                <a:cubicBezTo>
                  <a:pt x="2888839" y="1491302"/>
                  <a:pt x="2768584" y="1611557"/>
                  <a:pt x="2620241" y="1611557"/>
                </a:cubicBezTo>
                <a:lnTo>
                  <a:pt x="0" y="16115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513EEF02-F372-C9E5-D578-108F143876DA}"/>
              </a:ext>
            </a:extLst>
          </p:cNvPr>
          <p:cNvSpPr/>
          <p:nvPr/>
        </p:nvSpPr>
        <p:spPr>
          <a:xfrm rot="10800000">
            <a:off x="78555" y="4194938"/>
            <a:ext cx="2691189" cy="1587464"/>
          </a:xfrm>
          <a:custGeom>
            <a:avLst/>
            <a:gdLst>
              <a:gd name="connsiteX0" fmla="*/ 0 w 2888839"/>
              <a:gd name="connsiteY0" fmla="*/ 0 h 1611557"/>
              <a:gd name="connsiteX1" fmla="*/ 2620241 w 2888839"/>
              <a:gd name="connsiteY1" fmla="*/ 0 h 1611557"/>
              <a:gd name="connsiteX2" fmla="*/ 2888839 w 2888839"/>
              <a:gd name="connsiteY2" fmla="*/ 268598 h 1611557"/>
              <a:gd name="connsiteX3" fmla="*/ 2888839 w 2888839"/>
              <a:gd name="connsiteY3" fmla="*/ 1342959 h 1611557"/>
              <a:gd name="connsiteX4" fmla="*/ 2620241 w 2888839"/>
              <a:gd name="connsiteY4" fmla="*/ 1611557 h 1611557"/>
              <a:gd name="connsiteX5" fmla="*/ 0 w 2888839"/>
              <a:gd name="connsiteY5" fmla="*/ 1611557 h 1611557"/>
              <a:gd name="connsiteX6" fmla="*/ 0 w 2888839"/>
              <a:gd name="connsiteY6" fmla="*/ 0 h 16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1611557">
                <a:moveTo>
                  <a:pt x="0" y="0"/>
                </a:moveTo>
                <a:lnTo>
                  <a:pt x="2620241" y="0"/>
                </a:lnTo>
                <a:cubicBezTo>
                  <a:pt x="2768584" y="0"/>
                  <a:pt x="2888839" y="120255"/>
                  <a:pt x="2888839" y="268598"/>
                </a:cubicBezTo>
                <a:lnTo>
                  <a:pt x="2888839" y="1342959"/>
                </a:lnTo>
                <a:cubicBezTo>
                  <a:pt x="2888839" y="1491302"/>
                  <a:pt x="2768584" y="1611557"/>
                  <a:pt x="2620241" y="1611557"/>
                </a:cubicBezTo>
                <a:lnTo>
                  <a:pt x="0" y="16115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7EC2ABBF-C1A0-1E23-712E-9FFC0BBCFB34}"/>
              </a:ext>
            </a:extLst>
          </p:cNvPr>
          <p:cNvSpPr/>
          <p:nvPr/>
        </p:nvSpPr>
        <p:spPr>
          <a:xfrm rot="10800000">
            <a:off x="146273" y="5840505"/>
            <a:ext cx="3160451" cy="966098"/>
          </a:xfrm>
          <a:custGeom>
            <a:avLst/>
            <a:gdLst>
              <a:gd name="connsiteX0" fmla="*/ 0 w 2888839"/>
              <a:gd name="connsiteY0" fmla="*/ 0 h 731645"/>
              <a:gd name="connsiteX1" fmla="*/ 2766896 w 2888839"/>
              <a:gd name="connsiteY1" fmla="*/ 0 h 731645"/>
              <a:gd name="connsiteX2" fmla="*/ 2888839 w 2888839"/>
              <a:gd name="connsiteY2" fmla="*/ 121943 h 731645"/>
              <a:gd name="connsiteX3" fmla="*/ 2888839 w 2888839"/>
              <a:gd name="connsiteY3" fmla="*/ 609702 h 731645"/>
              <a:gd name="connsiteX4" fmla="*/ 2766896 w 2888839"/>
              <a:gd name="connsiteY4" fmla="*/ 731645 h 731645"/>
              <a:gd name="connsiteX5" fmla="*/ 0 w 2888839"/>
              <a:gd name="connsiteY5" fmla="*/ 731645 h 731645"/>
              <a:gd name="connsiteX6" fmla="*/ 0 w 2888839"/>
              <a:gd name="connsiteY6" fmla="*/ 0 h 73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839" h="731645">
                <a:moveTo>
                  <a:pt x="0" y="0"/>
                </a:moveTo>
                <a:lnTo>
                  <a:pt x="2766896" y="0"/>
                </a:lnTo>
                <a:cubicBezTo>
                  <a:pt x="2834243" y="0"/>
                  <a:pt x="2888839" y="54596"/>
                  <a:pt x="2888839" y="121943"/>
                </a:cubicBezTo>
                <a:lnTo>
                  <a:pt x="2888839" y="609702"/>
                </a:lnTo>
                <a:cubicBezTo>
                  <a:pt x="2888839" y="677049"/>
                  <a:pt x="2834243" y="731645"/>
                  <a:pt x="2766896" y="731645"/>
                </a:cubicBezTo>
                <a:lnTo>
                  <a:pt x="0" y="73164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/>
          </a:p>
        </p:txBody>
      </p:sp>
      <p:sp>
        <p:nvSpPr>
          <p:cNvPr id="165" name="Rectángulo 164">
            <a:extLst>
              <a:ext uri="{FF2B5EF4-FFF2-40B4-BE49-F238E27FC236}">
                <a16:creationId xmlns:a16="http://schemas.microsoft.com/office/drawing/2014/main" id="{FA3355FE-0378-7A9B-7A35-85A5309358B0}"/>
              </a:ext>
            </a:extLst>
          </p:cNvPr>
          <p:cNvSpPr/>
          <p:nvPr/>
        </p:nvSpPr>
        <p:spPr>
          <a:xfrm>
            <a:off x="2731126" y="1137337"/>
            <a:ext cx="666401" cy="56533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E3C7795-E85A-FBD0-BE49-D296EF368EC7}"/>
              </a:ext>
            </a:extLst>
          </p:cNvPr>
          <p:cNvSpPr txBox="1">
            <a:spLocks/>
          </p:cNvSpPr>
          <p:nvPr/>
        </p:nvSpPr>
        <p:spPr>
          <a:xfrm>
            <a:off x="379708" y="294517"/>
            <a:ext cx="9775536" cy="496973"/>
          </a:xfrm>
          <a:prstGeom prst="rect">
            <a:avLst/>
          </a:prstGeom>
        </p:spPr>
        <p:txBody>
          <a:bodyPr vert="horz" wrap="square" lIns="0" tIns="10583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8467">
              <a:lnSpc>
                <a:spcPts val="4000"/>
              </a:lnSpc>
              <a:spcBef>
                <a:spcPts val="83"/>
              </a:spcBef>
            </a:pPr>
            <a:r>
              <a:rPr lang="es-CO" sz="3000" b="1" spc="-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Agenda 2024 - Construcción</a:t>
            </a:r>
            <a:endParaRPr lang="es-ES" sz="3000" spc="-1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7BED9FF-F18B-0C18-28B1-4CCB600E13C4}"/>
              </a:ext>
            </a:extLst>
          </p:cNvPr>
          <p:cNvSpPr txBox="1"/>
          <p:nvPr/>
        </p:nvSpPr>
        <p:spPr>
          <a:xfrm>
            <a:off x="2633374" y="803946"/>
            <a:ext cx="233484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>
                <a:solidFill>
                  <a:srgbClr val="56CBF5"/>
                </a:solidFill>
                <a:latin typeface="Calibri"/>
                <a:cs typeface="APPLE CHANCERY"/>
              </a:rPr>
              <a:t>T1</a:t>
            </a:r>
            <a:endParaRPr lang="es-ES_tradnl" sz="1600" b="1">
              <a:solidFill>
                <a:srgbClr val="56CBF5"/>
              </a:solidFill>
              <a:latin typeface="Calibri"/>
              <a:cs typeface="APPLE CHANCERY" panose="03020702040506060504" pitchFamily="66" charset="-79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974EF9A-24BD-4D01-30DE-19EE7B1C7B11}"/>
              </a:ext>
            </a:extLst>
          </p:cNvPr>
          <p:cNvSpPr txBox="1"/>
          <p:nvPr/>
        </p:nvSpPr>
        <p:spPr>
          <a:xfrm>
            <a:off x="5018319" y="803946"/>
            <a:ext cx="228685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>
                <a:solidFill>
                  <a:srgbClr val="56CBF5"/>
                </a:solidFill>
                <a:latin typeface="Calibri"/>
                <a:cs typeface="APPLE CHANCERY"/>
              </a:rPr>
              <a:t>T2</a:t>
            </a:r>
            <a:endParaRPr lang="es-ES_tradnl" sz="1600" b="1">
              <a:solidFill>
                <a:srgbClr val="56CBF5"/>
              </a:solidFill>
              <a:latin typeface="Calibri"/>
              <a:cs typeface="APPLE CHANCERY" panose="03020702040506060504" pitchFamily="66" charset="-79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60940EE-F19A-7251-0400-48ADBF7EFCBB}"/>
              </a:ext>
            </a:extLst>
          </p:cNvPr>
          <p:cNvSpPr txBox="1"/>
          <p:nvPr/>
        </p:nvSpPr>
        <p:spPr>
          <a:xfrm>
            <a:off x="7379989" y="803946"/>
            <a:ext cx="232590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>
                <a:solidFill>
                  <a:srgbClr val="56CBF5"/>
                </a:solidFill>
                <a:latin typeface="Calibri"/>
                <a:cs typeface="APPLE CHANCERY"/>
              </a:rPr>
              <a:t>T3</a:t>
            </a:r>
            <a:endParaRPr lang="es-ES" sz="1200">
              <a:solidFill>
                <a:srgbClr val="56CBF5"/>
              </a:solidFill>
              <a:latin typeface="Calibri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9E0AC9A-268E-E40E-6FCC-7EE3CABC554E}"/>
              </a:ext>
            </a:extLst>
          </p:cNvPr>
          <p:cNvSpPr txBox="1"/>
          <p:nvPr/>
        </p:nvSpPr>
        <p:spPr>
          <a:xfrm>
            <a:off x="9745840" y="803946"/>
            <a:ext cx="234846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_tradnl" sz="1600" b="1">
                <a:solidFill>
                  <a:srgbClr val="56CBF5"/>
                </a:solidFill>
                <a:latin typeface="Calibri"/>
                <a:cs typeface="APPLE CHANCERY"/>
              </a:rPr>
              <a:t>T4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31169FA5-739E-E0AE-723A-C60260FE024B}"/>
              </a:ext>
            </a:extLst>
          </p:cNvPr>
          <p:cNvSpPr/>
          <p:nvPr/>
        </p:nvSpPr>
        <p:spPr>
          <a:xfrm>
            <a:off x="5028275" y="1137337"/>
            <a:ext cx="2286855" cy="667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Centros de servicios compartidos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3DB46551-0D5E-2844-4BA9-C79342E69FFB}"/>
              </a:ext>
            </a:extLst>
          </p:cNvPr>
          <p:cNvSpPr/>
          <p:nvPr/>
        </p:nvSpPr>
        <p:spPr>
          <a:xfrm>
            <a:off x="5020729" y="1859212"/>
            <a:ext cx="2286855" cy="63294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bg1"/>
                </a:solidFill>
              </a:rPr>
              <a:t>Comercialización de seguros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B612ABD8-F442-F83C-900E-89EACDC0F058}"/>
              </a:ext>
            </a:extLst>
          </p:cNvPr>
          <p:cNvSpPr/>
          <p:nvPr/>
        </p:nvSpPr>
        <p:spPr>
          <a:xfrm>
            <a:off x="2732440" y="1137673"/>
            <a:ext cx="2232024" cy="3268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Pagos inmediatos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57DC8CE5-5AB8-827B-2C28-06F4A61199E4}"/>
              </a:ext>
            </a:extLst>
          </p:cNvPr>
          <p:cNvSpPr/>
          <p:nvPr/>
        </p:nvSpPr>
        <p:spPr>
          <a:xfrm>
            <a:off x="2729132" y="1528135"/>
            <a:ext cx="2232024" cy="344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Comisión nacional de pagos</a:t>
            </a:r>
            <a:endParaRPr lang="es-ES" sz="140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F5694DD5-53C2-F993-2C0C-DA6D8341669E}"/>
              </a:ext>
            </a:extLst>
          </p:cNvPr>
          <p:cNvSpPr/>
          <p:nvPr/>
        </p:nvSpPr>
        <p:spPr>
          <a:xfrm>
            <a:off x="2736998" y="4190999"/>
            <a:ext cx="2234702" cy="15932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Régimen inversiones S. asegurador</a:t>
            </a:r>
          </a:p>
        </p:txBody>
      </p:sp>
      <p:sp>
        <p:nvSpPr>
          <p:cNvPr id="186" name="CuadroTexto 185">
            <a:extLst>
              <a:ext uri="{FF2B5EF4-FFF2-40B4-BE49-F238E27FC236}">
                <a16:creationId xmlns:a16="http://schemas.microsoft.com/office/drawing/2014/main" id="{F5AB8B3A-874B-D33B-1A34-39B92F39A67F}"/>
              </a:ext>
            </a:extLst>
          </p:cNvPr>
          <p:cNvSpPr txBox="1"/>
          <p:nvPr/>
        </p:nvSpPr>
        <p:spPr>
          <a:xfrm>
            <a:off x="763943" y="1759005"/>
            <a:ext cx="1659018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_tradnl" b="1">
                <a:solidFill>
                  <a:schemeClr val="tx1">
                    <a:lumMod val="95000"/>
                    <a:lumOff val="5000"/>
                  </a:schemeClr>
                </a:solidFill>
              </a:rPr>
              <a:t>Inclusión</a:t>
            </a:r>
          </a:p>
        </p:txBody>
      </p:sp>
      <p:sp>
        <p:nvSpPr>
          <p:cNvPr id="189" name="CuadroTexto 188">
            <a:extLst>
              <a:ext uri="{FF2B5EF4-FFF2-40B4-BE49-F238E27FC236}">
                <a16:creationId xmlns:a16="http://schemas.microsoft.com/office/drawing/2014/main" id="{6A35816B-93C8-BA28-5D84-7D0F2C3719FB}"/>
              </a:ext>
            </a:extLst>
          </p:cNvPr>
          <p:cNvSpPr txBox="1"/>
          <p:nvPr/>
        </p:nvSpPr>
        <p:spPr>
          <a:xfrm>
            <a:off x="763943" y="3093330"/>
            <a:ext cx="1645169" cy="5572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s-ES_tradnl" b="1">
                <a:solidFill>
                  <a:schemeClr val="tx1">
                    <a:lumMod val="95000"/>
                    <a:lumOff val="5000"/>
                  </a:schemeClr>
                </a:solidFill>
              </a:rPr>
              <a:t>Mecanismos de financiación</a:t>
            </a:r>
            <a:endParaRPr lang="es-ES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5" name="CuadroTexto 194">
            <a:extLst>
              <a:ext uri="{FF2B5EF4-FFF2-40B4-BE49-F238E27FC236}">
                <a16:creationId xmlns:a16="http://schemas.microsoft.com/office/drawing/2014/main" id="{9D7C0744-14D1-2B30-D094-6BC813125315}"/>
              </a:ext>
            </a:extLst>
          </p:cNvPr>
          <p:cNvSpPr txBox="1"/>
          <p:nvPr/>
        </p:nvSpPr>
        <p:spPr>
          <a:xfrm>
            <a:off x="763943" y="4863921"/>
            <a:ext cx="1656140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ES_tradnl" b="1">
                <a:solidFill>
                  <a:schemeClr val="tx1">
                    <a:lumMod val="95000"/>
                    <a:lumOff val="5000"/>
                  </a:schemeClr>
                </a:solidFill>
              </a:rPr>
              <a:t>Estándares prudenciales</a:t>
            </a:r>
          </a:p>
        </p:txBody>
      </p:sp>
      <p:pic>
        <p:nvPicPr>
          <p:cNvPr id="219" name="Imagen 218" descr="Forma&#10;&#10;Descripción generada automáticamente con confianza baja">
            <a:extLst>
              <a:ext uri="{FF2B5EF4-FFF2-40B4-BE49-F238E27FC236}">
                <a16:creationId xmlns:a16="http://schemas.microsoft.com/office/drawing/2014/main" id="{403073A2-7A50-D9DC-5142-175FEF9C0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346" y="3074071"/>
            <a:ext cx="561992" cy="561992"/>
          </a:xfrm>
          <a:prstGeom prst="rect">
            <a:avLst/>
          </a:prstGeom>
        </p:spPr>
      </p:pic>
      <p:pic>
        <p:nvPicPr>
          <p:cNvPr id="221" name="Imagen 220" descr="Forma&#10;&#10;Descripción generada automáticamente con confianza baja">
            <a:extLst>
              <a:ext uri="{FF2B5EF4-FFF2-40B4-BE49-F238E27FC236}">
                <a16:creationId xmlns:a16="http://schemas.microsoft.com/office/drawing/2014/main" id="{B7B6001A-5B8A-C106-0160-F97A03078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018" y="4787225"/>
            <a:ext cx="487900" cy="487900"/>
          </a:xfrm>
          <a:prstGeom prst="rect">
            <a:avLst/>
          </a:prstGeom>
        </p:spPr>
      </p:pic>
      <p:pic>
        <p:nvPicPr>
          <p:cNvPr id="223" name="Imagen 222" descr="Forma&#10;&#10;Descripción generada automáticamente con confianza baja">
            <a:extLst>
              <a:ext uri="{FF2B5EF4-FFF2-40B4-BE49-F238E27FC236}">
                <a16:creationId xmlns:a16="http://schemas.microsoft.com/office/drawing/2014/main" id="{F09B5067-DA9F-9D24-CFEE-32A6EC3141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10434" y="5951756"/>
            <a:ext cx="481372" cy="557380"/>
          </a:xfrm>
          <a:prstGeom prst="rect">
            <a:avLst/>
          </a:prstGeom>
        </p:spPr>
      </p:pic>
      <p:sp>
        <p:nvSpPr>
          <p:cNvPr id="224" name="CuadroTexto 223">
            <a:extLst>
              <a:ext uri="{FF2B5EF4-FFF2-40B4-BE49-F238E27FC236}">
                <a16:creationId xmlns:a16="http://schemas.microsoft.com/office/drawing/2014/main" id="{B74F4A2E-9747-21B6-47C2-53627AF3F438}"/>
              </a:ext>
            </a:extLst>
          </p:cNvPr>
          <p:cNvSpPr txBox="1"/>
          <p:nvPr/>
        </p:nvSpPr>
        <p:spPr>
          <a:xfrm>
            <a:off x="763943" y="5916206"/>
            <a:ext cx="2005802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67">
              <a:lnSpc>
                <a:spcPts val="1800"/>
              </a:lnSpc>
              <a:spcBef>
                <a:spcPts val="50"/>
              </a:spcBef>
            </a:pPr>
            <a:r>
              <a:rPr lang="es-419" b="1" spc="-10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Acompañamiento</a:t>
            </a:r>
            <a:r>
              <a:rPr lang="es-CO" b="1" spc="-10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 en reformas legislativas </a:t>
            </a:r>
            <a:endParaRPr lang="es-419" b="1" spc="-100">
              <a:solidFill>
                <a:schemeClr val="tx1">
                  <a:lumMod val="95000"/>
                  <a:lumOff val="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228" name="Imagen 227" descr="Forma&#10;&#10;Descripción generada automáticamente con confianza baja">
            <a:extLst>
              <a:ext uri="{FF2B5EF4-FFF2-40B4-BE49-F238E27FC236}">
                <a16:creationId xmlns:a16="http://schemas.microsoft.com/office/drawing/2014/main" id="{7E62AB6A-5C67-A4E7-AD79-3F02A1630A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3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448" y="1676881"/>
            <a:ext cx="488495" cy="4110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46" name="CuadroTexto 245">
            <a:extLst>
              <a:ext uri="{FF2B5EF4-FFF2-40B4-BE49-F238E27FC236}">
                <a16:creationId xmlns:a16="http://schemas.microsoft.com/office/drawing/2014/main" id="{0E7E694D-0F96-C684-826D-5547C82136EE}"/>
              </a:ext>
            </a:extLst>
          </p:cNvPr>
          <p:cNvSpPr txBox="1"/>
          <p:nvPr/>
        </p:nvSpPr>
        <p:spPr>
          <a:xfrm>
            <a:off x="6632154" y="36901"/>
            <a:ext cx="1660504" cy="224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700"/>
              </a:lnSpc>
            </a:pPr>
            <a:r>
              <a:rPr lang="es-ES_tradnl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Convenciones:</a:t>
            </a:r>
            <a:endParaRPr lang="es-ES_tradnl" sz="105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6951111" y="18051"/>
            <a:ext cx="5240889" cy="484182"/>
            <a:chOff x="6246854" y="303231"/>
            <a:chExt cx="5565438" cy="668346"/>
          </a:xfrm>
        </p:grpSpPr>
        <p:sp>
          <p:nvSpPr>
            <p:cNvPr id="74" name="Rectángulo 73">
              <a:extLst>
                <a:ext uri="{FF2B5EF4-FFF2-40B4-BE49-F238E27FC236}">
                  <a16:creationId xmlns:a16="http://schemas.microsoft.com/office/drawing/2014/main" id="{32550463-7F84-DEF1-7786-2C37D76FD7C8}"/>
                </a:ext>
              </a:extLst>
            </p:cNvPr>
            <p:cNvSpPr/>
            <p:nvPr/>
          </p:nvSpPr>
          <p:spPr>
            <a:xfrm>
              <a:off x="7727934" y="371471"/>
              <a:ext cx="1998018" cy="218118"/>
            </a:xfrm>
            <a:prstGeom prst="rect">
              <a:avLst/>
            </a:prstGeom>
            <a:solidFill>
              <a:srgbClr val="D9D9D9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Decretos</a:t>
              </a:r>
            </a:p>
          </p:txBody>
        </p:sp>
        <p:sp>
          <p:nvSpPr>
            <p:cNvPr id="75" name="Rectángulo 74">
              <a:extLst>
                <a:ext uri="{FF2B5EF4-FFF2-40B4-BE49-F238E27FC236}">
                  <a16:creationId xmlns:a16="http://schemas.microsoft.com/office/drawing/2014/main" id="{C7B18CA3-A7A7-2D4A-5711-A8E6175F48E6}"/>
                </a:ext>
              </a:extLst>
            </p:cNvPr>
            <p:cNvSpPr/>
            <p:nvPr/>
          </p:nvSpPr>
          <p:spPr>
            <a:xfrm>
              <a:off x="9768261" y="374376"/>
              <a:ext cx="1987575" cy="215213"/>
            </a:xfrm>
            <a:prstGeom prst="rect">
              <a:avLst/>
            </a:prstGeom>
            <a:solidFill>
              <a:srgbClr val="114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>
                  <a:solidFill>
                    <a:schemeClr val="bg1"/>
                  </a:solidFill>
                </a:rPr>
                <a:t>Estudios</a:t>
              </a:r>
            </a:p>
          </p:txBody>
        </p:sp>
        <p:sp>
          <p:nvSpPr>
            <p:cNvPr id="247" name="Rectángulo 246">
              <a:extLst>
                <a:ext uri="{FF2B5EF4-FFF2-40B4-BE49-F238E27FC236}">
                  <a16:creationId xmlns:a16="http://schemas.microsoft.com/office/drawing/2014/main" id="{35EAD6E0-F6B9-F2E5-F54B-9FEBBF88BA5D}"/>
                </a:ext>
              </a:extLst>
            </p:cNvPr>
            <p:cNvSpPr/>
            <p:nvPr/>
          </p:nvSpPr>
          <p:spPr>
            <a:xfrm>
              <a:off x="6246854" y="303231"/>
              <a:ext cx="5565438" cy="668346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BC51B79-5CAC-7F6D-721E-A31F206EFCC2}"/>
              </a:ext>
            </a:extLst>
          </p:cNvPr>
          <p:cNvGrpSpPr/>
          <p:nvPr/>
        </p:nvGrpSpPr>
        <p:grpSpPr>
          <a:xfrm>
            <a:off x="379708" y="815798"/>
            <a:ext cx="819750" cy="71074"/>
            <a:chOff x="402401" y="509768"/>
            <a:chExt cx="819750" cy="117086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1B847528-0431-A993-A768-B520B30F4A69}"/>
                </a:ext>
              </a:extLst>
            </p:cNvPr>
            <p:cNvSpPr/>
            <p:nvPr/>
          </p:nvSpPr>
          <p:spPr>
            <a:xfrm>
              <a:off x="678048" y="509768"/>
              <a:ext cx="274207" cy="117086"/>
            </a:xfrm>
            <a:prstGeom prst="rect">
              <a:avLst/>
            </a:prstGeom>
            <a:solidFill>
              <a:srgbClr val="154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DED0E3E7-2746-1278-CE2B-1998A576FD17}"/>
                </a:ext>
              </a:extLst>
            </p:cNvPr>
            <p:cNvSpPr/>
            <p:nvPr/>
          </p:nvSpPr>
          <p:spPr>
            <a:xfrm>
              <a:off x="402401" y="509768"/>
              <a:ext cx="274207" cy="117086"/>
            </a:xfrm>
            <a:prstGeom prst="rect">
              <a:avLst/>
            </a:prstGeom>
            <a:solidFill>
              <a:srgbClr val="FFB5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93AADDB7-2E66-673C-B09F-3DC171E99C2A}"/>
                </a:ext>
              </a:extLst>
            </p:cNvPr>
            <p:cNvSpPr/>
            <p:nvPr/>
          </p:nvSpPr>
          <p:spPr>
            <a:xfrm>
              <a:off x="947944" y="509768"/>
              <a:ext cx="274207" cy="117086"/>
            </a:xfrm>
            <a:prstGeom prst="rect">
              <a:avLst/>
            </a:prstGeom>
            <a:solidFill>
              <a:srgbClr val="E31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6ED0BCAC-97C5-F664-3BA3-8E4438DF4C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8533" y="4240899"/>
            <a:ext cx="273858" cy="2857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95352D8D-D43C-A7BE-CAB8-9ABF1FB7DAD6}"/>
              </a:ext>
            </a:extLst>
          </p:cNvPr>
          <p:cNvSpPr/>
          <p:nvPr/>
        </p:nvSpPr>
        <p:spPr>
          <a:xfrm>
            <a:off x="10267167" y="263195"/>
            <a:ext cx="1881503" cy="15801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Documentos internos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95EC7F6-3269-3F25-41E3-2F390D903470}"/>
              </a:ext>
            </a:extLst>
          </p:cNvPr>
          <p:cNvSpPr/>
          <p:nvPr/>
        </p:nvSpPr>
        <p:spPr>
          <a:xfrm>
            <a:off x="8352168" y="265234"/>
            <a:ext cx="1871669" cy="155911"/>
          </a:xfrm>
          <a:prstGeom prst="rect">
            <a:avLst/>
          </a:prstGeom>
          <a:solidFill>
            <a:srgbClr val="77E650"/>
          </a:solidFill>
          <a:ln>
            <a:solidFill>
              <a:srgbClr val="77E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>
                <a:solidFill>
                  <a:schemeClr val="tx1"/>
                </a:solidFill>
              </a:rPr>
              <a:t>Iniciativas Ley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55DCBED-1D5A-D0CF-1B66-E4E5FC762DA9}"/>
              </a:ext>
            </a:extLst>
          </p:cNvPr>
          <p:cNvSpPr/>
          <p:nvPr/>
        </p:nvSpPr>
        <p:spPr>
          <a:xfrm>
            <a:off x="2729132" y="1945607"/>
            <a:ext cx="2230033" cy="2737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85000"/>
                    <a:lumOff val="15000"/>
                  </a:schemeClr>
                </a:solidFill>
              </a:rPr>
              <a:t>Open Data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DDF6380-E0BE-155C-29A5-B00ECFE7BC69}"/>
              </a:ext>
            </a:extLst>
          </p:cNvPr>
          <p:cNvSpPr/>
          <p:nvPr/>
        </p:nvSpPr>
        <p:spPr>
          <a:xfrm>
            <a:off x="2726170" y="2292109"/>
            <a:ext cx="2203757" cy="3436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85000"/>
                    <a:lumOff val="15000"/>
                  </a:schemeClr>
                </a:solidFill>
              </a:rPr>
              <a:t>Portabilidad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9BBEA3BA-3C2F-2E00-2D00-C1B35A64975F}"/>
              </a:ext>
            </a:extLst>
          </p:cNvPr>
          <p:cNvSpPr/>
          <p:nvPr/>
        </p:nvSpPr>
        <p:spPr>
          <a:xfrm>
            <a:off x="2752991" y="5838089"/>
            <a:ext cx="2203757" cy="429293"/>
          </a:xfrm>
          <a:prstGeom prst="rect">
            <a:avLst/>
          </a:prstGeom>
          <a:solidFill>
            <a:srgbClr val="77E6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85000"/>
                    <a:lumOff val="15000"/>
                  </a:schemeClr>
                </a:solidFill>
              </a:rPr>
              <a:t>Ley sector solidario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56DAB1BA-095E-1F3F-2D4A-3C4E295E5BB8}"/>
              </a:ext>
            </a:extLst>
          </p:cNvPr>
          <p:cNvSpPr/>
          <p:nvPr/>
        </p:nvSpPr>
        <p:spPr>
          <a:xfrm>
            <a:off x="2759809" y="6316851"/>
            <a:ext cx="2196939" cy="4292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300">
                <a:solidFill>
                  <a:schemeClr val="tx1">
                    <a:lumMod val="85000"/>
                    <a:lumOff val="15000"/>
                  </a:schemeClr>
                </a:solidFill>
              </a:rPr>
              <a:t>Reglamentación R. Pensional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BACAC1B1-29DB-8250-108F-000901640965}"/>
              </a:ext>
            </a:extLst>
          </p:cNvPr>
          <p:cNvSpPr/>
          <p:nvPr/>
        </p:nvSpPr>
        <p:spPr>
          <a:xfrm>
            <a:off x="5037080" y="4188111"/>
            <a:ext cx="2286855" cy="7964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95000"/>
                    <a:lumOff val="5000"/>
                  </a:schemeClr>
                </a:solidFill>
              </a:rPr>
              <a:t>Actualización regulatoria sector solidario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D759FA10-073F-EF17-6248-B60B75F9B02B}"/>
              </a:ext>
            </a:extLst>
          </p:cNvPr>
          <p:cNvSpPr/>
          <p:nvPr/>
        </p:nvSpPr>
        <p:spPr>
          <a:xfrm>
            <a:off x="5035182" y="5021819"/>
            <a:ext cx="2286855" cy="74918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bg1"/>
                </a:solidFill>
              </a:rPr>
              <a:t>Cobertura seguro de depósitos y prestamista última instancia Solidario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830F19A1-2447-6B95-090E-A07FA0DB034B}"/>
              </a:ext>
            </a:extLst>
          </p:cNvPr>
          <p:cNvSpPr/>
          <p:nvPr/>
        </p:nvSpPr>
        <p:spPr>
          <a:xfrm>
            <a:off x="5028275" y="5824930"/>
            <a:ext cx="2266394" cy="9141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ts val="1400"/>
              </a:lnSpc>
            </a:pPr>
            <a:r>
              <a:rPr lang="es-CO" sz="1400">
                <a:solidFill>
                  <a:schemeClr val="tx1">
                    <a:lumMod val="85000"/>
                    <a:lumOff val="15000"/>
                  </a:schemeClr>
                </a:solidFill>
              </a:rPr>
              <a:t>Reglamentación R. Pensional</a:t>
            </a:r>
          </a:p>
        </p:txBody>
      </p:sp>
    </p:spTree>
    <p:extLst>
      <p:ext uri="{BB962C8B-B14F-4D97-AF65-F5344CB8AC3E}">
        <p14:creationId xmlns:p14="http://schemas.microsoft.com/office/powerpoint/2010/main" val="66952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3C5EF34-AB1E-CEC2-EABD-5CF2A34A7BF0}"/>
              </a:ext>
            </a:extLst>
          </p:cNvPr>
          <p:cNvSpPr txBox="1"/>
          <p:nvPr/>
        </p:nvSpPr>
        <p:spPr>
          <a:xfrm>
            <a:off x="334979" y="1046560"/>
            <a:ext cx="10574006" cy="50270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algn="ctr">
              <a:defRPr sz="2800" b="1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ts val="3240"/>
              </a:lnSpc>
              <a:spcBef>
                <a:spcPct val="0"/>
              </a:spcBef>
            </a:pPr>
            <a:r>
              <a:rPr lang="es-ES" sz="32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Otras modificaciones a la agenda normativa 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3E212B-9A65-71F2-769C-847807442D49}"/>
              </a:ext>
            </a:extLst>
          </p:cNvPr>
          <p:cNvSpPr txBox="1"/>
          <p:nvPr/>
        </p:nvSpPr>
        <p:spPr>
          <a:xfrm>
            <a:off x="392487" y="1549262"/>
            <a:ext cx="11198653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16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retiran de la agenda normativa de la URF los siguientes proyectos de decreto:</a:t>
            </a:r>
          </a:p>
          <a:p>
            <a:endParaRPr lang="es-CO" sz="160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AutoNum type="arabicPeriod"/>
            </a:pPr>
            <a:r>
              <a:rPr lang="es-CO" sz="16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Ajustes al marco normativo de la Comisión Intersectorial de Banca de las Oportunidades.</a:t>
            </a:r>
            <a:r>
              <a:rPr lang="es-CO" sz="16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 realizará una presentación al CD de la URF y a los equipos de algunas entidades de la Comisión, con el fin de entregar las conclusiones de las necesidades regulatorias y ajustes de reglamento identificadas.</a:t>
            </a:r>
          </a:p>
          <a:p>
            <a:pPr marL="342900" indent="-342900" algn="just">
              <a:buAutoNum type="arabicPeriod"/>
            </a:pPr>
            <a:endParaRPr lang="es-CO" sz="160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AutoNum type="arabicPeriod"/>
            </a:pPr>
            <a:r>
              <a:rPr lang="es-CO" sz="16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Internacionalización del mercado de capitales.</a:t>
            </a:r>
            <a:r>
              <a:rPr lang="es-CO" sz="16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Teniendo en cuenta que se incluyeron iniciativas a la agenda, este tema fue retirado para priorizar otros proyectos y para realizar el diagnóstico de aspectos por regular cuando el proyecto de internacionalización de la industria haya avanzado mucho más.</a:t>
            </a:r>
          </a:p>
          <a:p>
            <a:pPr marL="342900" indent="-342900" algn="just">
              <a:buAutoNum type="arabicPeriod"/>
            </a:pPr>
            <a:endParaRPr lang="es-CO" sz="160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AutoNum type="arabicPeriod"/>
            </a:pPr>
            <a:r>
              <a:rPr lang="es-CO" sz="16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Arbitrajes regulatorios en gestión de activos. </a:t>
            </a:r>
            <a:r>
              <a:rPr lang="es-CO" sz="16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 tema hace parte de los aspectos a revisar en el PL de mercado de capitales.</a:t>
            </a:r>
          </a:p>
          <a:p>
            <a:pPr marL="342900" indent="-342900" algn="just">
              <a:buAutoNum type="arabicPeriod"/>
            </a:pPr>
            <a:endParaRPr lang="es-CO" sz="160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AutoNum type="arabicPeriod"/>
            </a:pPr>
            <a:r>
              <a:rPr lang="es-CO" sz="16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Fuentes alternativas de información (estudio). </a:t>
            </a:r>
            <a:r>
              <a:rPr lang="es-CO" sz="16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Hace parte del proyecto de decreto de open data, incluido en la agenda. </a:t>
            </a:r>
          </a:p>
          <a:p>
            <a:pPr marL="342900" indent="-342900" algn="just">
              <a:buAutoNum type="arabicPeriod"/>
            </a:pPr>
            <a:endParaRPr lang="es-CO" sz="160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AutoNum type="arabicPeriod"/>
            </a:pPr>
            <a:r>
              <a:rPr lang="es-CO" sz="16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Supervisión especializada (PD)</a:t>
            </a:r>
            <a:r>
              <a:rPr lang="es-CO" sz="16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  Se concluye que es competencia de la Superintendencia de la Economía Solidaria (SES) liderar su rediseño institucional. La URF prestará apoyo técnico a la SES para este ejercicio y le proporcionará  insumos de diagnóstico local e internacional.</a:t>
            </a:r>
          </a:p>
        </p:txBody>
      </p:sp>
    </p:spTree>
    <p:extLst>
      <p:ext uri="{BB962C8B-B14F-4D97-AF65-F5344CB8AC3E}">
        <p14:creationId xmlns:p14="http://schemas.microsoft.com/office/powerpoint/2010/main" val="2802025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5187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URF 2023" id="{1EFAC358-70B3-4C4C-97F8-AEA43DBF61DC}" vid="{314FE651-2FE8-974E-8650-AB7307AB72B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Presentacio_n URF 2023</Template>
  <TotalTime>15</TotalTime>
  <Words>816</Words>
  <Application>Microsoft Macintosh PowerPoint</Application>
  <PresentationFormat>Panorámica</PresentationFormat>
  <Paragraphs>148</Paragraphs>
  <Slides>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Nunito Sans Black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Tatiana Santos Yate</dc:creator>
  <cp:lastModifiedBy>Karime Yamhure Hurtado</cp:lastModifiedBy>
  <cp:revision>2</cp:revision>
  <dcterms:created xsi:type="dcterms:W3CDTF">2023-06-28T11:30:22Z</dcterms:created>
  <dcterms:modified xsi:type="dcterms:W3CDTF">2023-08-29T19:28:20Z</dcterms:modified>
</cp:coreProperties>
</file>