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1155" r:id="rId7"/>
    <p:sldId id="1156" r:id="rId8"/>
    <p:sldId id="1157" r:id="rId9"/>
    <p:sldId id="1159" r:id="rId10"/>
    <p:sldId id="1160" r:id="rId11"/>
    <p:sldId id="1161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75B"/>
    <a:srgbClr val="56CBF5"/>
    <a:srgbClr val="E4EBFF"/>
    <a:srgbClr val="CBE3FF"/>
    <a:srgbClr val="942092"/>
    <a:srgbClr val="114864"/>
    <a:srgbClr val="77E650"/>
    <a:srgbClr val="E5FADE"/>
    <a:srgbClr val="E6E6E6"/>
    <a:srgbClr val="DBE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2"/>
    <p:restoredTop sz="95680" autoAdjust="0"/>
  </p:normalViewPr>
  <p:slideViewPr>
    <p:cSldViewPr snapToGrid="0">
      <p:cViewPr varScale="1">
        <p:scale>
          <a:sx n="87" d="100"/>
          <a:sy n="87" d="100"/>
        </p:scale>
        <p:origin x="606" y="90"/>
      </p:cViewPr>
      <p:guideLst>
        <p:guide orient="horz" pos="2160"/>
        <p:guide pos="35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5B913D4-63E4-7848-8B25-027BD92FD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CC2215-A53B-4A49-B259-8F09D9F4CB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AAF26-D301-9241-913C-7A06881A6941}" type="datetimeFigureOut">
              <a:rPr lang="es-ES_tradnl" smtClean="0"/>
              <a:t>27/03/2023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9ADD2F-B06B-E141-BB15-F40093FEED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462CB8-7735-894A-AF65-62F276F5B3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8099-9D36-1F4B-9773-A1D3F7A74CE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197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8AD68-447B-AC4A-9C92-4F6CB3F5E986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56F6-B724-2245-9580-40334DC03A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825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56F6-B724-2245-9580-40334DC03AAD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74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56F6-B724-2245-9580-40334DC03AA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32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56F6-B724-2245-9580-40334DC03AA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47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56F6-B724-2245-9580-40334DC03AAD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140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56F6-B724-2245-9580-40334DC03AAD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660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56F6-B724-2245-9580-40334DC03AAD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228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4E2C-5A85-F153-528E-D57103755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090EAA-1009-EEB1-FB0B-8C36B9314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259990-4EA8-DFD2-3D6A-408B4C54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7924C-33D3-DBCA-5E26-0FED69CC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06E697-6292-64BD-F134-94F191DB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437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8B44F-53AD-D206-A34E-20AC29AD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603AFF-188F-72A2-D0BB-9430DA183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28D8F6-358A-2C9A-4A4C-E0206E8A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8BE9C-92AA-8411-3704-5D026B97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38291-FFD9-EA72-F8E8-3F98AA7E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27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C8D4A0-EC7F-940C-18E9-6CA3703BB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BA1BFD-824A-ED56-C2A5-83C4A1C17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9119A-BD90-0120-5A42-216A9776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40C040-6C87-F878-75F2-3804B2EB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0C9CC5-C449-2A21-EE10-CBA50E9A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70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53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B45DF-D954-7504-6E7E-51B7200D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0A8181-88F4-4C1F-14AC-078B88A2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3045E5-5F42-1198-4342-78A6FEE8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D8E23-7AD5-E8FC-FC44-918B9351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2204C7-71A9-86A9-5DF6-7EB12B32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688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541AA-0E99-6F09-7BE1-D5E1F56D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A538F6-99B5-9C1B-A428-B188E92D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308B6F-B078-E510-8AB0-B1FF8E5B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60D715-6405-0736-DDBD-E310DDFA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476AE4-6777-68DB-6163-05140CA3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895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48116-0E01-E5F3-76BB-ADDF8CCC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8A846B-7389-08EF-F1A7-C0136A791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D940F9-C684-6D53-3EEC-D58F0CC3E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DFC665-7999-15DC-4CB2-1CA07BCF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7EED81-513E-3913-8EC5-109E9F75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CE9822-866E-1089-C2D2-1A313C24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029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9B0B1-88C0-8955-7D20-3D835DB0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F0CB4E-605C-0C6D-1430-4FB6C4CA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87A0F3-32F7-5809-ECA6-603BB4C2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A06368-D2A7-A749-DCFB-84C361934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FD7DD4-84CD-2775-BEAC-8DE0B709E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427829-C2AC-EA59-6934-4DEDEC7E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82874C-15E3-3609-9B15-3444A8A5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CEAE6D-0C3D-FFDF-E548-868E8B29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54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E09EE-B4CF-C598-B5CC-4698CACB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C9A799-ECB2-39D2-E8A5-683AE5C1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DC2033-7F3A-2912-8706-9361257A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E9A4F8-A58E-B25E-27DF-4BD9A1C5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68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60DAF6-9119-FE57-D982-C75D85AE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65FD31-38FC-F93B-6CFF-75AADA56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D5F2D5-C2E4-1149-DAA9-97FD9829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142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1B437-6C3D-92C8-F2F7-3662CF35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42E8D-9B08-08E3-2CFC-45E5AC9C8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1BCAC-D8CA-74A7-5025-0399065C2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8E19B9-7BF7-44B7-BBDF-C0ED689E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76DCA7-FA9B-448A-00A5-6B8BFFBE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A73150-0749-1A0A-4F8E-25EEB1F3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29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04DB1-5661-00B1-4746-BE85B98B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7E5A37-4CC9-B58E-8629-B94792A4B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967A70-FC36-530E-6B9A-9A1641706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F23FFC-4B6B-EB04-2A1C-57F847B2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DBC1-B74C-F34A-91DA-8D63BB500FA0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EBE88A-0F15-961B-5368-1880FFE0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0AF165-47F0-0637-CC50-924C6592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91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93F386-823A-6C3C-E558-365DEF67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B3864B-2CED-1375-FE71-1DB6B91C8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F53CFC-9C6A-6144-A7BD-2FF3FC08E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DBC1-B74C-F34A-91DA-8D63BB500FA0}" type="datetimeFigureOut">
              <a:rPr lang="es-CO" smtClean="0"/>
              <a:t>27/03/2023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2BC75-C9C0-1118-74F2-D270B54B6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4ADC53-6071-609E-B467-053E5E477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922D-EB0E-EC49-A0D7-6E88D6386A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75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2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DB5A870F-0D68-453B-E9A4-2C8DB75D42E0}"/>
              </a:ext>
            </a:extLst>
          </p:cNvPr>
          <p:cNvSpPr txBox="1">
            <a:spLocks/>
          </p:cNvSpPr>
          <p:nvPr/>
        </p:nvSpPr>
        <p:spPr>
          <a:xfrm>
            <a:off x="1348440" y="4170698"/>
            <a:ext cx="10439369" cy="1196738"/>
          </a:xfrm>
          <a:prstGeom prst="rect">
            <a:avLst/>
          </a:prstGeom>
        </p:spPr>
        <p:txBody>
          <a:bodyPr vert="horz" wrap="square" lIns="0" tIns="309880" rIns="0" bIns="0" rtlCol="0">
            <a:spAutoFit/>
          </a:bodyPr>
          <a:lstStyle>
            <a:lvl1pPr marL="0" indent="0" algn="ctr">
              <a:buNone/>
              <a:defRPr sz="3600" b="1" i="0">
                <a:solidFill>
                  <a:srgbClr val="2F2E2B"/>
                </a:solidFill>
                <a:latin typeface="Palatino Linotype"/>
                <a:ea typeface="+mn-ea"/>
                <a:cs typeface="Palatino Linotype"/>
              </a:defRPr>
            </a:lvl1pPr>
            <a:lvl2pPr marL="685800" indent="0" algn="ctr">
              <a:buNone/>
              <a:defRPr sz="3000">
                <a:latin typeface="+mn-lt"/>
                <a:ea typeface="+mn-ea"/>
                <a:cs typeface="+mn-cs"/>
              </a:defRPr>
            </a:lvl2pPr>
            <a:lvl3pPr marL="1371600" indent="0" algn="ctr">
              <a:buNone/>
              <a:defRPr sz="2700">
                <a:latin typeface="+mn-lt"/>
                <a:ea typeface="+mn-ea"/>
                <a:cs typeface="+mn-cs"/>
              </a:defRPr>
            </a:lvl3pPr>
            <a:lvl4pPr marL="2057400" indent="0" algn="ctr">
              <a:buNone/>
              <a:defRPr sz="2400">
                <a:latin typeface="+mn-lt"/>
                <a:ea typeface="+mn-ea"/>
                <a:cs typeface="+mn-cs"/>
              </a:defRPr>
            </a:lvl4pPr>
            <a:lvl5pPr marL="2743200" indent="0" algn="ctr">
              <a:buNone/>
              <a:defRPr sz="2400">
                <a:latin typeface="+mn-lt"/>
                <a:ea typeface="+mn-ea"/>
                <a:cs typeface="+mn-cs"/>
              </a:defRPr>
            </a:lvl5pPr>
            <a:lvl6pPr marL="3429000" indent="0" algn="ctr">
              <a:buNone/>
              <a:defRPr sz="2400">
                <a:latin typeface="+mn-lt"/>
                <a:ea typeface="+mn-ea"/>
                <a:cs typeface="+mn-cs"/>
              </a:defRPr>
            </a:lvl6pPr>
            <a:lvl7pPr marL="4114800" indent="0" algn="ctr">
              <a:buNone/>
              <a:defRPr sz="2400">
                <a:latin typeface="+mn-lt"/>
                <a:ea typeface="+mn-ea"/>
                <a:cs typeface="+mn-cs"/>
              </a:defRPr>
            </a:lvl7pPr>
            <a:lvl8pPr marL="4800600" indent="0" algn="ctr">
              <a:buNone/>
              <a:defRPr sz="2400">
                <a:latin typeface="+mn-lt"/>
                <a:ea typeface="+mn-ea"/>
                <a:cs typeface="+mn-cs"/>
              </a:defRPr>
            </a:lvl8pPr>
            <a:lvl9pPr marL="5486400" indent="0" algn="ctr">
              <a:buNone/>
              <a:defRPr sz="2400"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ts val="7500"/>
              </a:lnSpc>
              <a:spcBef>
                <a:spcPts val="2440"/>
              </a:spcBef>
            </a:pPr>
            <a:r>
              <a:rPr lang="es-ES" sz="4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Seguimiento Agenda </a:t>
            </a:r>
            <a:r>
              <a:rPr lang="es-ES" sz="4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EEC454-24F8-B5FD-3B58-7B7B9FBBB44B}"/>
              </a:ext>
            </a:extLst>
          </p:cNvPr>
          <p:cNvSpPr txBox="1">
            <a:spLocks/>
          </p:cNvSpPr>
          <p:nvPr/>
        </p:nvSpPr>
        <p:spPr>
          <a:xfrm>
            <a:off x="1348440" y="5968883"/>
            <a:ext cx="7520610" cy="54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Marzo </a:t>
            </a:r>
            <a:r>
              <a:rPr lang="es-CO" sz="2000" dirty="0">
                <a:solidFill>
                  <a:schemeClr val="accent1">
                    <a:lumMod val="50000"/>
                  </a:schemeClr>
                </a:solidFill>
              </a:rPr>
              <a:t>de 2023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195BFAA-8AB6-F5A4-3366-5307462F3BFE}"/>
              </a:ext>
            </a:extLst>
          </p:cNvPr>
          <p:cNvSpPr txBox="1">
            <a:spLocks/>
          </p:cNvSpPr>
          <p:nvPr/>
        </p:nvSpPr>
        <p:spPr>
          <a:xfrm>
            <a:off x="1348438" y="5063029"/>
            <a:ext cx="10843561" cy="738215"/>
          </a:xfrm>
          <a:prstGeom prst="rect">
            <a:avLst/>
          </a:prstGeom>
        </p:spPr>
        <p:txBody>
          <a:bodyPr vert="horz" wrap="square" lIns="0" tIns="309880" rIns="0" bIns="0" rtlCol="0">
            <a:spAutoFit/>
          </a:bodyPr>
          <a:lstStyle>
            <a:lvl1pPr marL="0" indent="0" algn="ctr">
              <a:buNone/>
              <a:defRPr sz="3600" b="1" i="0">
                <a:solidFill>
                  <a:srgbClr val="2F2E2B"/>
                </a:solidFill>
                <a:latin typeface="Palatino Linotype"/>
                <a:ea typeface="+mn-ea"/>
                <a:cs typeface="Palatino Linotype"/>
              </a:defRPr>
            </a:lvl1pPr>
            <a:lvl2pPr marL="685800" indent="0" algn="ctr">
              <a:buNone/>
              <a:defRPr sz="3000">
                <a:latin typeface="+mn-lt"/>
                <a:ea typeface="+mn-ea"/>
                <a:cs typeface="+mn-cs"/>
              </a:defRPr>
            </a:lvl2pPr>
            <a:lvl3pPr marL="1371600" indent="0" algn="ctr">
              <a:buNone/>
              <a:defRPr sz="2700">
                <a:latin typeface="+mn-lt"/>
                <a:ea typeface="+mn-ea"/>
                <a:cs typeface="+mn-cs"/>
              </a:defRPr>
            </a:lvl3pPr>
            <a:lvl4pPr marL="2057400" indent="0" algn="ctr">
              <a:buNone/>
              <a:defRPr sz="2400">
                <a:latin typeface="+mn-lt"/>
                <a:ea typeface="+mn-ea"/>
                <a:cs typeface="+mn-cs"/>
              </a:defRPr>
            </a:lvl4pPr>
            <a:lvl5pPr marL="2743200" indent="0" algn="ctr">
              <a:buNone/>
              <a:defRPr sz="2400">
                <a:latin typeface="+mn-lt"/>
                <a:ea typeface="+mn-ea"/>
                <a:cs typeface="+mn-cs"/>
              </a:defRPr>
            </a:lvl5pPr>
            <a:lvl6pPr marL="3429000" indent="0" algn="ctr">
              <a:buNone/>
              <a:defRPr sz="2400">
                <a:latin typeface="+mn-lt"/>
                <a:ea typeface="+mn-ea"/>
                <a:cs typeface="+mn-cs"/>
              </a:defRPr>
            </a:lvl6pPr>
            <a:lvl7pPr marL="4114800" indent="0" algn="ctr">
              <a:buNone/>
              <a:defRPr sz="2400">
                <a:latin typeface="+mn-lt"/>
                <a:ea typeface="+mn-ea"/>
                <a:cs typeface="+mn-cs"/>
              </a:defRPr>
            </a:lvl7pPr>
            <a:lvl8pPr marL="4800600" indent="0" algn="ctr">
              <a:buNone/>
              <a:defRPr sz="2400">
                <a:latin typeface="+mn-lt"/>
                <a:ea typeface="+mn-ea"/>
                <a:cs typeface="+mn-cs"/>
              </a:defRPr>
            </a:lvl8pPr>
            <a:lvl9pPr marL="5486400" indent="0" algn="ctr">
              <a:buNone/>
              <a:defRPr sz="2400"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ts val="3500"/>
              </a:lnSpc>
              <a:spcBef>
                <a:spcPts val="2440"/>
              </a:spcBef>
            </a:pPr>
            <a:r>
              <a:rPr lang="es-ES" sz="26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Proyección Normativa y Estudios de Regulación Financiera</a:t>
            </a:r>
            <a:endParaRPr lang="es-ES" sz="265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3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47A1078-342D-3CDA-FAE4-A39AC4ABF60F}"/>
              </a:ext>
            </a:extLst>
          </p:cNvPr>
          <p:cNvSpPr/>
          <p:nvPr/>
        </p:nvSpPr>
        <p:spPr>
          <a:xfrm rot="10800000">
            <a:off x="153871" y="1125990"/>
            <a:ext cx="3742995" cy="1611557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A9117D3-7693-C0A4-0F25-5B8DDC23AB4A}"/>
              </a:ext>
            </a:extLst>
          </p:cNvPr>
          <p:cNvSpPr/>
          <p:nvPr/>
        </p:nvSpPr>
        <p:spPr>
          <a:xfrm rot="10800000">
            <a:off x="140499" y="2785011"/>
            <a:ext cx="3742995" cy="1605063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13EEF02-F372-C9E5-D578-108F143876DA}"/>
              </a:ext>
            </a:extLst>
          </p:cNvPr>
          <p:cNvSpPr/>
          <p:nvPr/>
        </p:nvSpPr>
        <p:spPr>
          <a:xfrm rot="10800000">
            <a:off x="134796" y="4428986"/>
            <a:ext cx="3742995" cy="1587464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7EC2ABBF-C1A0-1E23-712E-9FFC0BBCFB34}"/>
              </a:ext>
            </a:extLst>
          </p:cNvPr>
          <p:cNvSpPr/>
          <p:nvPr/>
        </p:nvSpPr>
        <p:spPr>
          <a:xfrm rot="10800000">
            <a:off x="146275" y="6072981"/>
            <a:ext cx="3742995" cy="709599"/>
          </a:xfrm>
          <a:custGeom>
            <a:avLst/>
            <a:gdLst>
              <a:gd name="connsiteX0" fmla="*/ 0 w 2888839"/>
              <a:gd name="connsiteY0" fmla="*/ 0 h 731645"/>
              <a:gd name="connsiteX1" fmla="*/ 2766896 w 2888839"/>
              <a:gd name="connsiteY1" fmla="*/ 0 h 731645"/>
              <a:gd name="connsiteX2" fmla="*/ 2888839 w 2888839"/>
              <a:gd name="connsiteY2" fmla="*/ 121943 h 731645"/>
              <a:gd name="connsiteX3" fmla="*/ 2888839 w 2888839"/>
              <a:gd name="connsiteY3" fmla="*/ 609702 h 731645"/>
              <a:gd name="connsiteX4" fmla="*/ 2766896 w 2888839"/>
              <a:gd name="connsiteY4" fmla="*/ 731645 h 731645"/>
              <a:gd name="connsiteX5" fmla="*/ 0 w 2888839"/>
              <a:gd name="connsiteY5" fmla="*/ 731645 h 731645"/>
              <a:gd name="connsiteX6" fmla="*/ 0 w 2888839"/>
              <a:gd name="connsiteY6" fmla="*/ 0 h 73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731645">
                <a:moveTo>
                  <a:pt x="0" y="0"/>
                </a:moveTo>
                <a:lnTo>
                  <a:pt x="2766896" y="0"/>
                </a:lnTo>
                <a:cubicBezTo>
                  <a:pt x="2834243" y="0"/>
                  <a:pt x="2888839" y="54596"/>
                  <a:pt x="2888839" y="121943"/>
                </a:cubicBezTo>
                <a:lnTo>
                  <a:pt x="2888839" y="609702"/>
                </a:lnTo>
                <a:cubicBezTo>
                  <a:pt x="2888839" y="677049"/>
                  <a:pt x="2834243" y="731645"/>
                  <a:pt x="2766896" y="731645"/>
                </a:cubicBezTo>
                <a:lnTo>
                  <a:pt x="0" y="7316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FA3355FE-0378-7A9B-7A35-85A5309358B0}"/>
              </a:ext>
            </a:extLst>
          </p:cNvPr>
          <p:cNvSpPr/>
          <p:nvPr/>
        </p:nvSpPr>
        <p:spPr>
          <a:xfrm>
            <a:off x="2731126" y="1137337"/>
            <a:ext cx="666401" cy="56533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E3C7795-E85A-FBD0-BE49-D296EF368EC7}"/>
              </a:ext>
            </a:extLst>
          </p:cNvPr>
          <p:cNvSpPr txBox="1">
            <a:spLocks/>
          </p:cNvSpPr>
          <p:nvPr/>
        </p:nvSpPr>
        <p:spPr>
          <a:xfrm>
            <a:off x="379708" y="294517"/>
            <a:ext cx="9775536" cy="544359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ts val="4000"/>
              </a:lnSpc>
              <a:spcBef>
                <a:spcPts val="83"/>
              </a:spcBef>
            </a:pPr>
            <a:r>
              <a:rPr lang="es-CO" sz="4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Agenda </a:t>
            </a:r>
            <a:r>
              <a:rPr lang="es-CO" sz="40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2023</a:t>
            </a:r>
            <a:endParaRPr lang="es-ES" sz="4000" b="1" spc="-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BED9FF-F18B-0C18-28B1-4CCB600E13C4}"/>
              </a:ext>
            </a:extLst>
          </p:cNvPr>
          <p:cNvSpPr txBox="1"/>
          <p:nvPr/>
        </p:nvSpPr>
        <p:spPr>
          <a:xfrm>
            <a:off x="2633374" y="803946"/>
            <a:ext cx="23348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 dirty="0">
                <a:solidFill>
                  <a:srgbClr val="56CBF5"/>
                </a:solidFill>
                <a:latin typeface="Calibri"/>
                <a:cs typeface="APPLE CHANCERY"/>
              </a:rPr>
              <a:t>T1</a:t>
            </a:r>
            <a:endParaRPr lang="es-ES_tradnl" sz="1600" b="1" dirty="0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974EF9A-24BD-4D01-30DE-19EE7B1C7B11}"/>
              </a:ext>
            </a:extLst>
          </p:cNvPr>
          <p:cNvSpPr txBox="1"/>
          <p:nvPr/>
        </p:nvSpPr>
        <p:spPr>
          <a:xfrm>
            <a:off x="5018319" y="803946"/>
            <a:ext cx="228685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 dirty="0">
                <a:solidFill>
                  <a:srgbClr val="56CBF5"/>
                </a:solidFill>
                <a:latin typeface="Calibri"/>
                <a:cs typeface="APPLE CHANCERY"/>
              </a:rPr>
              <a:t>T2</a:t>
            </a:r>
            <a:endParaRPr lang="es-ES_tradnl" sz="1600" b="1" dirty="0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60940EE-F19A-7251-0400-48ADBF7EFCBB}"/>
              </a:ext>
            </a:extLst>
          </p:cNvPr>
          <p:cNvSpPr txBox="1"/>
          <p:nvPr/>
        </p:nvSpPr>
        <p:spPr>
          <a:xfrm>
            <a:off x="7379989" y="803946"/>
            <a:ext cx="232590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 dirty="0">
                <a:solidFill>
                  <a:srgbClr val="56CBF5"/>
                </a:solidFill>
                <a:latin typeface="Calibri"/>
                <a:cs typeface="APPLE CHANCERY"/>
              </a:rPr>
              <a:t>T3</a:t>
            </a:r>
            <a:endParaRPr lang="es-ES" sz="1200" dirty="0">
              <a:solidFill>
                <a:srgbClr val="56CBF5"/>
              </a:solidFill>
              <a:latin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9E0AC9A-268E-E40E-6FCC-7EE3CABC554E}"/>
              </a:ext>
            </a:extLst>
          </p:cNvPr>
          <p:cNvSpPr txBox="1"/>
          <p:nvPr/>
        </p:nvSpPr>
        <p:spPr>
          <a:xfrm>
            <a:off x="9745840" y="803946"/>
            <a:ext cx="234846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 dirty="0">
                <a:solidFill>
                  <a:srgbClr val="56CBF5"/>
                </a:solidFill>
                <a:latin typeface="Calibri"/>
                <a:cs typeface="APPLE CHANCERY"/>
              </a:rPr>
              <a:t>T4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5A875AB-5763-FAF3-0192-71B0647C5127}"/>
              </a:ext>
            </a:extLst>
          </p:cNvPr>
          <p:cNvSpPr/>
          <p:nvPr/>
        </p:nvSpPr>
        <p:spPr>
          <a:xfrm>
            <a:off x="7380012" y="1125715"/>
            <a:ext cx="2330567" cy="7820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Transaccionalidad sector cooperativo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1169FA5-739E-E0AE-723A-C60260FE024B}"/>
              </a:ext>
            </a:extLst>
          </p:cNvPr>
          <p:cNvSpPr/>
          <p:nvPr/>
        </p:nvSpPr>
        <p:spPr>
          <a:xfrm>
            <a:off x="9745840" y="1134505"/>
            <a:ext cx="2352304" cy="390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Centros de servicios compartidos*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6461796-0EBE-3324-5A1F-9FE779841A74}"/>
              </a:ext>
            </a:extLst>
          </p:cNvPr>
          <p:cNvSpPr/>
          <p:nvPr/>
        </p:nvSpPr>
        <p:spPr>
          <a:xfrm>
            <a:off x="5018319" y="1122604"/>
            <a:ext cx="2323242" cy="16207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Crédito productivo de bajo monto – crédito digital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3BFCC94-F3A7-F10E-5F99-E73CB30AA18C}"/>
              </a:ext>
            </a:extLst>
          </p:cNvPr>
          <p:cNvSpPr/>
          <p:nvPr/>
        </p:nvSpPr>
        <p:spPr>
          <a:xfrm>
            <a:off x="7376820" y="1950896"/>
            <a:ext cx="2333760" cy="7866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Fuentes alternativas de información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49BD03E-ED3B-933A-898A-C736F2307138}"/>
              </a:ext>
            </a:extLst>
          </p:cNvPr>
          <p:cNvSpPr/>
          <p:nvPr/>
        </p:nvSpPr>
        <p:spPr>
          <a:xfrm>
            <a:off x="2712634" y="1116261"/>
            <a:ext cx="2263482" cy="791550"/>
          </a:xfrm>
          <a:prstGeom prst="rect">
            <a:avLst/>
          </a:prstGeom>
          <a:solidFill>
            <a:srgbClr val="1148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Seguro paramétrico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DB46551-0D5E-2844-4BA9-C79342E69FFB}"/>
              </a:ext>
            </a:extLst>
          </p:cNvPr>
          <p:cNvSpPr/>
          <p:nvPr/>
        </p:nvSpPr>
        <p:spPr>
          <a:xfrm>
            <a:off x="9739075" y="1948430"/>
            <a:ext cx="2359068" cy="40571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Comercialización de seguros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612ABD8-F442-F83C-900E-89EACDC0F058}"/>
              </a:ext>
            </a:extLst>
          </p:cNvPr>
          <p:cNvSpPr/>
          <p:nvPr/>
        </p:nvSpPr>
        <p:spPr>
          <a:xfrm>
            <a:off x="9751216" y="2395269"/>
            <a:ext cx="2343092" cy="345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Pagos inmediatos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57DC8CE5-5AB8-827B-2C28-06F4A61199E4}"/>
              </a:ext>
            </a:extLst>
          </p:cNvPr>
          <p:cNvSpPr/>
          <p:nvPr/>
        </p:nvSpPr>
        <p:spPr>
          <a:xfrm>
            <a:off x="9745839" y="1555616"/>
            <a:ext cx="2352304" cy="3542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Comisión nacional de pagos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D98DCDE-4699-6E5F-638D-7FBE581D06AD}"/>
              </a:ext>
            </a:extLst>
          </p:cNvPr>
          <p:cNvSpPr/>
          <p:nvPr/>
        </p:nvSpPr>
        <p:spPr>
          <a:xfrm>
            <a:off x="5018534" y="2790857"/>
            <a:ext cx="2323827" cy="7758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Formadores de liquidez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E04D725-D14C-71C5-BCB6-5B8E8106574F}"/>
              </a:ext>
            </a:extLst>
          </p:cNvPr>
          <p:cNvSpPr/>
          <p:nvPr/>
        </p:nvSpPr>
        <p:spPr>
          <a:xfrm>
            <a:off x="2719614" y="2785785"/>
            <a:ext cx="2250594" cy="15904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Actualización normatividad FIC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83513A87-CB0C-1860-A23A-58837EBC2093}"/>
              </a:ext>
            </a:extLst>
          </p:cNvPr>
          <p:cNvSpPr/>
          <p:nvPr/>
        </p:nvSpPr>
        <p:spPr>
          <a:xfrm>
            <a:off x="9750617" y="2785431"/>
            <a:ext cx="2347526" cy="781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Arquitectura negocio fiduciario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49ABF3B-CFFA-18FD-083C-518B3CBD8463}"/>
              </a:ext>
            </a:extLst>
          </p:cNvPr>
          <p:cNvSpPr/>
          <p:nvPr/>
        </p:nvSpPr>
        <p:spPr>
          <a:xfrm>
            <a:off x="7380194" y="2785785"/>
            <a:ext cx="2325907" cy="779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Esquemas de financiación colaborativa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1832B839-2D48-FAA7-5E2A-C3300466FA1F}"/>
              </a:ext>
            </a:extLst>
          </p:cNvPr>
          <p:cNvSpPr/>
          <p:nvPr/>
        </p:nvSpPr>
        <p:spPr>
          <a:xfrm>
            <a:off x="5024353" y="3614800"/>
            <a:ext cx="2308039" cy="77276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Nuevas tecnologías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659701A5-0A6C-9193-7864-03344B792014}"/>
              </a:ext>
            </a:extLst>
          </p:cNvPr>
          <p:cNvSpPr/>
          <p:nvPr/>
        </p:nvSpPr>
        <p:spPr>
          <a:xfrm>
            <a:off x="9750618" y="3608993"/>
            <a:ext cx="2347526" cy="7672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Internacionalización del mercado de capitales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EFFF68F-418A-31C0-56BB-848E959A1492}"/>
              </a:ext>
            </a:extLst>
          </p:cNvPr>
          <p:cNvSpPr/>
          <p:nvPr/>
        </p:nvSpPr>
        <p:spPr>
          <a:xfrm>
            <a:off x="5028275" y="4434204"/>
            <a:ext cx="2304117" cy="776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Supervisión especializada SES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C32871C-33F9-D5DA-5B47-46349B8E7443}"/>
              </a:ext>
            </a:extLst>
          </p:cNvPr>
          <p:cNvSpPr/>
          <p:nvPr/>
        </p:nvSpPr>
        <p:spPr>
          <a:xfrm>
            <a:off x="9745839" y="4429372"/>
            <a:ext cx="2348469" cy="1596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Segmentación y actualización regulatoria –Solidario*</a:t>
            </a:r>
            <a:endParaRPr lang="es-CO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A9C3F744-48D1-5919-4A49-B21765FE92D2}"/>
              </a:ext>
            </a:extLst>
          </p:cNvPr>
          <p:cNvSpPr/>
          <p:nvPr/>
        </p:nvSpPr>
        <p:spPr>
          <a:xfrm>
            <a:off x="2720775" y="4434204"/>
            <a:ext cx="2244850" cy="15946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NIIF 17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CC8F3F23-343A-2F3E-A6DE-3C4FC43BCE07}"/>
              </a:ext>
            </a:extLst>
          </p:cNvPr>
          <p:cNvSpPr/>
          <p:nvPr/>
        </p:nvSpPr>
        <p:spPr>
          <a:xfrm>
            <a:off x="5022363" y="5252586"/>
            <a:ext cx="2310029" cy="776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(Pilar 1 + revisión APNR)</a:t>
            </a:r>
            <a:endParaRPr lang="es-CO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3D61C411-8CD9-422C-9FF6-2680178C5E91}"/>
              </a:ext>
            </a:extLst>
          </p:cNvPr>
          <p:cNvSpPr/>
          <p:nvPr/>
        </p:nvSpPr>
        <p:spPr>
          <a:xfrm>
            <a:off x="7380014" y="4429373"/>
            <a:ext cx="2325882" cy="764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Pilar 2 y 3 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400E17B9-4A7B-ABBC-D938-28680DF6440C}"/>
              </a:ext>
            </a:extLst>
          </p:cNvPr>
          <p:cNvSpPr/>
          <p:nvPr/>
        </p:nvSpPr>
        <p:spPr>
          <a:xfrm>
            <a:off x="2712635" y="6070502"/>
            <a:ext cx="9381674" cy="720217"/>
          </a:xfrm>
          <a:prstGeom prst="rect">
            <a:avLst/>
          </a:prstGeom>
          <a:solidFill>
            <a:srgbClr val="77E6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Asesoría en el desarrollo de reformas legislativas para modernizar el sistema financiero </a:t>
            </a:r>
          </a:p>
          <a:p>
            <a:pPr marL="285750" indent="-1587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Desarrollo de los PD derivados del PND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5694DD5-53C2-F993-2C0C-DA6D8341669E}"/>
              </a:ext>
            </a:extLst>
          </p:cNvPr>
          <p:cNvSpPr/>
          <p:nvPr/>
        </p:nvSpPr>
        <p:spPr>
          <a:xfrm>
            <a:off x="7380014" y="5248238"/>
            <a:ext cx="2325882" cy="779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Régimen inversiones S. asegurador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32550463-7F84-DEF1-7786-2C37D76FD7C8}"/>
              </a:ext>
            </a:extLst>
          </p:cNvPr>
          <p:cNvSpPr/>
          <p:nvPr/>
        </p:nvSpPr>
        <p:spPr>
          <a:xfrm>
            <a:off x="7727934" y="371471"/>
            <a:ext cx="1998018" cy="218118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Decretos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C7B18CA3-A7A7-2D4A-5711-A8E6175F48E6}"/>
              </a:ext>
            </a:extLst>
          </p:cNvPr>
          <p:cNvSpPr/>
          <p:nvPr/>
        </p:nvSpPr>
        <p:spPr>
          <a:xfrm>
            <a:off x="9768261" y="374376"/>
            <a:ext cx="1987575" cy="215213"/>
          </a:xfrm>
          <a:prstGeom prst="rect">
            <a:avLst/>
          </a:prstGeom>
          <a:solidFill>
            <a:srgbClr val="114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Estudios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7DAFEBC6-7CA8-A118-B540-D537AE140638}"/>
              </a:ext>
            </a:extLst>
          </p:cNvPr>
          <p:cNvSpPr/>
          <p:nvPr/>
        </p:nvSpPr>
        <p:spPr>
          <a:xfrm>
            <a:off x="2717538" y="1950898"/>
            <a:ext cx="2252670" cy="79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Comisión intersectorial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418C3812-F6E6-0518-7753-80B7776D5D16}"/>
              </a:ext>
            </a:extLst>
          </p:cNvPr>
          <p:cNvSpPr/>
          <p:nvPr/>
        </p:nvSpPr>
        <p:spPr>
          <a:xfrm>
            <a:off x="7380013" y="3610588"/>
            <a:ext cx="2325907" cy="76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Arbitrajes regulatorios en la gestión de activos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F5AB8B3A-874B-D33B-1A34-39B92F39A67F}"/>
              </a:ext>
            </a:extLst>
          </p:cNvPr>
          <p:cNvSpPr txBox="1"/>
          <p:nvPr/>
        </p:nvSpPr>
        <p:spPr>
          <a:xfrm>
            <a:off x="763943" y="1759005"/>
            <a:ext cx="1659018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Inclusión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6A35816B-93C8-BA28-5D84-7D0F2C3719FB}"/>
              </a:ext>
            </a:extLst>
          </p:cNvPr>
          <p:cNvSpPr txBox="1"/>
          <p:nvPr/>
        </p:nvSpPr>
        <p:spPr>
          <a:xfrm>
            <a:off x="763943" y="3325805"/>
            <a:ext cx="1645169" cy="557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Mecanismos de financiación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9D7C0744-14D1-2B30-D094-6BC813125315}"/>
              </a:ext>
            </a:extLst>
          </p:cNvPr>
          <p:cNvSpPr txBox="1"/>
          <p:nvPr/>
        </p:nvSpPr>
        <p:spPr>
          <a:xfrm>
            <a:off x="763943" y="5096396"/>
            <a:ext cx="165614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Estándares prudenciales</a:t>
            </a:r>
          </a:p>
        </p:txBody>
      </p:sp>
      <p:pic>
        <p:nvPicPr>
          <p:cNvPr id="219" name="Imagen 218" descr="Forma&#10;&#10;Descripción generada automáticamente con confianza baja">
            <a:extLst>
              <a:ext uri="{FF2B5EF4-FFF2-40B4-BE49-F238E27FC236}">
                <a16:creationId xmlns:a16="http://schemas.microsoft.com/office/drawing/2014/main" id="{403073A2-7A50-D9DC-5142-175FEF9C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346" y="3306546"/>
            <a:ext cx="561992" cy="561992"/>
          </a:xfrm>
          <a:prstGeom prst="rect">
            <a:avLst/>
          </a:prstGeom>
        </p:spPr>
      </p:pic>
      <p:pic>
        <p:nvPicPr>
          <p:cNvPr id="221" name="Imagen 220" descr="Forma&#10;&#10;Descripción generada automáticamente con confianza baja">
            <a:extLst>
              <a:ext uri="{FF2B5EF4-FFF2-40B4-BE49-F238E27FC236}">
                <a16:creationId xmlns:a16="http://schemas.microsoft.com/office/drawing/2014/main" id="{B7B6001A-5B8A-C106-0160-F97A03078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18" y="5019700"/>
            <a:ext cx="487900" cy="487900"/>
          </a:xfrm>
          <a:prstGeom prst="rect">
            <a:avLst/>
          </a:prstGeom>
        </p:spPr>
      </p:pic>
      <p:pic>
        <p:nvPicPr>
          <p:cNvPr id="223" name="Imagen 222" descr="Forma&#10;&#10;Descripción generada automáticamente con confianza baja">
            <a:extLst>
              <a:ext uri="{FF2B5EF4-FFF2-40B4-BE49-F238E27FC236}">
                <a16:creationId xmlns:a16="http://schemas.microsoft.com/office/drawing/2014/main" id="{F09B5067-DA9F-9D24-CFEE-32A6EC314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0434" y="6184231"/>
            <a:ext cx="481372" cy="441143"/>
          </a:xfrm>
          <a:prstGeom prst="rect">
            <a:avLst/>
          </a:prstGeom>
        </p:spPr>
      </p:pic>
      <p:sp>
        <p:nvSpPr>
          <p:cNvPr id="224" name="CuadroTexto 223">
            <a:extLst>
              <a:ext uri="{FF2B5EF4-FFF2-40B4-BE49-F238E27FC236}">
                <a16:creationId xmlns:a16="http://schemas.microsoft.com/office/drawing/2014/main" id="{B74F4A2E-9747-21B6-47C2-53627AF3F438}"/>
              </a:ext>
            </a:extLst>
          </p:cNvPr>
          <p:cNvSpPr txBox="1"/>
          <p:nvPr/>
        </p:nvSpPr>
        <p:spPr>
          <a:xfrm>
            <a:off x="763943" y="6148681"/>
            <a:ext cx="2005802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>
              <a:lnSpc>
                <a:spcPts val="1800"/>
              </a:lnSpc>
              <a:spcBef>
                <a:spcPts val="50"/>
              </a:spcBef>
            </a:pPr>
            <a:r>
              <a:rPr lang="es-419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Acompañamiento</a:t>
            </a:r>
            <a:r>
              <a:rPr lang="es-CO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en reformas legislativas </a:t>
            </a:r>
            <a:endParaRPr lang="es-419" b="1" spc="-100" dirty="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228" name="Imagen 227" descr="Forma&#10;&#10;Descripción generada automáticamente con confianza baja">
            <a:extLst>
              <a:ext uri="{FF2B5EF4-FFF2-40B4-BE49-F238E27FC236}">
                <a16:creationId xmlns:a16="http://schemas.microsoft.com/office/drawing/2014/main" id="{7E62AB6A-5C67-A4E7-AD79-3F02A1630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3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48" y="1676881"/>
            <a:ext cx="488495" cy="4884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46" name="CuadroTexto 245">
            <a:extLst>
              <a:ext uri="{FF2B5EF4-FFF2-40B4-BE49-F238E27FC236}">
                <a16:creationId xmlns:a16="http://schemas.microsoft.com/office/drawing/2014/main" id="{0E7E694D-0F96-C684-826D-5547C82136EE}"/>
              </a:ext>
            </a:extLst>
          </p:cNvPr>
          <p:cNvSpPr txBox="1"/>
          <p:nvPr/>
        </p:nvSpPr>
        <p:spPr>
          <a:xfrm>
            <a:off x="5964601" y="319584"/>
            <a:ext cx="176333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es-ES_tradn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Convenciones:</a:t>
            </a:r>
            <a:endParaRPr lang="es-ES_tradnl" sz="105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47" name="Rectángulo 246">
            <a:extLst>
              <a:ext uri="{FF2B5EF4-FFF2-40B4-BE49-F238E27FC236}">
                <a16:creationId xmlns:a16="http://schemas.microsoft.com/office/drawing/2014/main" id="{35EAD6E0-F6B9-F2E5-F54B-9FEBBF88BA5D}"/>
              </a:ext>
            </a:extLst>
          </p:cNvPr>
          <p:cNvSpPr/>
          <p:nvPr/>
        </p:nvSpPr>
        <p:spPr>
          <a:xfrm>
            <a:off x="6246854" y="303231"/>
            <a:ext cx="5565438" cy="34371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C51B79-5CAC-7F6D-721E-A31F206EFCC2}"/>
              </a:ext>
            </a:extLst>
          </p:cNvPr>
          <p:cNvGrpSpPr/>
          <p:nvPr/>
        </p:nvGrpSpPr>
        <p:grpSpPr>
          <a:xfrm>
            <a:off x="379708" y="815798"/>
            <a:ext cx="819750" cy="71074"/>
            <a:chOff x="402401" y="509768"/>
            <a:chExt cx="819750" cy="11708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B847528-0431-A993-A768-B520B30F4A69}"/>
                </a:ext>
              </a:extLst>
            </p:cNvPr>
            <p:cNvSpPr/>
            <p:nvPr/>
          </p:nvSpPr>
          <p:spPr>
            <a:xfrm>
              <a:off x="678048" y="509768"/>
              <a:ext cx="274207" cy="117086"/>
            </a:xfrm>
            <a:prstGeom prst="rect">
              <a:avLst/>
            </a:prstGeom>
            <a:solidFill>
              <a:srgbClr val="15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ED0E3E7-2746-1278-CE2B-1998A576FD17}"/>
                </a:ext>
              </a:extLst>
            </p:cNvPr>
            <p:cNvSpPr/>
            <p:nvPr/>
          </p:nvSpPr>
          <p:spPr>
            <a:xfrm>
              <a:off x="402401" y="509768"/>
              <a:ext cx="274207" cy="117086"/>
            </a:xfrm>
            <a:prstGeom prst="rect">
              <a:avLst/>
            </a:prstGeom>
            <a:solidFill>
              <a:srgbClr val="FFB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3AADDB7-2E66-673C-B09F-3DC171E99C2A}"/>
                </a:ext>
              </a:extLst>
            </p:cNvPr>
            <p:cNvSpPr/>
            <p:nvPr/>
          </p:nvSpPr>
          <p:spPr>
            <a:xfrm>
              <a:off x="947944" y="509768"/>
              <a:ext cx="274207" cy="117086"/>
            </a:xfrm>
            <a:prstGeom prst="rect">
              <a:avLst/>
            </a:prstGeom>
            <a:solidFill>
              <a:srgbClr val="E3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4145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47A1078-342D-3CDA-FAE4-A39AC4ABF60F}"/>
              </a:ext>
            </a:extLst>
          </p:cNvPr>
          <p:cNvSpPr/>
          <p:nvPr/>
        </p:nvSpPr>
        <p:spPr>
          <a:xfrm rot="10800000">
            <a:off x="153871" y="1125990"/>
            <a:ext cx="3742995" cy="1611557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A9117D3-7693-C0A4-0F25-5B8DDC23AB4A}"/>
              </a:ext>
            </a:extLst>
          </p:cNvPr>
          <p:cNvSpPr/>
          <p:nvPr/>
        </p:nvSpPr>
        <p:spPr>
          <a:xfrm rot="10800000">
            <a:off x="140499" y="2785011"/>
            <a:ext cx="3742995" cy="1605063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13EEF02-F372-C9E5-D578-108F143876DA}"/>
              </a:ext>
            </a:extLst>
          </p:cNvPr>
          <p:cNvSpPr/>
          <p:nvPr/>
        </p:nvSpPr>
        <p:spPr>
          <a:xfrm rot="10800000">
            <a:off x="78555" y="4427413"/>
            <a:ext cx="2691189" cy="1587464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7EC2ABBF-C1A0-1E23-712E-9FFC0BBCFB34}"/>
              </a:ext>
            </a:extLst>
          </p:cNvPr>
          <p:cNvSpPr/>
          <p:nvPr/>
        </p:nvSpPr>
        <p:spPr>
          <a:xfrm rot="10800000">
            <a:off x="146275" y="6072981"/>
            <a:ext cx="3742995" cy="709599"/>
          </a:xfrm>
          <a:custGeom>
            <a:avLst/>
            <a:gdLst>
              <a:gd name="connsiteX0" fmla="*/ 0 w 2888839"/>
              <a:gd name="connsiteY0" fmla="*/ 0 h 731645"/>
              <a:gd name="connsiteX1" fmla="*/ 2766896 w 2888839"/>
              <a:gd name="connsiteY1" fmla="*/ 0 h 731645"/>
              <a:gd name="connsiteX2" fmla="*/ 2888839 w 2888839"/>
              <a:gd name="connsiteY2" fmla="*/ 121943 h 731645"/>
              <a:gd name="connsiteX3" fmla="*/ 2888839 w 2888839"/>
              <a:gd name="connsiteY3" fmla="*/ 609702 h 731645"/>
              <a:gd name="connsiteX4" fmla="*/ 2766896 w 2888839"/>
              <a:gd name="connsiteY4" fmla="*/ 731645 h 731645"/>
              <a:gd name="connsiteX5" fmla="*/ 0 w 2888839"/>
              <a:gd name="connsiteY5" fmla="*/ 731645 h 731645"/>
              <a:gd name="connsiteX6" fmla="*/ 0 w 2888839"/>
              <a:gd name="connsiteY6" fmla="*/ 0 h 73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731645">
                <a:moveTo>
                  <a:pt x="0" y="0"/>
                </a:moveTo>
                <a:lnTo>
                  <a:pt x="2766896" y="0"/>
                </a:lnTo>
                <a:cubicBezTo>
                  <a:pt x="2834243" y="0"/>
                  <a:pt x="2888839" y="54596"/>
                  <a:pt x="2888839" y="121943"/>
                </a:cubicBezTo>
                <a:lnTo>
                  <a:pt x="2888839" y="609702"/>
                </a:lnTo>
                <a:cubicBezTo>
                  <a:pt x="2888839" y="677049"/>
                  <a:pt x="2834243" y="731645"/>
                  <a:pt x="2766896" y="731645"/>
                </a:cubicBezTo>
                <a:lnTo>
                  <a:pt x="0" y="7316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FA3355FE-0378-7A9B-7A35-85A5309358B0}"/>
              </a:ext>
            </a:extLst>
          </p:cNvPr>
          <p:cNvSpPr/>
          <p:nvPr/>
        </p:nvSpPr>
        <p:spPr>
          <a:xfrm>
            <a:off x="2731126" y="1137337"/>
            <a:ext cx="666401" cy="56533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E3C7795-E85A-FBD0-BE49-D296EF368EC7}"/>
              </a:ext>
            </a:extLst>
          </p:cNvPr>
          <p:cNvSpPr txBox="1">
            <a:spLocks/>
          </p:cNvSpPr>
          <p:nvPr/>
        </p:nvSpPr>
        <p:spPr>
          <a:xfrm>
            <a:off x="379708" y="294517"/>
            <a:ext cx="9775536" cy="523647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ts val="4000"/>
              </a:lnSpc>
              <a:spcBef>
                <a:spcPts val="83"/>
              </a:spcBef>
            </a:pPr>
            <a:r>
              <a:rPr lang="es-CO" sz="3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Agenda </a:t>
            </a:r>
            <a:r>
              <a:rPr lang="es-CO" sz="30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2023 - </a:t>
            </a:r>
            <a:r>
              <a:rPr lang="es-CO" sz="30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Propuesta nuevo proyecto</a:t>
            </a:r>
            <a:endParaRPr lang="es-ES" sz="3000" spc="-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BED9FF-F18B-0C18-28B1-4CCB600E13C4}"/>
              </a:ext>
            </a:extLst>
          </p:cNvPr>
          <p:cNvSpPr txBox="1"/>
          <p:nvPr/>
        </p:nvSpPr>
        <p:spPr>
          <a:xfrm>
            <a:off x="2633374" y="803946"/>
            <a:ext cx="23348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 dirty="0">
                <a:solidFill>
                  <a:srgbClr val="56CBF5"/>
                </a:solidFill>
                <a:latin typeface="Calibri"/>
                <a:cs typeface="APPLE CHANCERY"/>
              </a:rPr>
              <a:t>T1</a:t>
            </a:r>
            <a:endParaRPr lang="es-ES_tradnl" sz="1600" b="1" dirty="0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974EF9A-24BD-4D01-30DE-19EE7B1C7B11}"/>
              </a:ext>
            </a:extLst>
          </p:cNvPr>
          <p:cNvSpPr txBox="1"/>
          <p:nvPr/>
        </p:nvSpPr>
        <p:spPr>
          <a:xfrm>
            <a:off x="5018319" y="803946"/>
            <a:ext cx="228685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 dirty="0">
                <a:solidFill>
                  <a:srgbClr val="56CBF5"/>
                </a:solidFill>
                <a:latin typeface="Calibri"/>
                <a:cs typeface="APPLE CHANCERY"/>
              </a:rPr>
              <a:t>T2</a:t>
            </a:r>
            <a:endParaRPr lang="es-ES_tradnl" sz="1600" b="1" dirty="0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60940EE-F19A-7251-0400-48ADBF7EFCBB}"/>
              </a:ext>
            </a:extLst>
          </p:cNvPr>
          <p:cNvSpPr txBox="1"/>
          <p:nvPr/>
        </p:nvSpPr>
        <p:spPr>
          <a:xfrm>
            <a:off x="7379989" y="803946"/>
            <a:ext cx="232590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 dirty="0">
                <a:solidFill>
                  <a:srgbClr val="56CBF5"/>
                </a:solidFill>
                <a:latin typeface="Calibri"/>
                <a:cs typeface="APPLE CHANCERY"/>
              </a:rPr>
              <a:t>T3</a:t>
            </a:r>
            <a:endParaRPr lang="es-ES" sz="1200" dirty="0">
              <a:solidFill>
                <a:srgbClr val="56CBF5"/>
              </a:solidFill>
              <a:latin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9E0AC9A-268E-E40E-6FCC-7EE3CABC554E}"/>
              </a:ext>
            </a:extLst>
          </p:cNvPr>
          <p:cNvSpPr txBox="1"/>
          <p:nvPr/>
        </p:nvSpPr>
        <p:spPr>
          <a:xfrm>
            <a:off x="9745840" y="803946"/>
            <a:ext cx="234846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 dirty="0">
                <a:solidFill>
                  <a:srgbClr val="56CBF5"/>
                </a:solidFill>
                <a:latin typeface="Calibri"/>
                <a:cs typeface="APPLE CHANCERY"/>
              </a:rPr>
              <a:t>T4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5A875AB-5763-FAF3-0192-71B0647C5127}"/>
              </a:ext>
            </a:extLst>
          </p:cNvPr>
          <p:cNvSpPr/>
          <p:nvPr/>
        </p:nvSpPr>
        <p:spPr>
          <a:xfrm>
            <a:off x="7380012" y="1125715"/>
            <a:ext cx="2330567" cy="7820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Transaccionalidad sector cooperativo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1169FA5-739E-E0AE-723A-C60260FE024B}"/>
              </a:ext>
            </a:extLst>
          </p:cNvPr>
          <p:cNvSpPr/>
          <p:nvPr/>
        </p:nvSpPr>
        <p:spPr>
          <a:xfrm>
            <a:off x="9745840" y="1134505"/>
            <a:ext cx="2352304" cy="390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Centros de servicios compartidos*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6461796-0EBE-3324-5A1F-9FE779841A74}"/>
              </a:ext>
            </a:extLst>
          </p:cNvPr>
          <p:cNvSpPr/>
          <p:nvPr/>
        </p:nvSpPr>
        <p:spPr>
          <a:xfrm>
            <a:off x="5018319" y="1122604"/>
            <a:ext cx="2323242" cy="16207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Crédito productivo de bajo monto – crédito digital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3BFCC94-F3A7-F10E-5F99-E73CB30AA18C}"/>
              </a:ext>
            </a:extLst>
          </p:cNvPr>
          <p:cNvSpPr/>
          <p:nvPr/>
        </p:nvSpPr>
        <p:spPr>
          <a:xfrm>
            <a:off x="7376820" y="1950896"/>
            <a:ext cx="2333760" cy="7866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Fuentes alternativas de información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49BD03E-ED3B-933A-898A-C736F2307138}"/>
              </a:ext>
            </a:extLst>
          </p:cNvPr>
          <p:cNvSpPr/>
          <p:nvPr/>
        </p:nvSpPr>
        <p:spPr>
          <a:xfrm>
            <a:off x="2712634" y="1116261"/>
            <a:ext cx="2263482" cy="791550"/>
          </a:xfrm>
          <a:prstGeom prst="rect">
            <a:avLst/>
          </a:prstGeom>
          <a:solidFill>
            <a:srgbClr val="1148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Seguro paramétrico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DB46551-0D5E-2844-4BA9-C79342E69FFB}"/>
              </a:ext>
            </a:extLst>
          </p:cNvPr>
          <p:cNvSpPr/>
          <p:nvPr/>
        </p:nvSpPr>
        <p:spPr>
          <a:xfrm>
            <a:off x="9739075" y="1948430"/>
            <a:ext cx="2359068" cy="40571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Comercialización de seguros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612ABD8-F442-F83C-900E-89EACDC0F058}"/>
              </a:ext>
            </a:extLst>
          </p:cNvPr>
          <p:cNvSpPr/>
          <p:nvPr/>
        </p:nvSpPr>
        <p:spPr>
          <a:xfrm>
            <a:off x="9751216" y="2395269"/>
            <a:ext cx="2343092" cy="345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Pagos inmediatos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57DC8CE5-5AB8-827B-2C28-06F4A61199E4}"/>
              </a:ext>
            </a:extLst>
          </p:cNvPr>
          <p:cNvSpPr/>
          <p:nvPr/>
        </p:nvSpPr>
        <p:spPr>
          <a:xfrm>
            <a:off x="9745839" y="1555616"/>
            <a:ext cx="2352304" cy="3542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Comisión nacional de pagos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D98DCDE-4699-6E5F-638D-7FBE581D06AD}"/>
              </a:ext>
            </a:extLst>
          </p:cNvPr>
          <p:cNvSpPr/>
          <p:nvPr/>
        </p:nvSpPr>
        <p:spPr>
          <a:xfrm>
            <a:off x="5018534" y="2790857"/>
            <a:ext cx="2323827" cy="7758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Formadores de liquidez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E04D725-D14C-71C5-BCB6-5B8E8106574F}"/>
              </a:ext>
            </a:extLst>
          </p:cNvPr>
          <p:cNvSpPr/>
          <p:nvPr/>
        </p:nvSpPr>
        <p:spPr>
          <a:xfrm>
            <a:off x="2719614" y="2785785"/>
            <a:ext cx="2250594" cy="15904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Actualización normatividad FIC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83513A87-CB0C-1860-A23A-58837EBC2093}"/>
              </a:ext>
            </a:extLst>
          </p:cNvPr>
          <p:cNvSpPr/>
          <p:nvPr/>
        </p:nvSpPr>
        <p:spPr>
          <a:xfrm>
            <a:off x="9750617" y="2785431"/>
            <a:ext cx="2347526" cy="781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Arquitectura negocio fiduciario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49ABF3B-CFFA-18FD-083C-518B3CBD8463}"/>
              </a:ext>
            </a:extLst>
          </p:cNvPr>
          <p:cNvSpPr/>
          <p:nvPr/>
        </p:nvSpPr>
        <p:spPr>
          <a:xfrm>
            <a:off x="7380194" y="2785785"/>
            <a:ext cx="2325907" cy="779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Esquemas de financiación colaborativa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1832B839-2D48-FAA7-5E2A-C3300466FA1F}"/>
              </a:ext>
            </a:extLst>
          </p:cNvPr>
          <p:cNvSpPr/>
          <p:nvPr/>
        </p:nvSpPr>
        <p:spPr>
          <a:xfrm>
            <a:off x="5024353" y="3614800"/>
            <a:ext cx="2308039" cy="77276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Nuevas tecnologías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659701A5-0A6C-9193-7864-03344B792014}"/>
              </a:ext>
            </a:extLst>
          </p:cNvPr>
          <p:cNvSpPr/>
          <p:nvPr/>
        </p:nvSpPr>
        <p:spPr>
          <a:xfrm>
            <a:off x="9750618" y="3608993"/>
            <a:ext cx="2347526" cy="7672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Internacionalización del mercado de capitales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EFFF68F-418A-31C0-56BB-848E959A1492}"/>
              </a:ext>
            </a:extLst>
          </p:cNvPr>
          <p:cNvSpPr/>
          <p:nvPr/>
        </p:nvSpPr>
        <p:spPr>
          <a:xfrm>
            <a:off x="5028275" y="4434204"/>
            <a:ext cx="2304117" cy="776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Supervisión especializada SES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C32871C-33F9-D5DA-5B47-46349B8E7443}"/>
              </a:ext>
            </a:extLst>
          </p:cNvPr>
          <p:cNvSpPr/>
          <p:nvPr/>
        </p:nvSpPr>
        <p:spPr>
          <a:xfrm>
            <a:off x="9745839" y="4429372"/>
            <a:ext cx="2348469" cy="1596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Segmentación y actualización regulatoria –Solidario*</a:t>
            </a:r>
            <a:endParaRPr lang="es-CO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A9C3F744-48D1-5919-4A49-B21765FE92D2}"/>
              </a:ext>
            </a:extLst>
          </p:cNvPr>
          <p:cNvSpPr/>
          <p:nvPr/>
        </p:nvSpPr>
        <p:spPr>
          <a:xfrm>
            <a:off x="2720775" y="4434205"/>
            <a:ext cx="2244850" cy="776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NIIF 17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CC8F3F23-343A-2F3E-A6DE-3C4FC43BCE07}"/>
              </a:ext>
            </a:extLst>
          </p:cNvPr>
          <p:cNvSpPr/>
          <p:nvPr/>
        </p:nvSpPr>
        <p:spPr>
          <a:xfrm>
            <a:off x="5022363" y="5252586"/>
            <a:ext cx="2310029" cy="776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(Pilar 1 + revisión APNR)</a:t>
            </a:r>
            <a:endParaRPr lang="es-CO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3D61C411-8CD9-422C-9FF6-2680178C5E91}"/>
              </a:ext>
            </a:extLst>
          </p:cNvPr>
          <p:cNvSpPr/>
          <p:nvPr/>
        </p:nvSpPr>
        <p:spPr>
          <a:xfrm>
            <a:off x="7380014" y="4429373"/>
            <a:ext cx="2325882" cy="764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Pilar 2 y 3 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400E17B9-4A7B-ABBC-D938-28680DF6440C}"/>
              </a:ext>
            </a:extLst>
          </p:cNvPr>
          <p:cNvSpPr/>
          <p:nvPr/>
        </p:nvSpPr>
        <p:spPr>
          <a:xfrm>
            <a:off x="2712635" y="6070502"/>
            <a:ext cx="9381674" cy="720217"/>
          </a:xfrm>
          <a:prstGeom prst="rect">
            <a:avLst/>
          </a:prstGeom>
          <a:solidFill>
            <a:srgbClr val="77E6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Asesoría en el desarrollo de reformas legislativas para modernizar el sistema financiero </a:t>
            </a:r>
          </a:p>
          <a:p>
            <a:pPr marL="285750" indent="-1587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Desarrollo de los PD derivados del PND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5694DD5-53C2-F993-2C0C-DA6D8341669E}"/>
              </a:ext>
            </a:extLst>
          </p:cNvPr>
          <p:cNvSpPr/>
          <p:nvPr/>
        </p:nvSpPr>
        <p:spPr>
          <a:xfrm>
            <a:off x="7380014" y="5248238"/>
            <a:ext cx="2325882" cy="779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Régimen inversiones S. asegurador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7DAFEBC6-7CA8-A118-B540-D537AE140638}"/>
              </a:ext>
            </a:extLst>
          </p:cNvPr>
          <p:cNvSpPr/>
          <p:nvPr/>
        </p:nvSpPr>
        <p:spPr>
          <a:xfrm>
            <a:off x="2717538" y="1950898"/>
            <a:ext cx="2252670" cy="79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Comisión intersectorial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418C3812-F6E6-0518-7753-80B7776D5D16}"/>
              </a:ext>
            </a:extLst>
          </p:cNvPr>
          <p:cNvSpPr/>
          <p:nvPr/>
        </p:nvSpPr>
        <p:spPr>
          <a:xfrm>
            <a:off x="7380013" y="3610588"/>
            <a:ext cx="2325907" cy="76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Arbitrajes regulatorios en la gestión de activos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F5AB8B3A-874B-D33B-1A34-39B92F39A67F}"/>
              </a:ext>
            </a:extLst>
          </p:cNvPr>
          <p:cNvSpPr txBox="1"/>
          <p:nvPr/>
        </p:nvSpPr>
        <p:spPr>
          <a:xfrm>
            <a:off x="763943" y="1759005"/>
            <a:ext cx="1659018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Inclusión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6A35816B-93C8-BA28-5D84-7D0F2C3719FB}"/>
              </a:ext>
            </a:extLst>
          </p:cNvPr>
          <p:cNvSpPr txBox="1"/>
          <p:nvPr/>
        </p:nvSpPr>
        <p:spPr>
          <a:xfrm>
            <a:off x="763943" y="3325805"/>
            <a:ext cx="1645169" cy="557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Mecanismos de financiación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9D7C0744-14D1-2B30-D094-6BC813125315}"/>
              </a:ext>
            </a:extLst>
          </p:cNvPr>
          <p:cNvSpPr txBox="1"/>
          <p:nvPr/>
        </p:nvSpPr>
        <p:spPr>
          <a:xfrm>
            <a:off x="763943" y="5096396"/>
            <a:ext cx="165614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Estándares prudenciales</a:t>
            </a:r>
          </a:p>
        </p:txBody>
      </p:sp>
      <p:pic>
        <p:nvPicPr>
          <p:cNvPr id="219" name="Imagen 218" descr="Forma&#10;&#10;Descripción generada automáticamente con confianza baja">
            <a:extLst>
              <a:ext uri="{FF2B5EF4-FFF2-40B4-BE49-F238E27FC236}">
                <a16:creationId xmlns:a16="http://schemas.microsoft.com/office/drawing/2014/main" id="{403073A2-7A50-D9DC-5142-175FEF9C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346" y="3306546"/>
            <a:ext cx="561992" cy="561992"/>
          </a:xfrm>
          <a:prstGeom prst="rect">
            <a:avLst/>
          </a:prstGeom>
        </p:spPr>
      </p:pic>
      <p:pic>
        <p:nvPicPr>
          <p:cNvPr id="221" name="Imagen 220" descr="Forma&#10;&#10;Descripción generada automáticamente con confianza baja">
            <a:extLst>
              <a:ext uri="{FF2B5EF4-FFF2-40B4-BE49-F238E27FC236}">
                <a16:creationId xmlns:a16="http://schemas.microsoft.com/office/drawing/2014/main" id="{B7B6001A-5B8A-C106-0160-F97A03078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18" y="5019700"/>
            <a:ext cx="487900" cy="487900"/>
          </a:xfrm>
          <a:prstGeom prst="rect">
            <a:avLst/>
          </a:prstGeom>
        </p:spPr>
      </p:pic>
      <p:pic>
        <p:nvPicPr>
          <p:cNvPr id="223" name="Imagen 222" descr="Forma&#10;&#10;Descripción generada automáticamente con confianza baja">
            <a:extLst>
              <a:ext uri="{FF2B5EF4-FFF2-40B4-BE49-F238E27FC236}">
                <a16:creationId xmlns:a16="http://schemas.microsoft.com/office/drawing/2014/main" id="{F09B5067-DA9F-9D24-CFEE-32A6EC314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0434" y="6184231"/>
            <a:ext cx="481372" cy="441143"/>
          </a:xfrm>
          <a:prstGeom prst="rect">
            <a:avLst/>
          </a:prstGeom>
        </p:spPr>
      </p:pic>
      <p:sp>
        <p:nvSpPr>
          <p:cNvPr id="224" name="CuadroTexto 223">
            <a:extLst>
              <a:ext uri="{FF2B5EF4-FFF2-40B4-BE49-F238E27FC236}">
                <a16:creationId xmlns:a16="http://schemas.microsoft.com/office/drawing/2014/main" id="{B74F4A2E-9747-21B6-47C2-53627AF3F438}"/>
              </a:ext>
            </a:extLst>
          </p:cNvPr>
          <p:cNvSpPr txBox="1"/>
          <p:nvPr/>
        </p:nvSpPr>
        <p:spPr>
          <a:xfrm>
            <a:off x="763943" y="6148681"/>
            <a:ext cx="2005802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>
              <a:lnSpc>
                <a:spcPts val="1800"/>
              </a:lnSpc>
              <a:spcBef>
                <a:spcPts val="50"/>
              </a:spcBef>
            </a:pPr>
            <a:r>
              <a:rPr lang="es-419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Acompañamiento</a:t>
            </a:r>
            <a:r>
              <a:rPr lang="es-CO" b="1" spc="-1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en reformas legislativas </a:t>
            </a:r>
            <a:endParaRPr lang="es-419" b="1" spc="-100" dirty="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228" name="Imagen 227" descr="Forma&#10;&#10;Descripción generada automáticamente con confianza baja">
            <a:extLst>
              <a:ext uri="{FF2B5EF4-FFF2-40B4-BE49-F238E27FC236}">
                <a16:creationId xmlns:a16="http://schemas.microsoft.com/office/drawing/2014/main" id="{7E62AB6A-5C67-A4E7-AD79-3F02A1630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3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48" y="1676881"/>
            <a:ext cx="488495" cy="4884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3" name="Grupo 2"/>
          <p:cNvGrpSpPr/>
          <p:nvPr/>
        </p:nvGrpSpPr>
        <p:grpSpPr>
          <a:xfrm>
            <a:off x="6632154" y="18051"/>
            <a:ext cx="5559846" cy="249005"/>
            <a:chOff x="6287853" y="18051"/>
            <a:chExt cx="5904147" cy="343717"/>
          </a:xfrm>
        </p:grpSpPr>
        <p:sp>
          <p:nvSpPr>
            <p:cNvPr id="246" name="CuadroTexto 245">
              <a:extLst>
                <a:ext uri="{FF2B5EF4-FFF2-40B4-BE49-F238E27FC236}">
                  <a16:creationId xmlns:a16="http://schemas.microsoft.com/office/drawing/2014/main" id="{0E7E694D-0F96-C684-826D-5547C82136EE}"/>
                </a:ext>
              </a:extLst>
            </p:cNvPr>
            <p:cNvSpPr txBox="1"/>
            <p:nvPr/>
          </p:nvSpPr>
          <p:spPr>
            <a:xfrm>
              <a:off x="6287853" y="44071"/>
              <a:ext cx="1763333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s-ES_tradn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Convenciones:</a:t>
              </a:r>
              <a:endParaRPr lang="es-ES_tradnl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6626562" y="18051"/>
              <a:ext cx="5565438" cy="343717"/>
              <a:chOff x="6246854" y="303231"/>
              <a:chExt cx="5565438" cy="343717"/>
            </a:xfrm>
          </p:grpSpPr>
          <p:sp>
            <p:nvSpPr>
              <p:cNvPr id="74" name="Rectángulo 73">
                <a:extLst>
                  <a:ext uri="{FF2B5EF4-FFF2-40B4-BE49-F238E27FC236}">
                    <a16:creationId xmlns:a16="http://schemas.microsoft.com/office/drawing/2014/main" id="{32550463-7F84-DEF1-7786-2C37D76FD7C8}"/>
                  </a:ext>
                </a:extLst>
              </p:cNvPr>
              <p:cNvSpPr/>
              <p:nvPr/>
            </p:nvSpPr>
            <p:spPr>
              <a:xfrm>
                <a:off x="7727934" y="371471"/>
                <a:ext cx="1998018" cy="218118"/>
              </a:xfrm>
              <a:prstGeom prst="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Decretos</a:t>
                </a:r>
              </a:p>
            </p:txBody>
          </p:sp>
          <p:sp>
            <p:nvSpPr>
              <p:cNvPr id="75" name="Rectángulo 74">
                <a:extLst>
                  <a:ext uri="{FF2B5EF4-FFF2-40B4-BE49-F238E27FC236}">
                    <a16:creationId xmlns:a16="http://schemas.microsoft.com/office/drawing/2014/main" id="{C7B18CA3-A7A7-2D4A-5711-A8E6175F48E6}"/>
                  </a:ext>
                </a:extLst>
              </p:cNvPr>
              <p:cNvSpPr/>
              <p:nvPr/>
            </p:nvSpPr>
            <p:spPr>
              <a:xfrm>
                <a:off x="9768261" y="374376"/>
                <a:ext cx="1987575" cy="215213"/>
              </a:xfrm>
              <a:prstGeom prst="rect">
                <a:avLst/>
              </a:prstGeom>
              <a:solidFill>
                <a:srgbClr val="114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dirty="0">
                    <a:solidFill>
                      <a:schemeClr val="bg1"/>
                    </a:solidFill>
                  </a:rPr>
                  <a:t>Estudios</a:t>
                </a:r>
              </a:p>
            </p:txBody>
          </p:sp>
          <p:sp>
            <p:nvSpPr>
              <p:cNvPr id="247" name="Rectángulo 246">
                <a:extLst>
                  <a:ext uri="{FF2B5EF4-FFF2-40B4-BE49-F238E27FC236}">
                    <a16:creationId xmlns:a16="http://schemas.microsoft.com/office/drawing/2014/main" id="{35EAD6E0-F6B9-F2E5-F54B-9FEBBF88BA5D}"/>
                  </a:ext>
                </a:extLst>
              </p:cNvPr>
              <p:cNvSpPr/>
              <p:nvPr/>
            </p:nvSpPr>
            <p:spPr>
              <a:xfrm>
                <a:off x="6246854" y="303231"/>
                <a:ext cx="5565438" cy="343717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C51B79-5CAC-7F6D-721E-A31F206EFCC2}"/>
              </a:ext>
            </a:extLst>
          </p:cNvPr>
          <p:cNvGrpSpPr/>
          <p:nvPr/>
        </p:nvGrpSpPr>
        <p:grpSpPr>
          <a:xfrm>
            <a:off x="379708" y="815798"/>
            <a:ext cx="819750" cy="71074"/>
            <a:chOff x="402401" y="509768"/>
            <a:chExt cx="819750" cy="11708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B847528-0431-A993-A768-B520B30F4A69}"/>
                </a:ext>
              </a:extLst>
            </p:cNvPr>
            <p:cNvSpPr/>
            <p:nvPr/>
          </p:nvSpPr>
          <p:spPr>
            <a:xfrm>
              <a:off x="678048" y="509768"/>
              <a:ext cx="274207" cy="117086"/>
            </a:xfrm>
            <a:prstGeom prst="rect">
              <a:avLst/>
            </a:prstGeom>
            <a:solidFill>
              <a:srgbClr val="15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ED0E3E7-2746-1278-CE2B-1998A576FD17}"/>
                </a:ext>
              </a:extLst>
            </p:cNvPr>
            <p:cNvSpPr/>
            <p:nvPr/>
          </p:nvSpPr>
          <p:spPr>
            <a:xfrm>
              <a:off x="402401" y="509768"/>
              <a:ext cx="274207" cy="117086"/>
            </a:xfrm>
            <a:prstGeom prst="rect">
              <a:avLst/>
            </a:prstGeom>
            <a:solidFill>
              <a:srgbClr val="FFB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3AADDB7-2E66-673C-B09F-3DC171E99C2A}"/>
                </a:ext>
              </a:extLst>
            </p:cNvPr>
            <p:cNvSpPr/>
            <p:nvPr/>
          </p:nvSpPr>
          <p:spPr>
            <a:xfrm>
              <a:off x="947944" y="509768"/>
              <a:ext cx="274207" cy="117086"/>
            </a:xfrm>
            <a:prstGeom prst="rect">
              <a:avLst/>
            </a:prstGeom>
            <a:solidFill>
              <a:srgbClr val="E3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9C3F744-48D1-5919-4A49-B21765FE92D2}"/>
              </a:ext>
            </a:extLst>
          </p:cNvPr>
          <p:cNvSpPr/>
          <p:nvPr/>
        </p:nvSpPr>
        <p:spPr>
          <a:xfrm>
            <a:off x="2719614" y="5247986"/>
            <a:ext cx="2244850" cy="776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b="1" dirty="0" smtClean="0">
                <a:solidFill>
                  <a:srgbClr val="FF0000"/>
                </a:solidFill>
              </a:rPr>
              <a:t>PARTES VINCULADAS</a:t>
            </a:r>
          </a:p>
          <a:p>
            <a:pPr algn="ctr">
              <a:lnSpc>
                <a:spcPts val="1400"/>
              </a:lnSpc>
            </a:pPr>
            <a:r>
              <a:rPr lang="es-CO" sz="1400" b="1" dirty="0" smtClean="0">
                <a:solidFill>
                  <a:srgbClr val="FF0000"/>
                </a:solidFill>
              </a:rPr>
              <a:t>(NUEVO)</a:t>
            </a:r>
            <a:endParaRPr lang="es-CO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E3C7795-E85A-FBD0-BE49-D296EF368EC7}"/>
              </a:ext>
            </a:extLst>
          </p:cNvPr>
          <p:cNvSpPr txBox="1">
            <a:spLocks/>
          </p:cNvSpPr>
          <p:nvPr/>
        </p:nvSpPr>
        <p:spPr>
          <a:xfrm>
            <a:off x="379708" y="294517"/>
            <a:ext cx="9775536" cy="523647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ts val="4000"/>
              </a:lnSpc>
              <a:spcBef>
                <a:spcPts val="83"/>
              </a:spcBef>
            </a:pPr>
            <a:r>
              <a:rPr lang="es-CO" sz="3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Agenda </a:t>
            </a:r>
            <a:r>
              <a:rPr lang="es-CO" sz="30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2023: </a:t>
            </a:r>
            <a:r>
              <a:rPr lang="es-CO" sz="30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Propuesta nuevo proyecto</a:t>
            </a:r>
            <a:endParaRPr lang="es-ES" sz="3000" spc="-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C51B79-5CAC-7F6D-721E-A31F206EFCC2}"/>
              </a:ext>
            </a:extLst>
          </p:cNvPr>
          <p:cNvGrpSpPr/>
          <p:nvPr/>
        </p:nvGrpSpPr>
        <p:grpSpPr>
          <a:xfrm>
            <a:off x="379708" y="815798"/>
            <a:ext cx="819750" cy="71074"/>
            <a:chOff x="402401" y="509768"/>
            <a:chExt cx="819750" cy="11708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B847528-0431-A993-A768-B520B30F4A69}"/>
                </a:ext>
              </a:extLst>
            </p:cNvPr>
            <p:cNvSpPr/>
            <p:nvPr/>
          </p:nvSpPr>
          <p:spPr>
            <a:xfrm>
              <a:off x="678048" y="509768"/>
              <a:ext cx="274207" cy="117086"/>
            </a:xfrm>
            <a:prstGeom prst="rect">
              <a:avLst/>
            </a:prstGeom>
            <a:solidFill>
              <a:srgbClr val="15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ED0E3E7-2746-1278-CE2B-1998A576FD17}"/>
                </a:ext>
              </a:extLst>
            </p:cNvPr>
            <p:cNvSpPr/>
            <p:nvPr/>
          </p:nvSpPr>
          <p:spPr>
            <a:xfrm>
              <a:off x="402401" y="509768"/>
              <a:ext cx="274207" cy="117086"/>
            </a:xfrm>
            <a:prstGeom prst="rect">
              <a:avLst/>
            </a:prstGeom>
            <a:solidFill>
              <a:srgbClr val="FFB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3AADDB7-2E66-673C-B09F-3DC171E99C2A}"/>
                </a:ext>
              </a:extLst>
            </p:cNvPr>
            <p:cNvSpPr/>
            <p:nvPr/>
          </p:nvSpPr>
          <p:spPr>
            <a:xfrm>
              <a:off x="947944" y="509768"/>
              <a:ext cx="274207" cy="117086"/>
            </a:xfrm>
            <a:prstGeom prst="rect">
              <a:avLst/>
            </a:prstGeom>
            <a:solidFill>
              <a:srgbClr val="E3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Rectángulo redondeado 3"/>
          <p:cNvSpPr/>
          <p:nvPr/>
        </p:nvSpPr>
        <p:spPr>
          <a:xfrm>
            <a:off x="925251" y="2930486"/>
            <a:ext cx="3172858" cy="126694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92814"/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Regulación sobre las transacciones de los establecimientos de crédito con sus vinculados</a:t>
            </a:r>
          </a:p>
        </p:txBody>
      </p:sp>
      <p:sp>
        <p:nvSpPr>
          <p:cNvPr id="63" name="Rectángulo redondeado 62"/>
          <p:cNvSpPr/>
          <p:nvPr/>
        </p:nvSpPr>
        <p:spPr>
          <a:xfrm>
            <a:off x="5939504" y="1663546"/>
            <a:ext cx="4934143" cy="394404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92814"/>
            <a:r>
              <a:rPr lang="es-CO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Surtida la etapa de publicación a comentarios entre el 21 de diciembre de 2022 y el 20 de enero de 2023, y la socialización con la Dirección de Participaciones estatales y las </a:t>
            </a:r>
            <a:r>
              <a:rPr lang="es-CO" sz="20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IOEs</a:t>
            </a:r>
            <a:r>
              <a:rPr lang="es-CO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, se propone solicitar que el Proyecto de Decreto se apruebe para surtir el trámite de expedición normativa, por lo anterior se solicita su aprobación para incluirlo en la agenda normativa 2023</a:t>
            </a:r>
          </a:p>
        </p:txBody>
      </p:sp>
    </p:spTree>
    <p:extLst>
      <p:ext uri="{BB962C8B-B14F-4D97-AF65-F5344CB8AC3E}">
        <p14:creationId xmlns:p14="http://schemas.microsoft.com/office/powerpoint/2010/main" val="30739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47A1078-342D-3CDA-FAE4-A39AC4ABF60F}"/>
              </a:ext>
            </a:extLst>
          </p:cNvPr>
          <p:cNvSpPr/>
          <p:nvPr/>
        </p:nvSpPr>
        <p:spPr>
          <a:xfrm rot="10800000">
            <a:off x="153870" y="1313278"/>
            <a:ext cx="2255241" cy="1611557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A9117D3-7693-C0A4-0F25-5B8DDC23AB4A}"/>
              </a:ext>
            </a:extLst>
          </p:cNvPr>
          <p:cNvSpPr/>
          <p:nvPr/>
        </p:nvSpPr>
        <p:spPr>
          <a:xfrm rot="10800000">
            <a:off x="140499" y="2972298"/>
            <a:ext cx="2268612" cy="1565279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13EEF02-F372-C9E5-D578-108F143876DA}"/>
              </a:ext>
            </a:extLst>
          </p:cNvPr>
          <p:cNvSpPr/>
          <p:nvPr/>
        </p:nvSpPr>
        <p:spPr>
          <a:xfrm rot="10800000">
            <a:off x="78555" y="4614702"/>
            <a:ext cx="2330556" cy="1587464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E3C7795-E85A-FBD0-BE49-D296EF368EC7}"/>
              </a:ext>
            </a:extLst>
          </p:cNvPr>
          <p:cNvSpPr txBox="1">
            <a:spLocks/>
          </p:cNvSpPr>
          <p:nvPr/>
        </p:nvSpPr>
        <p:spPr>
          <a:xfrm>
            <a:off x="379708" y="227802"/>
            <a:ext cx="9775536" cy="523647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ts val="4000"/>
              </a:lnSpc>
              <a:spcBef>
                <a:spcPts val="83"/>
              </a:spcBef>
            </a:pPr>
            <a:r>
              <a:rPr lang="es-CO" sz="3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Agenda </a:t>
            </a:r>
            <a:r>
              <a:rPr lang="es-CO" sz="30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2023 - </a:t>
            </a:r>
            <a:r>
              <a:rPr lang="es-CO" sz="30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Seguimiento</a:t>
            </a:r>
            <a:endParaRPr lang="es-ES" sz="3000" spc="-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BED9FF-F18B-0C18-28B1-4CCB600E13C4}"/>
              </a:ext>
            </a:extLst>
          </p:cNvPr>
          <p:cNvSpPr txBox="1"/>
          <p:nvPr/>
        </p:nvSpPr>
        <p:spPr>
          <a:xfrm>
            <a:off x="2189676" y="921609"/>
            <a:ext cx="23348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 dirty="0">
                <a:solidFill>
                  <a:srgbClr val="56CBF5"/>
                </a:solidFill>
                <a:latin typeface="Calibri"/>
                <a:cs typeface="APPLE CHANCERY"/>
              </a:rPr>
              <a:t>T1</a:t>
            </a:r>
            <a:endParaRPr lang="es-ES_tradnl" sz="1600" b="1" dirty="0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974EF9A-24BD-4D01-30DE-19EE7B1C7B11}"/>
              </a:ext>
            </a:extLst>
          </p:cNvPr>
          <p:cNvSpPr txBox="1"/>
          <p:nvPr/>
        </p:nvSpPr>
        <p:spPr>
          <a:xfrm>
            <a:off x="4867590" y="930547"/>
            <a:ext cx="228685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 dirty="0">
                <a:solidFill>
                  <a:srgbClr val="56CBF5"/>
                </a:solidFill>
                <a:latin typeface="Calibri"/>
                <a:cs typeface="APPLE CHANCERY"/>
              </a:rPr>
              <a:t>T2</a:t>
            </a:r>
            <a:endParaRPr lang="es-ES_tradnl" sz="1600" b="1" dirty="0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60940EE-F19A-7251-0400-48ADBF7EFCBB}"/>
              </a:ext>
            </a:extLst>
          </p:cNvPr>
          <p:cNvSpPr txBox="1"/>
          <p:nvPr/>
        </p:nvSpPr>
        <p:spPr>
          <a:xfrm>
            <a:off x="7324843" y="925617"/>
            <a:ext cx="198283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 dirty="0">
                <a:solidFill>
                  <a:srgbClr val="56CBF5"/>
                </a:solidFill>
                <a:latin typeface="Calibri"/>
                <a:cs typeface="APPLE CHANCERY"/>
              </a:rPr>
              <a:t>T3</a:t>
            </a:r>
            <a:endParaRPr lang="es-ES" sz="1200" dirty="0">
              <a:solidFill>
                <a:srgbClr val="56CBF5"/>
              </a:solidFill>
              <a:latin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9E0AC9A-268E-E40E-6FCC-7EE3CABC554E}"/>
              </a:ext>
            </a:extLst>
          </p:cNvPr>
          <p:cNvSpPr txBox="1"/>
          <p:nvPr/>
        </p:nvSpPr>
        <p:spPr>
          <a:xfrm>
            <a:off x="9408963" y="880827"/>
            <a:ext cx="234846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 dirty="0">
                <a:solidFill>
                  <a:srgbClr val="56CBF5"/>
                </a:solidFill>
                <a:latin typeface="Calibri"/>
                <a:cs typeface="APPLE CHANCERY"/>
              </a:rPr>
              <a:t>T4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5A875AB-5763-FAF3-0192-71B0647C5127}"/>
              </a:ext>
            </a:extLst>
          </p:cNvPr>
          <p:cNvSpPr/>
          <p:nvPr/>
        </p:nvSpPr>
        <p:spPr>
          <a:xfrm>
            <a:off x="7297993" y="1301225"/>
            <a:ext cx="2092239" cy="73151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Transaccionalidad sector cooperativo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1169FA5-739E-E0AE-723A-C60260FE024B}"/>
              </a:ext>
            </a:extLst>
          </p:cNvPr>
          <p:cNvSpPr/>
          <p:nvPr/>
        </p:nvSpPr>
        <p:spPr>
          <a:xfrm>
            <a:off x="9613436" y="1294419"/>
            <a:ext cx="2108310" cy="373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Centros de servicios compartidos*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6461796-0EBE-3324-5A1F-9FE779841A74}"/>
              </a:ext>
            </a:extLst>
          </p:cNvPr>
          <p:cNvSpPr/>
          <p:nvPr/>
        </p:nvSpPr>
        <p:spPr>
          <a:xfrm>
            <a:off x="4984179" y="1301225"/>
            <a:ext cx="2085663" cy="7780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Crédito productivo de bajo monto – crédito digital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3BFCC94-F3A7-F10E-5F99-E73CB30AA18C}"/>
              </a:ext>
            </a:extLst>
          </p:cNvPr>
          <p:cNvSpPr/>
          <p:nvPr/>
        </p:nvSpPr>
        <p:spPr>
          <a:xfrm>
            <a:off x="7297993" y="2097087"/>
            <a:ext cx="2095105" cy="80896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Fuentes alternativas de información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49BD03E-ED3B-933A-898A-C736F2307138}"/>
              </a:ext>
            </a:extLst>
          </p:cNvPr>
          <p:cNvSpPr/>
          <p:nvPr/>
        </p:nvSpPr>
        <p:spPr>
          <a:xfrm>
            <a:off x="2462252" y="1301225"/>
            <a:ext cx="1799941" cy="795862"/>
          </a:xfrm>
          <a:prstGeom prst="rect">
            <a:avLst/>
          </a:prstGeom>
          <a:solidFill>
            <a:srgbClr val="1148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Seguro paramétrico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DB46551-0D5E-2844-4BA9-C79342E69FFB}"/>
              </a:ext>
            </a:extLst>
          </p:cNvPr>
          <p:cNvSpPr/>
          <p:nvPr/>
        </p:nvSpPr>
        <p:spPr>
          <a:xfrm>
            <a:off x="9606671" y="2115415"/>
            <a:ext cx="2117825" cy="4179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Comercialización de seguros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612ABD8-F442-F83C-900E-89EACDC0F058}"/>
              </a:ext>
            </a:extLst>
          </p:cNvPr>
          <p:cNvSpPr/>
          <p:nvPr/>
        </p:nvSpPr>
        <p:spPr>
          <a:xfrm>
            <a:off x="9618812" y="2597674"/>
            <a:ext cx="2103483" cy="326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Pagos inmediatos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57DC8CE5-5AB8-827B-2C28-06F4A61199E4}"/>
              </a:ext>
            </a:extLst>
          </p:cNvPr>
          <p:cNvSpPr/>
          <p:nvPr/>
        </p:nvSpPr>
        <p:spPr>
          <a:xfrm>
            <a:off x="9613436" y="1705643"/>
            <a:ext cx="2111752" cy="3454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Comisión nacional de pagos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D98DCDE-4699-6E5F-638D-7FBE581D06AD}"/>
              </a:ext>
            </a:extLst>
          </p:cNvPr>
          <p:cNvSpPr/>
          <p:nvPr/>
        </p:nvSpPr>
        <p:spPr>
          <a:xfrm>
            <a:off x="4984395" y="2969476"/>
            <a:ext cx="2086188" cy="554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Formadores de liquidez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E04D725-D14C-71C5-BCB6-5B8E8106574F}"/>
              </a:ext>
            </a:extLst>
          </p:cNvPr>
          <p:cNvSpPr/>
          <p:nvPr/>
        </p:nvSpPr>
        <p:spPr>
          <a:xfrm>
            <a:off x="2462252" y="2978146"/>
            <a:ext cx="1789692" cy="1563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accent1"/>
                </a:solidFill>
              </a:rPr>
              <a:t>Actualización normatividad FIC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83513A87-CB0C-1860-A23A-58837EBC2093}"/>
              </a:ext>
            </a:extLst>
          </p:cNvPr>
          <p:cNvSpPr/>
          <p:nvPr/>
        </p:nvSpPr>
        <p:spPr>
          <a:xfrm>
            <a:off x="9618213" y="2991049"/>
            <a:ext cx="2107463" cy="7635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Arquitectura negocio fiduciario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49ABF3B-CFFA-18FD-083C-518B3CBD8463}"/>
              </a:ext>
            </a:extLst>
          </p:cNvPr>
          <p:cNvSpPr/>
          <p:nvPr/>
        </p:nvSpPr>
        <p:spPr>
          <a:xfrm>
            <a:off x="7297993" y="2977310"/>
            <a:ext cx="2088033" cy="7589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Esquemas de financiación colaborativa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1832B839-2D48-FAA7-5E2A-C3300466FA1F}"/>
              </a:ext>
            </a:extLst>
          </p:cNvPr>
          <p:cNvSpPr/>
          <p:nvPr/>
        </p:nvSpPr>
        <p:spPr>
          <a:xfrm>
            <a:off x="4983916" y="4062179"/>
            <a:ext cx="2090686" cy="4823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Nuevas tecnologías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659701A5-0A6C-9193-7864-03344B792014}"/>
              </a:ext>
            </a:extLst>
          </p:cNvPr>
          <p:cNvSpPr/>
          <p:nvPr/>
        </p:nvSpPr>
        <p:spPr>
          <a:xfrm>
            <a:off x="9618214" y="3814610"/>
            <a:ext cx="2107463" cy="78064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bg1"/>
                </a:solidFill>
              </a:rPr>
              <a:t>Internacionalización del mercado de capitales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EFFF68F-418A-31C0-56BB-848E959A1492}"/>
              </a:ext>
            </a:extLst>
          </p:cNvPr>
          <p:cNvSpPr/>
          <p:nvPr/>
        </p:nvSpPr>
        <p:spPr>
          <a:xfrm>
            <a:off x="5006108" y="5191136"/>
            <a:ext cx="2068494" cy="503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Supervisión especializada SES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C32871C-33F9-D5DA-5B47-46349B8E7443}"/>
              </a:ext>
            </a:extLst>
          </p:cNvPr>
          <p:cNvSpPr/>
          <p:nvPr/>
        </p:nvSpPr>
        <p:spPr>
          <a:xfrm>
            <a:off x="9613436" y="4634988"/>
            <a:ext cx="2108310" cy="15850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Segmentación y actualización regulatoria –Solidario*</a:t>
            </a:r>
            <a:endParaRPr lang="es-CO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A9C3F744-48D1-5919-4A49-B21765FE92D2}"/>
              </a:ext>
            </a:extLst>
          </p:cNvPr>
          <p:cNvSpPr/>
          <p:nvPr/>
        </p:nvSpPr>
        <p:spPr>
          <a:xfrm>
            <a:off x="2473375" y="4614702"/>
            <a:ext cx="1785124" cy="8208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accent1"/>
                </a:solidFill>
              </a:rPr>
              <a:t>NIIF 17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CC8F3F23-343A-2F3E-A6DE-3C4FC43BCE07}"/>
              </a:ext>
            </a:extLst>
          </p:cNvPr>
          <p:cNvSpPr/>
          <p:nvPr/>
        </p:nvSpPr>
        <p:spPr>
          <a:xfrm>
            <a:off x="5000801" y="5725675"/>
            <a:ext cx="2073801" cy="47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(Pilar 1 + revisión APNR)</a:t>
            </a:r>
            <a:endParaRPr lang="es-CO" sz="14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3D61C411-8CD9-422C-9FF6-2680178C5E91}"/>
              </a:ext>
            </a:extLst>
          </p:cNvPr>
          <p:cNvSpPr/>
          <p:nvPr/>
        </p:nvSpPr>
        <p:spPr>
          <a:xfrm>
            <a:off x="7297993" y="4634881"/>
            <a:ext cx="2088033" cy="799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Pilar 2 y 3 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5694DD5-53C2-F993-2C0C-DA6D8341669E}"/>
              </a:ext>
            </a:extLst>
          </p:cNvPr>
          <p:cNvSpPr/>
          <p:nvPr/>
        </p:nvSpPr>
        <p:spPr>
          <a:xfrm>
            <a:off x="7314953" y="5483404"/>
            <a:ext cx="2088033" cy="7214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Régimen inversiones S. asegurador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7DAFEBC6-7CA8-A118-B540-D537AE140638}"/>
              </a:ext>
            </a:extLst>
          </p:cNvPr>
          <p:cNvSpPr/>
          <p:nvPr/>
        </p:nvSpPr>
        <p:spPr>
          <a:xfrm>
            <a:off x="2467156" y="2135862"/>
            <a:ext cx="1791343" cy="7701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accent1"/>
                </a:solidFill>
              </a:rPr>
              <a:t>Comisión intersectorial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418C3812-F6E6-0518-7753-80B7776D5D16}"/>
              </a:ext>
            </a:extLst>
          </p:cNvPr>
          <p:cNvSpPr/>
          <p:nvPr/>
        </p:nvSpPr>
        <p:spPr>
          <a:xfrm>
            <a:off x="7297993" y="3791055"/>
            <a:ext cx="2088033" cy="7890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Arbitrajes regulatorios en la gestión de activos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F5AB8B3A-874B-D33B-1A34-39B92F39A67F}"/>
              </a:ext>
            </a:extLst>
          </p:cNvPr>
          <p:cNvSpPr txBox="1"/>
          <p:nvPr/>
        </p:nvSpPr>
        <p:spPr>
          <a:xfrm>
            <a:off x="763943" y="1946294"/>
            <a:ext cx="1659018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Inclusión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6A35816B-93C8-BA28-5D84-7D0F2C3719FB}"/>
              </a:ext>
            </a:extLst>
          </p:cNvPr>
          <p:cNvSpPr txBox="1"/>
          <p:nvPr/>
        </p:nvSpPr>
        <p:spPr>
          <a:xfrm>
            <a:off x="763943" y="3513094"/>
            <a:ext cx="1645169" cy="557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Mecanismos de financiación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9D7C0744-14D1-2B30-D094-6BC813125315}"/>
              </a:ext>
            </a:extLst>
          </p:cNvPr>
          <p:cNvSpPr txBox="1"/>
          <p:nvPr/>
        </p:nvSpPr>
        <p:spPr>
          <a:xfrm>
            <a:off x="763943" y="5283685"/>
            <a:ext cx="165614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Estándares prudenciales</a:t>
            </a:r>
          </a:p>
        </p:txBody>
      </p:sp>
      <p:pic>
        <p:nvPicPr>
          <p:cNvPr id="219" name="Imagen 218" descr="Forma&#10;&#10;Descripción generada automáticamente con confianza baja">
            <a:extLst>
              <a:ext uri="{FF2B5EF4-FFF2-40B4-BE49-F238E27FC236}">
                <a16:creationId xmlns:a16="http://schemas.microsoft.com/office/drawing/2014/main" id="{403073A2-7A50-D9DC-5142-175FEF9C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346" y="3493835"/>
            <a:ext cx="561992" cy="561992"/>
          </a:xfrm>
          <a:prstGeom prst="rect">
            <a:avLst/>
          </a:prstGeom>
        </p:spPr>
      </p:pic>
      <p:pic>
        <p:nvPicPr>
          <p:cNvPr id="221" name="Imagen 220" descr="Forma&#10;&#10;Descripción generada automáticamente con confianza baja">
            <a:extLst>
              <a:ext uri="{FF2B5EF4-FFF2-40B4-BE49-F238E27FC236}">
                <a16:creationId xmlns:a16="http://schemas.microsoft.com/office/drawing/2014/main" id="{B7B6001A-5B8A-C106-0160-F97A03078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18" y="5206989"/>
            <a:ext cx="487900" cy="487900"/>
          </a:xfrm>
          <a:prstGeom prst="rect">
            <a:avLst/>
          </a:prstGeom>
        </p:spPr>
      </p:pic>
      <p:pic>
        <p:nvPicPr>
          <p:cNvPr id="228" name="Imagen 227" descr="Forma&#10;&#10;Descripción generada automáticamente con confianza baja">
            <a:extLst>
              <a:ext uri="{FF2B5EF4-FFF2-40B4-BE49-F238E27FC236}">
                <a16:creationId xmlns:a16="http://schemas.microsoft.com/office/drawing/2014/main" id="{7E62AB6A-5C67-A4E7-AD79-3F02A1630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3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48" y="1864170"/>
            <a:ext cx="488495" cy="4884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3" name="Grupo 2"/>
          <p:cNvGrpSpPr/>
          <p:nvPr/>
        </p:nvGrpSpPr>
        <p:grpSpPr>
          <a:xfrm>
            <a:off x="6025123" y="365830"/>
            <a:ext cx="5559846" cy="249005"/>
            <a:chOff x="6287853" y="18051"/>
            <a:chExt cx="5904147" cy="343717"/>
          </a:xfrm>
        </p:grpSpPr>
        <p:sp>
          <p:nvSpPr>
            <p:cNvPr id="246" name="CuadroTexto 245">
              <a:extLst>
                <a:ext uri="{FF2B5EF4-FFF2-40B4-BE49-F238E27FC236}">
                  <a16:creationId xmlns:a16="http://schemas.microsoft.com/office/drawing/2014/main" id="{0E7E694D-0F96-C684-826D-5547C82136EE}"/>
                </a:ext>
              </a:extLst>
            </p:cNvPr>
            <p:cNvSpPr txBox="1"/>
            <p:nvPr/>
          </p:nvSpPr>
          <p:spPr>
            <a:xfrm>
              <a:off x="6287853" y="44071"/>
              <a:ext cx="1763333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s-ES_tradnl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Convenciones:</a:t>
              </a:r>
              <a:endParaRPr lang="es-ES_tradnl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6626562" y="18051"/>
              <a:ext cx="5565438" cy="343717"/>
              <a:chOff x="6246854" y="303231"/>
              <a:chExt cx="5565438" cy="343717"/>
            </a:xfrm>
          </p:grpSpPr>
          <p:sp>
            <p:nvSpPr>
              <p:cNvPr id="74" name="Rectángulo 73">
                <a:extLst>
                  <a:ext uri="{FF2B5EF4-FFF2-40B4-BE49-F238E27FC236}">
                    <a16:creationId xmlns:a16="http://schemas.microsoft.com/office/drawing/2014/main" id="{32550463-7F84-DEF1-7786-2C37D76FD7C8}"/>
                  </a:ext>
                </a:extLst>
              </p:cNvPr>
              <p:cNvSpPr/>
              <p:nvPr/>
            </p:nvSpPr>
            <p:spPr>
              <a:xfrm>
                <a:off x="7727934" y="371471"/>
                <a:ext cx="1998018" cy="218118"/>
              </a:xfrm>
              <a:prstGeom prst="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Decretos</a:t>
                </a:r>
              </a:p>
            </p:txBody>
          </p:sp>
          <p:sp>
            <p:nvSpPr>
              <p:cNvPr id="75" name="Rectángulo 74">
                <a:extLst>
                  <a:ext uri="{FF2B5EF4-FFF2-40B4-BE49-F238E27FC236}">
                    <a16:creationId xmlns:a16="http://schemas.microsoft.com/office/drawing/2014/main" id="{C7B18CA3-A7A7-2D4A-5711-A8E6175F48E6}"/>
                  </a:ext>
                </a:extLst>
              </p:cNvPr>
              <p:cNvSpPr/>
              <p:nvPr/>
            </p:nvSpPr>
            <p:spPr>
              <a:xfrm>
                <a:off x="9768261" y="374376"/>
                <a:ext cx="1987575" cy="215213"/>
              </a:xfrm>
              <a:prstGeom prst="rect">
                <a:avLst/>
              </a:prstGeom>
              <a:solidFill>
                <a:srgbClr val="114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dirty="0">
                    <a:solidFill>
                      <a:schemeClr val="bg1"/>
                    </a:solidFill>
                  </a:rPr>
                  <a:t>Estudios</a:t>
                </a:r>
              </a:p>
            </p:txBody>
          </p:sp>
          <p:sp>
            <p:nvSpPr>
              <p:cNvPr id="247" name="Rectángulo 246">
                <a:extLst>
                  <a:ext uri="{FF2B5EF4-FFF2-40B4-BE49-F238E27FC236}">
                    <a16:creationId xmlns:a16="http://schemas.microsoft.com/office/drawing/2014/main" id="{35EAD6E0-F6B9-F2E5-F54B-9FEBBF88BA5D}"/>
                  </a:ext>
                </a:extLst>
              </p:cNvPr>
              <p:cNvSpPr/>
              <p:nvPr/>
            </p:nvSpPr>
            <p:spPr>
              <a:xfrm>
                <a:off x="6246854" y="303231"/>
                <a:ext cx="5565438" cy="343717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C51B79-5CAC-7F6D-721E-A31F206EFCC2}"/>
              </a:ext>
            </a:extLst>
          </p:cNvPr>
          <p:cNvGrpSpPr/>
          <p:nvPr/>
        </p:nvGrpSpPr>
        <p:grpSpPr>
          <a:xfrm>
            <a:off x="379708" y="815798"/>
            <a:ext cx="819750" cy="71074"/>
            <a:chOff x="402401" y="509768"/>
            <a:chExt cx="819750" cy="11708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B847528-0431-A993-A768-B520B30F4A69}"/>
                </a:ext>
              </a:extLst>
            </p:cNvPr>
            <p:cNvSpPr/>
            <p:nvPr/>
          </p:nvSpPr>
          <p:spPr>
            <a:xfrm>
              <a:off x="678048" y="509768"/>
              <a:ext cx="274207" cy="117086"/>
            </a:xfrm>
            <a:prstGeom prst="rect">
              <a:avLst/>
            </a:prstGeom>
            <a:solidFill>
              <a:srgbClr val="15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ED0E3E7-2746-1278-CE2B-1998A576FD17}"/>
                </a:ext>
              </a:extLst>
            </p:cNvPr>
            <p:cNvSpPr/>
            <p:nvPr/>
          </p:nvSpPr>
          <p:spPr>
            <a:xfrm>
              <a:off x="402401" y="509768"/>
              <a:ext cx="274207" cy="117086"/>
            </a:xfrm>
            <a:prstGeom prst="rect">
              <a:avLst/>
            </a:prstGeom>
            <a:solidFill>
              <a:srgbClr val="FFB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3AADDB7-2E66-673C-B09F-3DC171E99C2A}"/>
                </a:ext>
              </a:extLst>
            </p:cNvPr>
            <p:cNvSpPr/>
            <p:nvPr/>
          </p:nvSpPr>
          <p:spPr>
            <a:xfrm>
              <a:off x="947944" y="509768"/>
              <a:ext cx="274207" cy="117086"/>
            </a:xfrm>
            <a:prstGeom prst="rect">
              <a:avLst/>
            </a:prstGeom>
            <a:solidFill>
              <a:srgbClr val="E3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9C3F744-48D1-5919-4A49-B21765FE92D2}"/>
              </a:ext>
            </a:extLst>
          </p:cNvPr>
          <p:cNvSpPr/>
          <p:nvPr/>
        </p:nvSpPr>
        <p:spPr>
          <a:xfrm>
            <a:off x="2467156" y="5470946"/>
            <a:ext cx="1785124" cy="731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b="1" dirty="0" smtClean="0">
                <a:solidFill>
                  <a:srgbClr val="FF0000"/>
                </a:solidFill>
              </a:rPr>
              <a:t>PARTES VINCULADAS</a:t>
            </a:r>
          </a:p>
          <a:p>
            <a:pPr algn="ctr">
              <a:lnSpc>
                <a:spcPts val="1400"/>
              </a:lnSpc>
            </a:pPr>
            <a:r>
              <a:rPr lang="es-CO" sz="1400" b="1" dirty="0" smtClean="0">
                <a:solidFill>
                  <a:srgbClr val="FF0000"/>
                </a:solidFill>
              </a:rPr>
              <a:t>(NUEVO)</a:t>
            </a:r>
            <a:endParaRPr lang="es-CO" sz="1400" b="1" dirty="0">
              <a:solidFill>
                <a:srgbClr val="FF0000"/>
              </a:solidFill>
            </a:endParaRPr>
          </a:p>
        </p:txBody>
      </p:sp>
      <p:pic>
        <p:nvPicPr>
          <p:cNvPr id="63" name="Picture 2" descr="Contable | Q·enta">
            <a:extLst>
              <a:ext uri="{FF2B5EF4-FFF2-40B4-BE49-F238E27FC236}">
                <a16:creationId xmlns:a16="http://schemas.microsoft.com/office/drawing/2014/main" id="{AF98BB7C-14CA-4DC7-92E3-D4B9BF76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79" y="1430323"/>
            <a:ext cx="468687" cy="46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86174766-8A6D-C0F4-0388-4B31C859D1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5846" y="2174194"/>
            <a:ext cx="468687" cy="561260"/>
          </a:xfrm>
          <a:prstGeom prst="rect">
            <a:avLst/>
          </a:prstGeom>
        </p:spPr>
      </p:pic>
      <p:sp>
        <p:nvSpPr>
          <p:cNvPr id="65" name="Rectángulo 64">
            <a:extLst>
              <a:ext uri="{FF2B5EF4-FFF2-40B4-BE49-F238E27FC236}">
                <a16:creationId xmlns:a16="http://schemas.microsoft.com/office/drawing/2014/main" id="{7DAFEBC6-7CA8-A118-B540-D537AE140638}"/>
              </a:ext>
            </a:extLst>
          </p:cNvPr>
          <p:cNvSpPr/>
          <p:nvPr/>
        </p:nvSpPr>
        <p:spPr>
          <a:xfrm>
            <a:off x="4994136" y="2137783"/>
            <a:ext cx="2075706" cy="745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accent1"/>
                </a:solidFill>
              </a:rPr>
              <a:t>Comisión intersectorial</a:t>
            </a:r>
          </a:p>
        </p:txBody>
      </p:sp>
      <p:pic>
        <p:nvPicPr>
          <p:cNvPr id="66" name="Picture 2" descr="Contable | Q·enta">
            <a:extLst>
              <a:ext uri="{FF2B5EF4-FFF2-40B4-BE49-F238E27FC236}">
                <a16:creationId xmlns:a16="http://schemas.microsoft.com/office/drawing/2014/main" id="{AF98BB7C-14CA-4DC7-92E3-D4B9BF76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44" y="5603254"/>
            <a:ext cx="468687" cy="46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346" y="6279290"/>
            <a:ext cx="478872" cy="4996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9943" y="6368902"/>
            <a:ext cx="3078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chemeClr val="accent1"/>
                </a:solidFill>
              </a:rPr>
              <a:t>Publicación a comentarios</a:t>
            </a:r>
            <a:endParaRPr lang="es-CO" sz="1400" b="1" dirty="0">
              <a:solidFill>
                <a:schemeClr val="accent1"/>
              </a:solidFill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D98DCDE-4699-6E5F-638D-7FBE581D06AD}"/>
              </a:ext>
            </a:extLst>
          </p:cNvPr>
          <p:cNvSpPr/>
          <p:nvPr/>
        </p:nvSpPr>
        <p:spPr>
          <a:xfrm>
            <a:off x="4983916" y="3565977"/>
            <a:ext cx="2086188" cy="4537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 smtClean="0">
                <a:solidFill>
                  <a:schemeClr val="accent1"/>
                </a:solidFill>
              </a:rPr>
              <a:t>Actualización normatividad FIC</a:t>
            </a:r>
            <a:endParaRPr lang="es-CO" sz="1400" dirty="0">
              <a:solidFill>
                <a:schemeClr val="accent1"/>
              </a:solidFill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A9C3F744-48D1-5919-4A49-B21765FE92D2}"/>
              </a:ext>
            </a:extLst>
          </p:cNvPr>
          <p:cNvSpPr/>
          <p:nvPr/>
        </p:nvSpPr>
        <p:spPr>
          <a:xfrm>
            <a:off x="5004964" y="4649653"/>
            <a:ext cx="2070781" cy="498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accent1"/>
                </a:solidFill>
              </a:rPr>
              <a:t>NIIF 17</a:t>
            </a: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5690" y="4614702"/>
            <a:ext cx="528997" cy="551996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86174766-8A6D-C0F4-0388-4B31C859D1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8978" y="3550565"/>
            <a:ext cx="468687" cy="5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E3C7795-E85A-FBD0-BE49-D296EF368EC7}"/>
              </a:ext>
            </a:extLst>
          </p:cNvPr>
          <p:cNvSpPr txBox="1">
            <a:spLocks/>
          </p:cNvSpPr>
          <p:nvPr/>
        </p:nvSpPr>
        <p:spPr>
          <a:xfrm>
            <a:off x="379708" y="294517"/>
            <a:ext cx="9775536" cy="496973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ts val="4000"/>
              </a:lnSpc>
              <a:spcBef>
                <a:spcPts val="83"/>
              </a:spcBef>
            </a:pPr>
            <a:r>
              <a:rPr lang="es-CO" sz="3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Agenda </a:t>
            </a:r>
            <a:r>
              <a:rPr lang="es-CO" sz="30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2023: </a:t>
            </a:r>
            <a:r>
              <a:rPr lang="es-CO" sz="30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Temas que cambian de trimestre</a:t>
            </a:r>
            <a:endParaRPr lang="es-ES" sz="3000" spc="-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C51B79-5CAC-7F6D-721E-A31F206EFCC2}"/>
              </a:ext>
            </a:extLst>
          </p:cNvPr>
          <p:cNvGrpSpPr/>
          <p:nvPr/>
        </p:nvGrpSpPr>
        <p:grpSpPr>
          <a:xfrm>
            <a:off x="379708" y="815798"/>
            <a:ext cx="819750" cy="71074"/>
            <a:chOff x="402401" y="509768"/>
            <a:chExt cx="819750" cy="11708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B847528-0431-A993-A768-B520B30F4A69}"/>
                </a:ext>
              </a:extLst>
            </p:cNvPr>
            <p:cNvSpPr/>
            <p:nvPr/>
          </p:nvSpPr>
          <p:spPr>
            <a:xfrm>
              <a:off x="678048" y="509768"/>
              <a:ext cx="274207" cy="117086"/>
            </a:xfrm>
            <a:prstGeom prst="rect">
              <a:avLst/>
            </a:prstGeom>
            <a:solidFill>
              <a:srgbClr val="15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ED0E3E7-2746-1278-CE2B-1998A576FD17}"/>
                </a:ext>
              </a:extLst>
            </p:cNvPr>
            <p:cNvSpPr/>
            <p:nvPr/>
          </p:nvSpPr>
          <p:spPr>
            <a:xfrm>
              <a:off x="402401" y="509768"/>
              <a:ext cx="274207" cy="117086"/>
            </a:xfrm>
            <a:prstGeom prst="rect">
              <a:avLst/>
            </a:prstGeom>
            <a:solidFill>
              <a:srgbClr val="FFB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3AADDB7-2E66-673C-B09F-3DC171E99C2A}"/>
                </a:ext>
              </a:extLst>
            </p:cNvPr>
            <p:cNvSpPr/>
            <p:nvPr/>
          </p:nvSpPr>
          <p:spPr>
            <a:xfrm>
              <a:off x="947944" y="509768"/>
              <a:ext cx="274207" cy="117086"/>
            </a:xfrm>
            <a:prstGeom prst="rect">
              <a:avLst/>
            </a:prstGeom>
            <a:solidFill>
              <a:srgbClr val="E3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Rectángulo redondeado 3"/>
          <p:cNvSpPr/>
          <p:nvPr/>
        </p:nvSpPr>
        <p:spPr>
          <a:xfrm>
            <a:off x="516811" y="3002096"/>
            <a:ext cx="3172858" cy="126694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Comisión intersectorial de inclusión y educación financiera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63" name="Rectángulo redondeado 62"/>
          <p:cNvSpPr/>
          <p:nvPr/>
        </p:nvSpPr>
        <p:spPr>
          <a:xfrm>
            <a:off x="4379495" y="1663546"/>
            <a:ext cx="7379367" cy="394404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rgbClr val="002060"/>
                </a:solidFill>
              </a:rPr>
              <a:t>En el marco de la revisión de la iniciativa por la secretaría general del </a:t>
            </a:r>
            <a:r>
              <a:rPr lang="es-ES" dirty="0" smtClean="0">
                <a:solidFill>
                  <a:srgbClr val="002060"/>
                </a:solidFill>
              </a:rPr>
              <a:t>MHCP, </a:t>
            </a:r>
            <a:r>
              <a:rPr lang="es-ES" dirty="0">
                <a:solidFill>
                  <a:srgbClr val="002060"/>
                </a:solidFill>
              </a:rPr>
              <a:t>se identificó la necesidad de realizar ajustes de forma a la propuesta. L</a:t>
            </a:r>
            <a:r>
              <a:rPr lang="es-ES" dirty="0" smtClean="0">
                <a:solidFill>
                  <a:srgbClr val="002060"/>
                </a:solidFill>
              </a:rPr>
              <a:t>as </a:t>
            </a:r>
            <a:r>
              <a:rPr lang="es-ES" dirty="0">
                <a:solidFill>
                  <a:srgbClr val="002060"/>
                </a:solidFill>
              </a:rPr>
              <a:t>modificaciones motivaron un nuevo ejercicio revisión para identificar que aspectos pueden ser trabajados a nivel de reglamento de funcionamiento de la Comisión, y qué aspectos tanto del funcionamiento de la Comisión como del Programa de Inversión Banca de las Oportunidades requieren ser modificados a nivel de decreto. </a:t>
            </a:r>
            <a:endParaRPr lang="es-ES" dirty="0" smtClean="0">
              <a:solidFill>
                <a:srgbClr val="002060"/>
              </a:solidFill>
            </a:endParaRP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dirty="0" smtClean="0">
                <a:solidFill>
                  <a:srgbClr val="002060"/>
                </a:solidFill>
              </a:rPr>
              <a:t>La </a:t>
            </a:r>
            <a:r>
              <a:rPr lang="es-ES" dirty="0">
                <a:solidFill>
                  <a:srgbClr val="002060"/>
                </a:solidFill>
              </a:rPr>
              <a:t>URF se encuentra trabajando con el Programa para realizar un diagnóstico de los elementos propios del funcionamiento del Programa que podrían ser involucrados en la iniciativa regulatoria.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E3C7795-E85A-FBD0-BE49-D296EF368EC7}"/>
              </a:ext>
            </a:extLst>
          </p:cNvPr>
          <p:cNvSpPr txBox="1">
            <a:spLocks/>
          </p:cNvSpPr>
          <p:nvPr/>
        </p:nvSpPr>
        <p:spPr>
          <a:xfrm>
            <a:off x="379708" y="294517"/>
            <a:ext cx="9775536" cy="496973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ts val="4000"/>
              </a:lnSpc>
              <a:spcBef>
                <a:spcPts val="83"/>
              </a:spcBef>
            </a:pPr>
            <a:r>
              <a:rPr lang="es-CO" sz="3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Agenda </a:t>
            </a:r>
            <a:r>
              <a:rPr lang="es-CO" sz="30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2023: </a:t>
            </a:r>
            <a:r>
              <a:rPr lang="es-CO" sz="300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Temas que cambian de trimestre</a:t>
            </a:r>
            <a:endParaRPr lang="es-ES" sz="3000" spc="-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C51B79-5CAC-7F6D-721E-A31F206EFCC2}"/>
              </a:ext>
            </a:extLst>
          </p:cNvPr>
          <p:cNvGrpSpPr/>
          <p:nvPr/>
        </p:nvGrpSpPr>
        <p:grpSpPr>
          <a:xfrm>
            <a:off x="379708" y="815798"/>
            <a:ext cx="819750" cy="71074"/>
            <a:chOff x="402401" y="509768"/>
            <a:chExt cx="819750" cy="11708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B847528-0431-A993-A768-B520B30F4A69}"/>
                </a:ext>
              </a:extLst>
            </p:cNvPr>
            <p:cNvSpPr/>
            <p:nvPr/>
          </p:nvSpPr>
          <p:spPr>
            <a:xfrm>
              <a:off x="678048" y="509768"/>
              <a:ext cx="274207" cy="117086"/>
            </a:xfrm>
            <a:prstGeom prst="rect">
              <a:avLst/>
            </a:prstGeom>
            <a:solidFill>
              <a:srgbClr val="15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ED0E3E7-2746-1278-CE2B-1998A576FD17}"/>
                </a:ext>
              </a:extLst>
            </p:cNvPr>
            <p:cNvSpPr/>
            <p:nvPr/>
          </p:nvSpPr>
          <p:spPr>
            <a:xfrm>
              <a:off x="402401" y="509768"/>
              <a:ext cx="274207" cy="117086"/>
            </a:xfrm>
            <a:prstGeom prst="rect">
              <a:avLst/>
            </a:prstGeom>
            <a:solidFill>
              <a:srgbClr val="FFB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3AADDB7-2E66-673C-B09F-3DC171E99C2A}"/>
                </a:ext>
              </a:extLst>
            </p:cNvPr>
            <p:cNvSpPr/>
            <p:nvPr/>
          </p:nvSpPr>
          <p:spPr>
            <a:xfrm>
              <a:off x="947944" y="509768"/>
              <a:ext cx="274207" cy="117086"/>
            </a:xfrm>
            <a:prstGeom prst="rect">
              <a:avLst/>
            </a:prstGeom>
            <a:solidFill>
              <a:srgbClr val="E3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Rectángulo redondeado 3"/>
          <p:cNvSpPr/>
          <p:nvPr/>
        </p:nvSpPr>
        <p:spPr>
          <a:xfrm>
            <a:off x="516811" y="3002096"/>
            <a:ext cx="3172858" cy="126694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Actualización normatividad FIC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63" name="Rectángulo redondeado 62"/>
          <p:cNvSpPr/>
          <p:nvPr/>
        </p:nvSpPr>
        <p:spPr>
          <a:xfrm>
            <a:off x="4379495" y="1663546"/>
            <a:ext cx="7379367" cy="394404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rgbClr val="002060"/>
                </a:solidFill>
              </a:rPr>
              <a:t>Teniendo en cuenta la profundidad de la actualización regulatoria de este proyecto de decreto y la necesidad de llegar a acuerdos interinstitucionales para la adecuada supervisión de los riesgos y protección al inversionista, la URF requiere ampliar la discusión de esta iniciativa al segundo semestre del año en curso.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0F2AA8A17A3C48BB9968E5BCF204BA" ma:contentTypeVersion="11" ma:contentTypeDescription="Crear nuevo documento." ma:contentTypeScope="" ma:versionID="8777a89b6f5f7fb664d1198e02a091b1">
  <xsd:schema xmlns:xsd="http://www.w3.org/2001/XMLSchema" xmlns:xs="http://www.w3.org/2001/XMLSchema" xmlns:p="http://schemas.microsoft.com/office/2006/metadata/properties" xmlns:ns2="b3c26e7c-5359-4dd1-88ff-263bcab79c24" xmlns:ns3="b9388e69-deb5-4eec-8b1c-186cc6cfd7af" xmlns:ns4="1d5e5cfc-b361-4b56-87f6-8b864a66560f" targetNamespace="http://schemas.microsoft.com/office/2006/metadata/properties" ma:root="true" ma:fieldsID="75a3aecbf951237be41bd385536d87ea" ns2:_="" ns3:_="" ns4:_="">
    <xsd:import namespace="b3c26e7c-5359-4dd1-88ff-263bcab79c24"/>
    <xsd:import namespace="b9388e69-deb5-4eec-8b1c-186cc6cfd7af"/>
    <xsd:import namespace="1d5e5cfc-b361-4b56-87f6-8b864a66560f"/>
    <xsd:element name="properties">
      <xsd:complexType>
        <xsd:sequence>
          <xsd:element name="documentManagement">
            <xsd:complexType>
              <xsd:all>
                <xsd:element ref="ns2:a24c6b29ea5e4f479e616866dd326bb4" minOccurs="0"/>
                <xsd:element ref="ns3:TaxCatchAll" minOccurs="0"/>
                <xsd:element ref="ns4:SharedWithUsers" minOccurs="0"/>
                <xsd:element ref="ns4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26e7c-5359-4dd1-88ff-263bcab79c24" elementFormDefault="qualified">
    <xsd:import namespace="http://schemas.microsoft.com/office/2006/documentManagement/types"/>
    <xsd:import namespace="http://schemas.microsoft.com/office/infopath/2007/PartnerControls"/>
    <xsd:element name="a24c6b29ea5e4f479e616866dd326bb4" ma:index="9" ma:taxonomy="true" ma:internalName="a24c6b29ea5e4f479e616866dd326bb4" ma:taxonomyFieldName="A_x00f1_o" ma:displayName="Año" ma:indexed="true" ma:readOnly="false" ma:default="18;#2021|9908af7b-74a6-4c42-8065-56168a662f23" ma:fieldId="{a24c6b29-ea5e-4f47-9e61-6866dd326bb4}" ma:sspId="25bf450d-cec3-4795-b03d-1d61ae30157d" ma:termSetId="811d4905-928f-423d-8115-e590c0629c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88e69-deb5-4eec-8b1c-186cc6cfd7a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0c1dab3-9486-4d76-baa2-0fa95433eb87}" ma:internalName="TaxCatchAll" ma:showField="CatchAllData" ma:web="b9388e69-deb5-4eec-8b1c-186cc6cfd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e5cfc-b361-4b56-87f6-8b864a66560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388e69-deb5-4eec-8b1c-186cc6cfd7af">
      <Value>18</Value>
    </TaxCatchAll>
    <SharedWithUsers xmlns="1d5e5cfc-b361-4b56-87f6-8b864a66560f">
      <UserInfo>
        <DisplayName>Paola Rocio Peña Rodriguez</DisplayName>
        <AccountId>450</AccountId>
        <AccountType/>
      </UserInfo>
    </SharedWithUsers>
    <a24c6b29ea5e4f479e616866dd326bb4 xmlns="b3c26e7c-5359-4dd1-88ff-263bcab79c24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9908af7b-74a6-4c42-8065-56168a662f23</TermId>
        </TermInfo>
      </Terms>
    </a24c6b29ea5e4f479e616866dd326bb4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0FE520-DEDC-43A7-BA63-3B4615DDB307}"/>
</file>

<file path=customXml/itemProps2.xml><?xml version="1.0" encoding="utf-8"?>
<ds:datastoreItem xmlns:ds="http://schemas.openxmlformats.org/officeDocument/2006/customXml" ds:itemID="{A71CE40D-0E99-49A5-9954-63DC943E8372}">
  <ds:schemaRefs>
    <ds:schemaRef ds:uri="http://schemas.microsoft.com/office/2006/documentManagement/types"/>
    <ds:schemaRef ds:uri="http://purl.org/dc/dcmitype/"/>
    <ds:schemaRef ds:uri="4e28a1f9-407f-4fbd-af9a-f9ed3d606ac6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9388e69-deb5-4eec-8b1c-186cc6cfd7af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4EC9A0E-38E8-441D-8D3E-E6C3711BF1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7927</TotalTime>
  <Words>692</Words>
  <Application>Microsoft Office PowerPoint</Application>
  <PresentationFormat>Panorámica</PresentationFormat>
  <Paragraphs>139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APPLE CHANCERY</vt:lpstr>
      <vt:lpstr>Arial</vt:lpstr>
      <vt:lpstr>Calibri</vt:lpstr>
      <vt:lpstr>Calibri Light</vt:lpstr>
      <vt:lpstr>Palatino Linotype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karime yamhure</dc:creator>
  <cp:lastModifiedBy>Andres Felipe Clavijo Bolaños</cp:lastModifiedBy>
  <cp:revision>29</cp:revision>
  <dcterms:created xsi:type="dcterms:W3CDTF">2022-10-27T16:16:17Z</dcterms:created>
  <dcterms:modified xsi:type="dcterms:W3CDTF">2023-03-27T14:40:55Z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0x010100500F2AA8A17A3C48BB9968E5BCF204BA</vt:lpwstr>
  </property>
  <property fmtid="{D5CDD505-2E9C-101B-9397-08002B2CF9AE}" pid="3" name="AÑO">
    <vt:lpwstr>18;#2021|9908af7b-74a6-4c42-8065-56168a662f23</vt:lpwstr>
  </property>
  <property fmtid="{D5CDD505-2E9C-101B-9397-08002B2CF9AE}" pid="4" name="DEPENDENCIA">
    <vt:lpwstr>19;#Sub_Regulacion_Prudencial|8fc0c9c4-c3d7-42e3-ba05-3d53e362bf00</vt:lpwstr>
  </property>
  <property fmtid="{D5CDD505-2E9C-101B-9397-08002B2CF9AE}" pid="5" name="Tema">
    <vt:lpwstr>14;#Desarrollo_Mercados|d57d2c10-7138-464d-a715-70b1e15aa65d</vt:lpwstr>
  </property>
  <property fmtid="{D5CDD505-2E9C-101B-9397-08002B2CF9AE}" pid="6" name="Vigilados">
    <vt:lpwstr>12;#Infraestructura_Mercado|4c1e77e9-2d7f-4b0a-a614-37b3f2819b7c</vt:lpwstr>
  </property>
  <property fmtid="{D5CDD505-2E9C-101B-9397-08002B2CF9AE}" pid="7" name="Producto">
    <vt:lpwstr>13;#Depositos_Ahorro|e7efc476-b57e-47fe-afd1-65a2104d1ea3</vt:lpwstr>
  </property>
</Properties>
</file>