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8" r:id="rId7"/>
    <p:sldId id="269" r:id="rId8"/>
    <p:sldId id="270" r:id="rId9"/>
    <p:sldId id="271" r:id="rId10"/>
    <p:sldId id="272" r:id="rId11"/>
    <p:sldId id="357" r:id="rId12"/>
    <p:sldId id="359" r:id="rId13"/>
    <p:sldId id="360" r:id="rId14"/>
    <p:sldId id="361" r:id="rId15"/>
    <p:sldId id="362" r:id="rId16"/>
    <p:sldId id="363" r:id="rId17"/>
    <p:sldId id="364" r:id="rId18"/>
    <p:sldId id="365" r:id="rId19"/>
    <p:sldId id="366" r:id="rId20"/>
    <p:sldId id="367" r:id="rId21"/>
    <p:sldId id="368" r:id="rId22"/>
    <p:sldId id="369"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onnie Edith Gallardo Gomez" initials="IEGG" lastIdx="2" clrIdx="0">
    <p:extLst>
      <p:ext uri="{19B8F6BF-5375-455C-9EA6-DF929625EA0E}">
        <p15:presenceInfo xmlns:p15="http://schemas.microsoft.com/office/powerpoint/2012/main" userId="S-1-5-21-1454471165-1592454029-682003330-14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FFCAD-1D19-4DA3-8010-BBB9B7BB19FC}" v="158" dt="2022-04-20T15:33:21.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Johanna Corredor Estrella" userId="be093b48-27d8-4b94-bd27-15d5da81e475" providerId="ADAL" clId="{D951CC1A-51B0-4D46-B24C-139BCC4B330A}"/>
    <pc:docChg chg="modSld">
      <pc:chgData name="Angie Johanna Corredor Estrella" userId="be093b48-27d8-4b94-bd27-15d5da81e475" providerId="ADAL" clId="{D951CC1A-51B0-4D46-B24C-139BCC4B330A}" dt="2022-04-21T14:56:28.154" v="0" actId="20577"/>
      <pc:docMkLst>
        <pc:docMk/>
      </pc:docMkLst>
      <pc:sldChg chg="modSp mod">
        <pc:chgData name="Angie Johanna Corredor Estrella" userId="be093b48-27d8-4b94-bd27-15d5da81e475" providerId="ADAL" clId="{D951CC1A-51B0-4D46-B24C-139BCC4B330A}" dt="2022-04-21T14:56:28.154" v="0" actId="20577"/>
        <pc:sldMkLst>
          <pc:docMk/>
          <pc:sldMk cId="4091057463" sldId="369"/>
        </pc:sldMkLst>
        <pc:spChg chg="mod">
          <ac:chgData name="Angie Johanna Corredor Estrella" userId="be093b48-27d8-4b94-bd27-15d5da81e475" providerId="ADAL" clId="{D951CC1A-51B0-4D46-B24C-139BCC4B330A}" dt="2022-04-21T14:56:28.154" v="0" actId="20577"/>
          <ac:spMkLst>
            <pc:docMk/>
            <pc:sldMk cId="4091057463" sldId="369"/>
            <ac:spMk id="12" creationId="{AB2466FA-9946-45E5-8C61-D29CA8251EF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jcorred\Downloads\export%20(1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jcorred\Downloads\Plan_Anual_de_Auditor_a_2022.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Hoja1!$F$2</c:f>
              <c:strCache>
                <c:ptCount val="1"/>
                <c:pt idx="0">
                  <c:v>Finalizadas</c:v>
                </c:pt>
              </c:strCache>
            </c:strRef>
          </c:tx>
          <c:spPr>
            <a:solidFill>
              <a:schemeClr val="bg2">
                <a:lumMod val="75000"/>
              </a:schemeClr>
            </a:solidFill>
            <a:ln>
              <a:noFill/>
            </a:ln>
            <a:effectLst/>
          </c:spPr>
          <c:invertIfNegative val="0"/>
          <c:dLbls>
            <c:dLbl>
              <c:idx val="0"/>
              <c:layout>
                <c:manualLayout>
                  <c:x val="0"/>
                  <c:y val="0.198678848539969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30-4A79-AE2D-6A7B7DA76F5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Hoja1!$D$3:$D$6</c:f>
              <c:strCache>
                <c:ptCount val="4"/>
                <c:pt idx="0">
                  <c:v>Primer Trimestre</c:v>
                </c:pt>
                <c:pt idx="1">
                  <c:v>Segundo Trimestre</c:v>
                </c:pt>
                <c:pt idx="2">
                  <c:v>Tercer Trimestre</c:v>
                </c:pt>
                <c:pt idx="3">
                  <c:v>Cuarto Trimestre</c:v>
                </c:pt>
              </c:strCache>
            </c:strRef>
          </c:cat>
          <c:val>
            <c:numRef>
              <c:f>Hoja1!$F$3:$F$6</c:f>
              <c:numCache>
                <c:formatCode>General</c:formatCode>
                <c:ptCount val="4"/>
                <c:pt idx="0">
                  <c:v>12</c:v>
                </c:pt>
                <c:pt idx="1">
                  <c:v>1</c:v>
                </c:pt>
                <c:pt idx="2">
                  <c:v>0</c:v>
                </c:pt>
                <c:pt idx="3">
                  <c:v>0</c:v>
                </c:pt>
              </c:numCache>
            </c:numRef>
          </c:val>
          <c:extLst>
            <c:ext xmlns:c16="http://schemas.microsoft.com/office/drawing/2014/chart" uri="{C3380CC4-5D6E-409C-BE32-E72D297353CC}">
              <c16:uniqueId val="{00000001-5530-4A79-AE2D-6A7B7DA76F50}"/>
            </c:ext>
          </c:extLst>
        </c:ser>
        <c:dLbls>
          <c:showLegendKey val="0"/>
          <c:showVal val="1"/>
          <c:showCatName val="0"/>
          <c:showSerName val="0"/>
          <c:showPercent val="0"/>
          <c:showBubbleSize val="0"/>
        </c:dLbls>
        <c:gapWidth val="219"/>
        <c:axId val="53252528"/>
        <c:axId val="53233808"/>
      </c:barChart>
      <c:lineChart>
        <c:grouping val="standard"/>
        <c:varyColors val="0"/>
        <c:ser>
          <c:idx val="0"/>
          <c:order val="0"/>
          <c:tx>
            <c:strRef>
              <c:f>Hoja1!$E$2</c:f>
              <c:strCache>
                <c:ptCount val="1"/>
                <c:pt idx="0">
                  <c:v>Programadas</c:v>
                </c:pt>
              </c:strCache>
            </c:strRef>
          </c:tx>
          <c:spPr>
            <a:ln w="28575" cap="rnd">
              <a:solidFill>
                <a:schemeClr val="tx2"/>
              </a:solidFill>
              <a:round/>
            </a:ln>
            <a:effectLst/>
          </c:spPr>
          <c:marker>
            <c:symbol val="none"/>
          </c:marker>
          <c:dLbls>
            <c:dLbl>
              <c:idx val="0"/>
              <c:layout>
                <c:manualLayout>
                  <c:x val="-2.1725440985586153E-2"/>
                  <c:y val="-7.7913273937243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30-4A79-AE2D-6A7B7DA76F50}"/>
                </c:ext>
              </c:extLst>
            </c:dLbl>
            <c:dLbl>
              <c:idx val="1"/>
              <c:layout>
                <c:manualLayout>
                  <c:x val="-1.2069689436436739E-2"/>
                  <c:y val="-8.1808937634105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30-4A79-AE2D-6A7B7DA76F50}"/>
                </c:ext>
              </c:extLst>
            </c:dLbl>
            <c:dLbl>
              <c:idx val="2"/>
              <c:layout>
                <c:manualLayout>
                  <c:x val="-1.2069689436436739E-2"/>
                  <c:y val="-6.6226282846656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30-4A79-AE2D-6A7B7DA76F5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Hoja1!$D$3:$D$6</c:f>
              <c:strCache>
                <c:ptCount val="4"/>
                <c:pt idx="0">
                  <c:v>Primer Trimestre</c:v>
                </c:pt>
                <c:pt idx="1">
                  <c:v>Segundo Trimestre</c:v>
                </c:pt>
                <c:pt idx="2">
                  <c:v>Tercer Trimestre</c:v>
                </c:pt>
                <c:pt idx="3">
                  <c:v>Cuarto Trimestre</c:v>
                </c:pt>
              </c:strCache>
            </c:strRef>
          </c:cat>
          <c:val>
            <c:numRef>
              <c:f>Hoja1!$E$3:$E$6</c:f>
              <c:numCache>
                <c:formatCode>General</c:formatCode>
                <c:ptCount val="4"/>
                <c:pt idx="0">
                  <c:v>12</c:v>
                </c:pt>
                <c:pt idx="1">
                  <c:v>12</c:v>
                </c:pt>
                <c:pt idx="2">
                  <c:v>16</c:v>
                </c:pt>
                <c:pt idx="3">
                  <c:v>10</c:v>
                </c:pt>
              </c:numCache>
            </c:numRef>
          </c:val>
          <c:smooth val="0"/>
          <c:extLst>
            <c:ext xmlns:c16="http://schemas.microsoft.com/office/drawing/2014/chart" uri="{C3380CC4-5D6E-409C-BE32-E72D297353CC}">
              <c16:uniqueId val="{00000005-5530-4A79-AE2D-6A7B7DA76F50}"/>
            </c:ext>
          </c:extLst>
        </c:ser>
        <c:dLbls>
          <c:showLegendKey val="0"/>
          <c:showVal val="1"/>
          <c:showCatName val="0"/>
          <c:showSerName val="0"/>
          <c:showPercent val="0"/>
          <c:showBubbleSize val="0"/>
        </c:dLbls>
        <c:marker val="1"/>
        <c:smooth val="0"/>
        <c:axId val="53252528"/>
        <c:axId val="53233808"/>
      </c:lineChart>
      <c:catAx>
        <c:axId val="5325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233808"/>
        <c:crosses val="autoZero"/>
        <c:auto val="1"/>
        <c:lblAlgn val="ctr"/>
        <c:lblOffset val="100"/>
        <c:noMultiLvlLbl val="0"/>
      </c:catAx>
      <c:valAx>
        <c:axId val="5323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5325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s-CO" b="1"/>
              <a:t>Plan Anual de Auditoria – Roles OCI</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55617237139130293"/>
          <c:y val="0.15600479627774264"/>
          <c:w val="0.41508972031857111"/>
          <c:h val="0.7857612387785802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94-4B7B-97F9-643099D7298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C94-4B7B-97F9-643099D7298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C94-4B7B-97F9-643099D7298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C94-4B7B-97F9-643099D72983}"/>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AC94-4B7B-97F9-643099D72983}"/>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Hoja1!$A$15:$A$19</c:f>
              <c:strCache>
                <c:ptCount val="5"/>
                <c:pt idx="0">
                  <c:v>Rol de enfoque hacia la prevención</c:v>
                </c:pt>
                <c:pt idx="1">
                  <c:v>Rol de evaluación de la gestión del riesgo</c:v>
                </c:pt>
                <c:pt idx="2">
                  <c:v>Rol de evaluación y seguimiento</c:v>
                </c:pt>
                <c:pt idx="3">
                  <c:v>Rol de liderazgo estratégico</c:v>
                </c:pt>
                <c:pt idx="4">
                  <c:v>Rol de relación con entes de control</c:v>
                </c:pt>
              </c:strCache>
            </c:strRef>
          </c:cat>
          <c:val>
            <c:numRef>
              <c:f>Hoja1!$B$15:$B$19</c:f>
              <c:numCache>
                <c:formatCode>General</c:formatCode>
                <c:ptCount val="5"/>
                <c:pt idx="0">
                  <c:v>4</c:v>
                </c:pt>
                <c:pt idx="1">
                  <c:v>4</c:v>
                </c:pt>
                <c:pt idx="2">
                  <c:v>34</c:v>
                </c:pt>
                <c:pt idx="3">
                  <c:v>4</c:v>
                </c:pt>
                <c:pt idx="4">
                  <c:v>4</c:v>
                </c:pt>
              </c:numCache>
            </c:numRef>
          </c:val>
          <c:extLst>
            <c:ext xmlns:c16="http://schemas.microsoft.com/office/drawing/2014/chart" uri="{C3380CC4-5D6E-409C-BE32-E72D297353CC}">
              <c16:uniqueId val="{0000000A-AC94-4B7B-97F9-643099D729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3184114076844699E-2"/>
          <c:y val="0.20546010563994968"/>
          <c:w val="0.55167956443285893"/>
          <c:h val="0.728071948096440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C3F45-E5A6-437E-A7A3-6979921D56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63B80B1-456E-49CF-9515-6299B1A6B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4EC50D0-C97C-4E21-AC65-22E817EF153A}"/>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041CE5F9-C74A-42AB-A110-F955308C9B2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4B11365-27EE-433D-8C4B-62B30731D99B}"/>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370253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24217-5CB7-480E-B553-B2171FA8F14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3759F05-630D-4946-B3C3-C8B5AE2BE0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2983377-261C-4B37-B15C-26A645AA4DE3}"/>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64662556-5FDF-4851-AE92-0F3101E79B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8CB8A0-375E-4C1D-9A3D-41827BDED076}"/>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164498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0F77B2-D888-4D0F-8A2C-FD811A339D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45561DB-9EC9-4292-98A1-025462EBE54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8777C0D-BA70-48DE-A8A3-0CED186AF0C4}"/>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1CC311FC-06D2-4743-97DA-56963097717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132FEA-A8A3-447B-B2DC-5AA19D410085}"/>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308227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E83D0-BC4C-4C0F-B0AA-600130C6F8F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B608E48-F0B4-4644-9FDD-E587AD54A78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126320-7194-410B-89A8-80A9691A838D}"/>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F21B1C21-798D-46F0-9C82-A4BB1E5E44C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74FF786-9342-40B6-8753-37A5106189DA}"/>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21959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70F11-48C6-47DD-B046-FB473C5047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6A4CA13-88B7-41AB-8BA3-1E034FE3B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FF3BEDE-86F1-4AC1-A058-EAB1EAAC8E44}"/>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FEFD62BA-2E91-4241-A002-DEEC367EE05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C7A57B5-2E42-4264-9C02-46940C59E32D}"/>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35022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BDC82F-A8B0-4F1C-8D88-8DC5625AB42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0B40D30-32E0-4714-8402-7940EDAE2CB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BED56A8-3CF0-42B1-BDBC-285F4B56CC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3AE20420-2D4F-417A-92AE-EE0F6432D96D}"/>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6" name="Marcador de pie de página 5">
            <a:extLst>
              <a:ext uri="{FF2B5EF4-FFF2-40B4-BE49-F238E27FC236}">
                <a16:creationId xmlns:a16="http://schemas.microsoft.com/office/drawing/2014/main" id="{130236F5-8572-4B53-B004-1DB1826CEFF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7FD7CC0-40E3-4C98-BBDB-F7CF28B64206}"/>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321861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4019C-DDEA-4545-8062-9DB5956075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9941FDD-A63B-45E3-9AFA-A74A1E233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6185519-D4F3-45CC-AFEC-670BEE883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46CC80F-9840-4DD5-8E21-16975EFE5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50D2D2C-9E17-486E-980B-9BE65A157E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F7B0F4A-DDCB-434D-B075-EEDAADEEEAE7}"/>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8" name="Marcador de pie de página 7">
            <a:extLst>
              <a:ext uri="{FF2B5EF4-FFF2-40B4-BE49-F238E27FC236}">
                <a16:creationId xmlns:a16="http://schemas.microsoft.com/office/drawing/2014/main" id="{1A0580EA-7490-4A7E-A513-99718373FAA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0FE8436-F78C-4755-AB86-5CE3F647EA22}"/>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244079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03D0F-3B8C-4333-8D5B-71E0CC44710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2DAC9FA-F04B-470D-BC27-54FD260C1583}"/>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4" name="Marcador de pie de página 3">
            <a:extLst>
              <a:ext uri="{FF2B5EF4-FFF2-40B4-BE49-F238E27FC236}">
                <a16:creationId xmlns:a16="http://schemas.microsoft.com/office/drawing/2014/main" id="{49FDE229-AD13-44C6-8EB1-364179B9657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DF61A38-AFF1-4360-A7EC-EF36E6800588}"/>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191902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5BEA336-7B5A-4743-85F9-95128B65E43F}"/>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3" name="Marcador de pie de página 2">
            <a:extLst>
              <a:ext uri="{FF2B5EF4-FFF2-40B4-BE49-F238E27FC236}">
                <a16:creationId xmlns:a16="http://schemas.microsoft.com/office/drawing/2014/main" id="{6E14E679-3C32-4EC4-B01F-D43F9D3AFD8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4A24348-95CF-4B9D-B81A-8C4BD5EB0FF1}"/>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40892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4A9F8-A09F-42E9-A164-C7631E1F08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132FA0F-D85D-424C-BEEA-CC1F78C3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49318AF-E71B-4ECF-847A-115354341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45CB54-3F59-456B-AD1A-A1DA4E3C6C1E}"/>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6" name="Marcador de pie de página 5">
            <a:extLst>
              <a:ext uri="{FF2B5EF4-FFF2-40B4-BE49-F238E27FC236}">
                <a16:creationId xmlns:a16="http://schemas.microsoft.com/office/drawing/2014/main" id="{1F5FA217-6D3E-4BE9-A451-754A76EA567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BB8314F-FB85-4E11-A74C-0E405E7620D8}"/>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244062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2E5A8-0D75-463D-AA03-B197B191A3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AF1503D-462E-4F42-B2FD-440EA3AF2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200469B-927F-4E2D-8325-EF3CC55CC7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584C07-E325-4A67-A228-6762EE0E5F98}"/>
              </a:ext>
            </a:extLst>
          </p:cNvPr>
          <p:cNvSpPr>
            <a:spLocks noGrp="1"/>
          </p:cNvSpPr>
          <p:nvPr>
            <p:ph type="dt" sz="half" idx="10"/>
          </p:nvPr>
        </p:nvSpPr>
        <p:spPr/>
        <p:txBody>
          <a:bodyPr/>
          <a:lstStyle/>
          <a:p>
            <a:fld id="{79F5D45E-E5F6-4A02-B2A4-CEF4FC9BA8A5}" type="datetimeFigureOut">
              <a:rPr lang="es-CO" smtClean="0"/>
              <a:t>21/04/2022</a:t>
            </a:fld>
            <a:endParaRPr lang="es-CO"/>
          </a:p>
        </p:txBody>
      </p:sp>
      <p:sp>
        <p:nvSpPr>
          <p:cNvPr id="6" name="Marcador de pie de página 5">
            <a:extLst>
              <a:ext uri="{FF2B5EF4-FFF2-40B4-BE49-F238E27FC236}">
                <a16:creationId xmlns:a16="http://schemas.microsoft.com/office/drawing/2014/main" id="{331B3C51-7164-42AB-B1CF-D8AE660F629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E48A68B-6BE9-49B7-BBFD-58B16B42416A}"/>
              </a:ext>
            </a:extLst>
          </p:cNvPr>
          <p:cNvSpPr>
            <a:spLocks noGrp="1"/>
          </p:cNvSpPr>
          <p:nvPr>
            <p:ph type="sldNum" sz="quarter" idx="12"/>
          </p:nvPr>
        </p:nvSpPr>
        <p:spPr/>
        <p:txBody>
          <a:bodyPr/>
          <a:lstStyle/>
          <a:p>
            <a:fld id="{CDD9CB1E-6D55-4196-ABB9-483F07EB045A}" type="slidenum">
              <a:rPr lang="es-CO" smtClean="0"/>
              <a:t>‹Nº›</a:t>
            </a:fld>
            <a:endParaRPr lang="es-CO"/>
          </a:p>
        </p:txBody>
      </p:sp>
    </p:spTree>
    <p:extLst>
      <p:ext uri="{BB962C8B-B14F-4D97-AF65-F5344CB8AC3E}">
        <p14:creationId xmlns:p14="http://schemas.microsoft.com/office/powerpoint/2010/main" val="82698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764FCE-51EE-412A-B674-2827AD654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6EA879F-E0D5-45E1-B728-294ABEB2D3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E251BFE-8637-44FB-A9AB-8EA390F13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5D45E-E5F6-4A02-B2A4-CEF4FC9BA8A5}" type="datetimeFigureOut">
              <a:rPr lang="es-CO" smtClean="0"/>
              <a:t>21/04/2022</a:t>
            </a:fld>
            <a:endParaRPr lang="es-CO"/>
          </a:p>
        </p:txBody>
      </p:sp>
      <p:sp>
        <p:nvSpPr>
          <p:cNvPr id="5" name="Marcador de pie de página 4">
            <a:extLst>
              <a:ext uri="{FF2B5EF4-FFF2-40B4-BE49-F238E27FC236}">
                <a16:creationId xmlns:a16="http://schemas.microsoft.com/office/drawing/2014/main" id="{42D681D5-8499-498A-BDC7-FDEA04C56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3809984F-5C03-4031-9DF5-9D324CEEF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9CB1E-6D55-4196-ABB9-483F07EB045A}" type="slidenum">
              <a:rPr lang="es-CO" smtClean="0"/>
              <a:t>‹Nº›</a:t>
            </a:fld>
            <a:endParaRPr lang="es-CO"/>
          </a:p>
        </p:txBody>
      </p:sp>
    </p:spTree>
    <p:extLst>
      <p:ext uri="{BB962C8B-B14F-4D97-AF65-F5344CB8AC3E}">
        <p14:creationId xmlns:p14="http://schemas.microsoft.com/office/powerpoint/2010/main" val="418405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5232%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5025%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8204%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4998%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7270%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7206%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7205%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4510%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184707%2F%2FidcPrimaryFile&amp;revision=latestrelease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19A68EB-8723-48B1-9E19-6D3C1E0B3366}"/>
              </a:ext>
            </a:extLst>
          </p:cNvPr>
          <p:cNvSpPr/>
          <p:nvPr/>
        </p:nvSpPr>
        <p:spPr>
          <a:xfrm>
            <a:off x="1" y="0"/>
            <a:ext cx="2676938"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2727A250-51DF-40F2-866C-F6F70788C543}"/>
              </a:ext>
            </a:extLst>
          </p:cNvPr>
          <p:cNvSpPr/>
          <p:nvPr/>
        </p:nvSpPr>
        <p:spPr>
          <a:xfrm>
            <a:off x="2676939" y="0"/>
            <a:ext cx="951506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71920759-8387-4762-BA8F-BCA859DB2B8C}"/>
              </a:ext>
            </a:extLst>
          </p:cNvPr>
          <p:cNvSpPr>
            <a:spLocks noGrp="1"/>
          </p:cNvSpPr>
          <p:nvPr>
            <p:ph type="ctrTitle"/>
          </p:nvPr>
        </p:nvSpPr>
        <p:spPr>
          <a:xfrm>
            <a:off x="2902225" y="2556079"/>
            <a:ext cx="8040757" cy="1691927"/>
          </a:xfrm>
        </p:spPr>
        <p:txBody>
          <a:bodyPr>
            <a:normAutofit fontScale="90000"/>
          </a:bodyPr>
          <a:lstStyle/>
          <a:p>
            <a:r>
              <a:rPr lang="es-CO" dirty="0">
                <a:solidFill>
                  <a:schemeClr val="bg1"/>
                </a:solidFill>
              </a:rPr>
              <a:t>SEGUIMIENTO AL PLAN ANUAL DE AUDITORÍA 2022</a:t>
            </a:r>
          </a:p>
        </p:txBody>
      </p:sp>
      <p:sp>
        <p:nvSpPr>
          <p:cNvPr id="3" name="Subtítulo 2">
            <a:extLst>
              <a:ext uri="{FF2B5EF4-FFF2-40B4-BE49-F238E27FC236}">
                <a16:creationId xmlns:a16="http://schemas.microsoft.com/office/drawing/2014/main" id="{523F496D-FBE6-4A49-8E89-5B195985F55F}"/>
              </a:ext>
            </a:extLst>
          </p:cNvPr>
          <p:cNvSpPr>
            <a:spLocks noGrp="1"/>
          </p:cNvSpPr>
          <p:nvPr>
            <p:ph type="subTitle" idx="1"/>
          </p:nvPr>
        </p:nvSpPr>
        <p:spPr>
          <a:xfrm>
            <a:off x="3203044" y="4404276"/>
            <a:ext cx="7520610" cy="545893"/>
          </a:xfrm>
        </p:spPr>
        <p:txBody>
          <a:bodyPr/>
          <a:lstStyle/>
          <a:p>
            <a:r>
              <a:rPr lang="es-CO" dirty="0">
                <a:solidFill>
                  <a:schemeClr val="bg1"/>
                </a:solidFill>
              </a:rPr>
              <a:t>PRIMER TRIMESTRE</a:t>
            </a:r>
          </a:p>
        </p:txBody>
      </p:sp>
      <p:pic>
        <p:nvPicPr>
          <p:cNvPr id="8" name="Imagen 7" descr="Logotipo&#10;&#10;Descripción generada automáticamente">
            <a:extLst>
              <a:ext uri="{FF2B5EF4-FFF2-40B4-BE49-F238E27FC236}">
                <a16:creationId xmlns:a16="http://schemas.microsoft.com/office/drawing/2014/main" id="{FA39A645-9331-46DE-9984-3FA6FA16F7B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7797" t="16422" r="17904" b="30371"/>
          <a:stretch/>
        </p:blipFill>
        <p:spPr>
          <a:xfrm>
            <a:off x="9634329" y="5929802"/>
            <a:ext cx="2178651" cy="680828"/>
          </a:xfrm>
          <a:prstGeom prst="rect">
            <a:avLst/>
          </a:prstGeom>
        </p:spPr>
      </p:pic>
      <p:pic>
        <p:nvPicPr>
          <p:cNvPr id="14" name="Imagen 13">
            <a:extLst>
              <a:ext uri="{FF2B5EF4-FFF2-40B4-BE49-F238E27FC236}">
                <a16:creationId xmlns:a16="http://schemas.microsoft.com/office/drawing/2014/main" id="{4DBD7D2D-F60F-4D92-B6F7-C6CEEC541D6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9891" t="393" r="59440" b="-393"/>
          <a:stretch/>
        </p:blipFill>
        <p:spPr>
          <a:xfrm>
            <a:off x="1" y="0"/>
            <a:ext cx="2676938" cy="6858000"/>
          </a:xfrm>
          <a:prstGeom prst="rect">
            <a:avLst/>
          </a:prstGeom>
        </p:spPr>
      </p:pic>
      <p:pic>
        <p:nvPicPr>
          <p:cNvPr id="5" name="Imagen 4" descr="Interfaz de usuario gráfica, Texto&#10;&#10;Descripción generada automáticamente">
            <a:extLst>
              <a:ext uri="{FF2B5EF4-FFF2-40B4-BE49-F238E27FC236}">
                <a16:creationId xmlns:a16="http://schemas.microsoft.com/office/drawing/2014/main" id="{D1B99BD2-20E2-4B9C-9A96-C8EB0BB526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597212"/>
            <a:ext cx="4028660" cy="680828"/>
          </a:xfrm>
          <a:prstGeom prst="rect">
            <a:avLst/>
          </a:prstGeom>
        </p:spPr>
      </p:pic>
    </p:spTree>
    <p:extLst>
      <p:ext uri="{BB962C8B-B14F-4D97-AF65-F5344CB8AC3E}">
        <p14:creationId xmlns:p14="http://schemas.microsoft.com/office/powerpoint/2010/main" val="2280060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6.3 Evaluación de la Gestión Institucional</a:t>
            </a:r>
          </a:p>
        </p:txBody>
      </p:sp>
      <p:sp>
        <p:nvSpPr>
          <p:cNvPr id="8" name="CuadroTexto 7">
            <a:extLst>
              <a:ext uri="{FF2B5EF4-FFF2-40B4-BE49-F238E27FC236}">
                <a16:creationId xmlns:a16="http://schemas.microsoft.com/office/drawing/2014/main" id="{7CE02515-023E-4743-8C20-157E9F114CF5}"/>
              </a:ext>
            </a:extLst>
          </p:cNvPr>
          <p:cNvSpPr txBox="1"/>
          <p:nvPr/>
        </p:nvSpPr>
        <p:spPr>
          <a:xfrm>
            <a:off x="260352" y="5951608"/>
            <a:ext cx="10006769" cy="646331"/>
          </a:xfrm>
          <a:prstGeom prst="rect">
            <a:avLst/>
          </a:prstGeom>
          <a:noFill/>
        </p:spPr>
        <p:txBody>
          <a:bodyPr wrap="square">
            <a:spAutoFit/>
          </a:bodyPr>
          <a:lstStyle/>
          <a:p>
            <a:r>
              <a:rPr lang="es-CO" dirty="0">
                <a:hlinkClick r:id="rId3"/>
              </a:rPr>
              <a:t>https://www.urf.gov.co/webcenter/ShowProperty?nodeId=%2FConexionContent%2FWCC_CLUSTER-185232%2F%2FidcPrimaryFile&amp;revision=latestreleased</a:t>
            </a:r>
            <a:endParaRPr lang="es-CO" dirty="0"/>
          </a:p>
        </p:txBody>
      </p:sp>
      <p:sp>
        <p:nvSpPr>
          <p:cNvPr id="11" name="CuadroTexto 10">
            <a:extLst>
              <a:ext uri="{FF2B5EF4-FFF2-40B4-BE49-F238E27FC236}">
                <a16:creationId xmlns:a16="http://schemas.microsoft.com/office/drawing/2014/main" id="{8BB9DDCB-D8B8-4445-99AF-7FBF4193C002}"/>
              </a:ext>
            </a:extLst>
          </p:cNvPr>
          <p:cNvSpPr txBox="1"/>
          <p:nvPr/>
        </p:nvSpPr>
        <p:spPr>
          <a:xfrm>
            <a:off x="260352" y="1859339"/>
            <a:ext cx="6463189" cy="3139321"/>
          </a:xfrm>
          <a:prstGeom prst="rect">
            <a:avLst/>
          </a:prstGeom>
          <a:noFill/>
        </p:spPr>
        <p:txBody>
          <a:bodyPr wrap="square">
            <a:spAutoFit/>
          </a:bodyPr>
          <a:lstStyle/>
          <a:p>
            <a:pPr algn="just"/>
            <a:r>
              <a:rPr lang="es-ES" b="0" i="0" u="none" strike="noStrike" baseline="0" dirty="0">
                <a:solidFill>
                  <a:srgbClr val="000000"/>
                </a:solidFill>
                <a:latin typeface="Arial" panose="020B0604020202020204" pitchFamily="34" charset="0"/>
                <a:cs typeface="Arial" panose="020B0604020202020204" pitchFamily="34" charset="0"/>
              </a:rPr>
              <a:t>El nivel de apropiación por parte de los procesos de los elementos transversales de gestión es favorable, se evidencia el reporte de la información en la herramienta de monitoreo de manera oportuna de acuerdo con los criterios establecidos. </a:t>
            </a:r>
          </a:p>
          <a:p>
            <a:pPr algn="just"/>
            <a:endParaRPr lang="es-ES" b="0" i="0" u="none" strike="noStrike" baseline="0" dirty="0">
              <a:solidFill>
                <a:srgbClr val="000000"/>
              </a:solidFill>
              <a:latin typeface="Arial" panose="020B0604020202020204" pitchFamily="34" charset="0"/>
              <a:cs typeface="Arial" panose="020B0604020202020204" pitchFamily="34" charset="0"/>
            </a:endParaRPr>
          </a:p>
          <a:p>
            <a:pPr algn="just"/>
            <a:r>
              <a:rPr lang="es-ES" b="0" i="0" u="none" strike="noStrike" baseline="0" dirty="0">
                <a:solidFill>
                  <a:srgbClr val="000000"/>
                </a:solidFill>
                <a:latin typeface="Arial" panose="020B0604020202020204" pitchFamily="34" charset="0"/>
                <a:cs typeface="Arial" panose="020B0604020202020204" pitchFamily="34" charset="0"/>
              </a:rPr>
              <a:t>La definición y aplicación de esta estrategia, facilita la comprensión, manejo y fortalecimiento de los elementos por parte de los servidores de la Unidad, así como para la mejora de la gestión de los procesos y la toma de decisiones basadas en evidencias. </a:t>
            </a:r>
          </a:p>
        </p:txBody>
      </p:sp>
      <p:pic>
        <p:nvPicPr>
          <p:cNvPr id="12" name="Imagen 11">
            <a:extLst>
              <a:ext uri="{FF2B5EF4-FFF2-40B4-BE49-F238E27FC236}">
                <a16:creationId xmlns:a16="http://schemas.microsoft.com/office/drawing/2014/main" id="{1D7F5298-4DA1-435B-9796-BB27BB0B8F0F}"/>
              </a:ext>
            </a:extLst>
          </p:cNvPr>
          <p:cNvPicPr>
            <a:picLocks noChangeAspect="1"/>
          </p:cNvPicPr>
          <p:nvPr/>
        </p:nvPicPr>
        <p:blipFill rotWithShape="1">
          <a:blip r:embed="rId4"/>
          <a:srcRect l="8480" t="12974" r="7044" b="15290"/>
          <a:stretch/>
        </p:blipFill>
        <p:spPr>
          <a:xfrm>
            <a:off x="7235687" y="1760584"/>
            <a:ext cx="4424656" cy="2814401"/>
          </a:xfrm>
          <a:prstGeom prst="rect">
            <a:avLst/>
          </a:prstGeom>
        </p:spPr>
      </p:pic>
    </p:spTree>
    <p:extLst>
      <p:ext uri="{BB962C8B-B14F-4D97-AF65-F5344CB8AC3E}">
        <p14:creationId xmlns:p14="http://schemas.microsoft.com/office/powerpoint/2010/main" val="223979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6.4 Informe del Estado del Sistema de Control Interno Segundo Semestre 2021</a:t>
            </a:r>
          </a:p>
        </p:txBody>
      </p:sp>
      <p:sp>
        <p:nvSpPr>
          <p:cNvPr id="8" name="CuadroTexto 7">
            <a:extLst>
              <a:ext uri="{FF2B5EF4-FFF2-40B4-BE49-F238E27FC236}">
                <a16:creationId xmlns:a16="http://schemas.microsoft.com/office/drawing/2014/main" id="{886BE902-9A49-428D-BAFE-223DAA79D8B4}"/>
              </a:ext>
            </a:extLst>
          </p:cNvPr>
          <p:cNvSpPr txBox="1"/>
          <p:nvPr/>
        </p:nvSpPr>
        <p:spPr>
          <a:xfrm>
            <a:off x="260353" y="5906597"/>
            <a:ext cx="10126037" cy="646331"/>
          </a:xfrm>
          <a:prstGeom prst="rect">
            <a:avLst/>
          </a:prstGeom>
          <a:noFill/>
        </p:spPr>
        <p:txBody>
          <a:bodyPr wrap="square">
            <a:spAutoFit/>
          </a:bodyPr>
          <a:lstStyle/>
          <a:p>
            <a:r>
              <a:rPr lang="es-CO" dirty="0">
                <a:hlinkClick r:id="rId3"/>
              </a:rPr>
              <a:t>https://www.urf.gov.co/webcenter/ShowProperty?nodeId=%2FConexionContent%2FWCC_CLUSTER-185025%2F%2FidcPrimaryFile&amp;revision=latestreleased</a:t>
            </a:r>
            <a:endParaRPr lang="es-CO" dirty="0"/>
          </a:p>
        </p:txBody>
      </p:sp>
      <p:sp>
        <p:nvSpPr>
          <p:cNvPr id="11" name="CuadroTexto 10">
            <a:extLst>
              <a:ext uri="{FF2B5EF4-FFF2-40B4-BE49-F238E27FC236}">
                <a16:creationId xmlns:a16="http://schemas.microsoft.com/office/drawing/2014/main" id="{0E03D28B-34F6-461D-B3C5-3A592917B9FA}"/>
              </a:ext>
            </a:extLst>
          </p:cNvPr>
          <p:cNvSpPr txBox="1"/>
          <p:nvPr/>
        </p:nvSpPr>
        <p:spPr>
          <a:xfrm>
            <a:off x="353118" y="1896096"/>
            <a:ext cx="6455185" cy="3970318"/>
          </a:xfrm>
          <a:prstGeom prst="rect">
            <a:avLst/>
          </a:prstGeom>
          <a:noFill/>
        </p:spPr>
        <p:txBody>
          <a:bodyPr wrap="square">
            <a:spAutoFit/>
          </a:bodyPr>
          <a:lstStyle/>
          <a:p>
            <a:pPr algn="just"/>
            <a:r>
              <a:rPr lang="es-ES" b="0" i="0" u="none" strike="noStrike" baseline="0" dirty="0">
                <a:solidFill>
                  <a:srgbClr val="000000"/>
                </a:solidFill>
                <a:latin typeface="Arial" panose="020B0604020202020204" pitchFamily="34" charset="0"/>
                <a:cs typeface="Arial" panose="020B0604020202020204" pitchFamily="34" charset="0"/>
              </a:rPr>
              <a:t>El Sistema de Control Interno es efectivo a través de la operación de las Líneas de Defensa, estructuradas en el marco del Modelo de Operación por Procesos, la cual proporciona una seguridad razonable sobre la gestión institucional.</a:t>
            </a:r>
          </a:p>
          <a:p>
            <a:pPr algn="just"/>
            <a:endParaRPr lang="es-ES" b="0" i="0" u="none" strike="noStrike" baseline="0" dirty="0">
              <a:solidFill>
                <a:srgbClr val="000000"/>
              </a:solidFill>
              <a:latin typeface="Arial" panose="020B0604020202020204" pitchFamily="34" charset="0"/>
              <a:cs typeface="Arial" panose="020B0604020202020204" pitchFamily="34" charset="0"/>
            </a:endParaRPr>
          </a:p>
          <a:p>
            <a:pPr algn="just"/>
            <a:r>
              <a:rPr lang="es-ES" b="0" i="0" u="none" strike="noStrike" baseline="0" dirty="0">
                <a:solidFill>
                  <a:srgbClr val="000000"/>
                </a:solidFill>
                <a:latin typeface="Arial" panose="020B0604020202020204" pitchFamily="34" charset="0"/>
                <a:cs typeface="Arial" panose="020B0604020202020204" pitchFamily="34" charset="0"/>
              </a:rPr>
              <a:t>En términos generales se considera que el SCI de la entidad presenta un desarrollo óptimo y mantiene un nivel satisfactorio. </a:t>
            </a:r>
          </a:p>
          <a:p>
            <a:pPr algn="just"/>
            <a:endParaRPr lang="es-CO" dirty="0">
              <a:solidFill>
                <a:srgbClr val="000000"/>
              </a:solidFill>
              <a:latin typeface="Arial" panose="020B0604020202020204" pitchFamily="34" charset="0"/>
              <a:cs typeface="Arial" panose="020B0604020202020204" pitchFamily="34" charset="0"/>
            </a:endParaRPr>
          </a:p>
          <a:p>
            <a:pPr algn="just"/>
            <a:r>
              <a:rPr lang="es-CO" dirty="0">
                <a:solidFill>
                  <a:srgbClr val="000000"/>
                </a:solidFill>
                <a:latin typeface="Arial" panose="020B0604020202020204" pitchFamily="34" charset="0"/>
                <a:cs typeface="Arial" panose="020B0604020202020204" pitchFamily="34" charset="0"/>
              </a:rPr>
              <a:t>Se identificó una oportunidad de mejora en el componente de información y comunicación orientada a i</a:t>
            </a:r>
            <a:r>
              <a:rPr lang="es-CO" b="0" i="0" u="none" strike="noStrike" baseline="0" dirty="0">
                <a:solidFill>
                  <a:srgbClr val="000000"/>
                </a:solidFill>
                <a:latin typeface="Arial" panose="020B0604020202020204" pitchFamily="34" charset="0"/>
                <a:cs typeface="Arial" panose="020B0604020202020204" pitchFamily="34" charset="0"/>
              </a:rPr>
              <a:t>mplementar mecanismos que permita evaluar la efectividad de los canales de comunicación interna y externa. </a:t>
            </a:r>
            <a:r>
              <a:rPr lang="es-ES" b="0" i="0" u="none" strike="noStrike" baseline="0" dirty="0">
                <a:solidFill>
                  <a:srgbClr val="000000"/>
                </a:solidFill>
                <a:latin typeface="Arial" panose="020B0604020202020204" pitchFamily="34" charset="0"/>
                <a:cs typeface="Arial" panose="020B0604020202020204" pitchFamily="34" charset="0"/>
              </a:rPr>
              <a:t>	</a:t>
            </a:r>
          </a:p>
        </p:txBody>
      </p:sp>
      <p:pic>
        <p:nvPicPr>
          <p:cNvPr id="12" name="Imagen 11">
            <a:extLst>
              <a:ext uri="{FF2B5EF4-FFF2-40B4-BE49-F238E27FC236}">
                <a16:creationId xmlns:a16="http://schemas.microsoft.com/office/drawing/2014/main" id="{1ADDEF16-C9B0-424A-9C86-6A44F82B6D70}"/>
              </a:ext>
            </a:extLst>
          </p:cNvPr>
          <p:cNvPicPr>
            <a:picLocks noChangeAspect="1"/>
          </p:cNvPicPr>
          <p:nvPr/>
        </p:nvPicPr>
        <p:blipFill rotWithShape="1">
          <a:blip r:embed="rId4"/>
          <a:srcRect l="11359" t="11068" r="8197" b="8932"/>
          <a:stretch/>
        </p:blipFill>
        <p:spPr>
          <a:xfrm>
            <a:off x="7523922" y="1896096"/>
            <a:ext cx="3673585" cy="3653289"/>
          </a:xfrm>
          <a:prstGeom prst="rect">
            <a:avLst/>
          </a:prstGeom>
        </p:spPr>
      </p:pic>
    </p:spTree>
    <p:extLst>
      <p:ext uri="{BB962C8B-B14F-4D97-AF65-F5344CB8AC3E}">
        <p14:creationId xmlns:p14="http://schemas.microsoft.com/office/powerpoint/2010/main" val="2206710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6.5 Seguimiento medidas de austeridad del gasto Cuarto Trimestre 2021</a:t>
            </a:r>
          </a:p>
        </p:txBody>
      </p:sp>
      <p:sp>
        <p:nvSpPr>
          <p:cNvPr id="8" name="CuadroTexto 7">
            <a:extLst>
              <a:ext uri="{FF2B5EF4-FFF2-40B4-BE49-F238E27FC236}">
                <a16:creationId xmlns:a16="http://schemas.microsoft.com/office/drawing/2014/main" id="{275FC564-38A4-43F9-B6D1-662CB0ED419C}"/>
              </a:ext>
            </a:extLst>
          </p:cNvPr>
          <p:cNvSpPr txBox="1"/>
          <p:nvPr/>
        </p:nvSpPr>
        <p:spPr>
          <a:xfrm>
            <a:off x="130175" y="6012762"/>
            <a:ext cx="10097189" cy="646331"/>
          </a:xfrm>
          <a:prstGeom prst="rect">
            <a:avLst/>
          </a:prstGeom>
          <a:noFill/>
        </p:spPr>
        <p:txBody>
          <a:bodyPr wrap="square">
            <a:spAutoFit/>
          </a:bodyPr>
          <a:lstStyle/>
          <a:p>
            <a:r>
              <a:rPr lang="es-CO" dirty="0">
                <a:hlinkClick r:id="rId3"/>
              </a:rPr>
              <a:t>https://www.urf.gov.co/webcenter/ShowProperty?nodeId=%2FConexionContent%2FWCC_CLUSTER-188204%2F%2FidcPrimaryFile&amp;revision=latestreleased</a:t>
            </a:r>
            <a:endParaRPr lang="es-CO" dirty="0"/>
          </a:p>
        </p:txBody>
      </p:sp>
      <p:sp>
        <p:nvSpPr>
          <p:cNvPr id="11" name="CuadroTexto 10">
            <a:extLst>
              <a:ext uri="{FF2B5EF4-FFF2-40B4-BE49-F238E27FC236}">
                <a16:creationId xmlns:a16="http://schemas.microsoft.com/office/drawing/2014/main" id="{7E6A0A25-3792-4587-802D-49F63D88D825}"/>
              </a:ext>
            </a:extLst>
          </p:cNvPr>
          <p:cNvSpPr txBox="1"/>
          <p:nvPr/>
        </p:nvSpPr>
        <p:spPr>
          <a:xfrm>
            <a:off x="312008" y="1765445"/>
            <a:ext cx="6736774" cy="4247317"/>
          </a:xfrm>
          <a:prstGeom prst="rect">
            <a:avLst/>
          </a:prstGeom>
          <a:noFill/>
        </p:spPr>
        <p:txBody>
          <a:bodyPr wrap="square">
            <a:spAutoFit/>
          </a:bodyPr>
          <a:lstStyle/>
          <a:p>
            <a:pPr algn="just"/>
            <a:r>
              <a:rPr lang="es-ES" b="0" i="0" u="none" strike="noStrike" baseline="0" dirty="0">
                <a:solidFill>
                  <a:srgbClr val="000000"/>
                </a:solidFill>
                <a:latin typeface="Arial" panose="020B0604020202020204" pitchFamily="34" charset="0"/>
              </a:rPr>
              <a:t>Resultado del análisis al cumplimiento de las Medidas de Austeridad del Gasto, para el cuarto trimestre de 2021, se evidenció un incremento del 13%, respecto a la vigencia 2020, el incremento de los rubros analizados obedece principalmente a la reactivación económica y las medidas de aislamiento adoptadas en la vigencia 2020. </a:t>
            </a:r>
          </a:p>
          <a:p>
            <a:pPr algn="just"/>
            <a:endParaRPr lang="es-ES" b="0" i="0" u="none" strike="noStrike" baseline="0" dirty="0">
              <a:solidFill>
                <a:srgbClr val="000000"/>
              </a:solidFill>
              <a:latin typeface="Arial" panose="020B0604020202020204" pitchFamily="34" charset="0"/>
            </a:endParaRPr>
          </a:p>
          <a:p>
            <a:pPr algn="just"/>
            <a:endParaRPr lang="es-ES" b="0" i="0" u="none" strike="noStrike" baseline="0" dirty="0">
              <a:solidFill>
                <a:srgbClr val="000000"/>
              </a:solidFill>
              <a:latin typeface="Arial" panose="020B0604020202020204" pitchFamily="34" charset="0"/>
            </a:endParaRPr>
          </a:p>
          <a:p>
            <a:pPr algn="just"/>
            <a:r>
              <a:rPr lang="es-ES" b="0" i="0" u="none" strike="noStrike" baseline="0" dirty="0">
                <a:solidFill>
                  <a:srgbClr val="000000"/>
                </a:solidFill>
                <a:latin typeface="Arial" panose="020B0604020202020204" pitchFamily="34" charset="0"/>
              </a:rPr>
              <a:t>Se </a:t>
            </a:r>
            <a:r>
              <a:rPr lang="es-ES" i="0" u="none" strike="noStrike" baseline="0" dirty="0">
                <a:solidFill>
                  <a:srgbClr val="000000"/>
                </a:solidFill>
                <a:latin typeface="Arial" panose="020B0604020202020204" pitchFamily="34" charset="0"/>
              </a:rPr>
              <a:t>recomienda</a:t>
            </a:r>
            <a:r>
              <a:rPr lang="es-ES" b="1" i="0" u="none" strike="noStrike" baseline="0" dirty="0">
                <a:solidFill>
                  <a:srgbClr val="000000"/>
                </a:solidFill>
                <a:latin typeface="Arial" panose="020B0604020202020204" pitchFamily="34" charset="0"/>
              </a:rPr>
              <a:t> </a:t>
            </a:r>
            <a:r>
              <a:rPr lang="es-ES" b="0" i="0" u="none" strike="noStrike" baseline="0" dirty="0">
                <a:solidFill>
                  <a:srgbClr val="000000"/>
                </a:solidFill>
                <a:latin typeface="Arial" panose="020B0604020202020204" pitchFamily="34" charset="0"/>
              </a:rPr>
              <a:t>establecer controles y validar la pertinencia del cargue de los valores obligados y la relación con el respectivo rubro, en el Aplicativo de Medición de la Austeridad en el Gasto Público dispuesto por la Presidencia de la República de Colombia, así como evaluar la pertinencia de la metodología y la efectividad de controles aplicados en la planeación de las vacaciones</a:t>
            </a:r>
          </a:p>
        </p:txBody>
      </p:sp>
      <p:pic>
        <p:nvPicPr>
          <p:cNvPr id="12" name="Imagen 11">
            <a:extLst>
              <a:ext uri="{FF2B5EF4-FFF2-40B4-BE49-F238E27FC236}">
                <a16:creationId xmlns:a16="http://schemas.microsoft.com/office/drawing/2014/main" id="{4C3518F1-CEDD-48AD-B8CE-894E0D6A8430}"/>
              </a:ext>
            </a:extLst>
          </p:cNvPr>
          <p:cNvPicPr>
            <a:picLocks noChangeAspect="1"/>
          </p:cNvPicPr>
          <p:nvPr/>
        </p:nvPicPr>
        <p:blipFill rotWithShape="1">
          <a:blip r:embed="rId4"/>
          <a:srcRect l="11247" t="8380" r="10047" b="15598"/>
          <a:stretch/>
        </p:blipFill>
        <p:spPr>
          <a:xfrm>
            <a:off x="7406610" y="1585260"/>
            <a:ext cx="3943875" cy="4072762"/>
          </a:xfrm>
          <a:prstGeom prst="rect">
            <a:avLst/>
          </a:prstGeom>
        </p:spPr>
      </p:pic>
    </p:spTree>
    <p:extLst>
      <p:ext uri="{BB962C8B-B14F-4D97-AF65-F5344CB8AC3E}">
        <p14:creationId xmlns:p14="http://schemas.microsoft.com/office/powerpoint/2010/main" val="368169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6.6 Seguimiento Plan de Mejoramiento Contraloría Segundo Semestre 2021</a:t>
            </a:r>
          </a:p>
        </p:txBody>
      </p:sp>
      <p:sp>
        <p:nvSpPr>
          <p:cNvPr id="8" name="CuadroTexto 7">
            <a:extLst>
              <a:ext uri="{FF2B5EF4-FFF2-40B4-BE49-F238E27FC236}">
                <a16:creationId xmlns:a16="http://schemas.microsoft.com/office/drawing/2014/main" id="{911A6F00-1D78-4105-9B89-9DD496E4B244}"/>
              </a:ext>
            </a:extLst>
          </p:cNvPr>
          <p:cNvSpPr txBox="1"/>
          <p:nvPr/>
        </p:nvSpPr>
        <p:spPr>
          <a:xfrm>
            <a:off x="130176" y="5906597"/>
            <a:ext cx="10375485" cy="646331"/>
          </a:xfrm>
          <a:prstGeom prst="rect">
            <a:avLst/>
          </a:prstGeom>
          <a:noFill/>
        </p:spPr>
        <p:txBody>
          <a:bodyPr wrap="square">
            <a:spAutoFit/>
          </a:bodyPr>
          <a:lstStyle/>
          <a:p>
            <a:r>
              <a:rPr lang="es-CO" dirty="0">
                <a:hlinkClick r:id="rId3"/>
              </a:rPr>
              <a:t>https://www.urf.gov.co/webcenter/ShowProperty?nodeId=%2FConexionContent%2FWCC_CLUSTER-184998%2F%2FidcPrimaryFile&amp;revision=latestreleased</a:t>
            </a:r>
            <a:endParaRPr lang="es-CO" dirty="0"/>
          </a:p>
        </p:txBody>
      </p:sp>
      <p:sp>
        <p:nvSpPr>
          <p:cNvPr id="11" name="CuadroTexto 10">
            <a:extLst>
              <a:ext uri="{FF2B5EF4-FFF2-40B4-BE49-F238E27FC236}">
                <a16:creationId xmlns:a16="http://schemas.microsoft.com/office/drawing/2014/main" id="{8FF49B34-CA57-44DD-8EF6-B9CA69025C72}"/>
              </a:ext>
            </a:extLst>
          </p:cNvPr>
          <p:cNvSpPr txBox="1"/>
          <p:nvPr/>
        </p:nvSpPr>
        <p:spPr>
          <a:xfrm>
            <a:off x="377689" y="2467479"/>
            <a:ext cx="6460434" cy="2308324"/>
          </a:xfrm>
          <a:prstGeom prst="rect">
            <a:avLst/>
          </a:prstGeom>
          <a:noFill/>
        </p:spPr>
        <p:txBody>
          <a:bodyPr wrap="square">
            <a:spAutoFit/>
          </a:bodyPr>
          <a:lstStyle/>
          <a:p>
            <a:pPr algn="just"/>
            <a:r>
              <a:rPr lang="es-ES" dirty="0">
                <a:solidFill>
                  <a:srgbClr val="000000"/>
                </a:solidFill>
                <a:latin typeface="Arial" panose="020B0604020202020204" pitchFamily="34" charset="0"/>
              </a:rPr>
              <a:t>Una vez analizados los resultados del proceso de seguimiento a la acción documentada en el Plan de Mejoramiento suscrito con la Contraloría General de la República, se concluyó que, se cuenta con el reporte de la acción de mejora en el aplicativo SIRECI de Contraloría General de la República; se clasifica como cumplida teniendo en cuenta que se realizó el reporte de las notas a los estados financieros con corte al 31 de diciembre de 2020.</a:t>
            </a:r>
            <a:endParaRPr lang="es-CO" dirty="0">
              <a:solidFill>
                <a:srgbClr val="000000"/>
              </a:solidFill>
              <a:latin typeface="Arial" panose="020B0604020202020204" pitchFamily="34" charset="0"/>
            </a:endParaRPr>
          </a:p>
        </p:txBody>
      </p:sp>
      <p:pic>
        <p:nvPicPr>
          <p:cNvPr id="3" name="Imagen 2">
            <a:extLst>
              <a:ext uri="{FF2B5EF4-FFF2-40B4-BE49-F238E27FC236}">
                <a16:creationId xmlns:a16="http://schemas.microsoft.com/office/drawing/2014/main" id="{117B9B1A-69E1-4C5C-BE89-BEF713848790}"/>
              </a:ext>
            </a:extLst>
          </p:cNvPr>
          <p:cNvPicPr>
            <a:picLocks noChangeAspect="1"/>
          </p:cNvPicPr>
          <p:nvPr/>
        </p:nvPicPr>
        <p:blipFill>
          <a:blip r:embed="rId4"/>
          <a:stretch>
            <a:fillRect/>
          </a:stretch>
        </p:blipFill>
        <p:spPr>
          <a:xfrm>
            <a:off x="7376120" y="1730537"/>
            <a:ext cx="3841267" cy="3841267"/>
          </a:xfrm>
          <a:prstGeom prst="rect">
            <a:avLst/>
          </a:prstGeom>
        </p:spPr>
      </p:pic>
    </p:spTree>
    <p:extLst>
      <p:ext uri="{BB962C8B-B14F-4D97-AF65-F5344CB8AC3E}">
        <p14:creationId xmlns:p14="http://schemas.microsoft.com/office/powerpoint/2010/main" val="306303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6.7 Evaluación Sistema de Control Interno Contable 2021</a:t>
            </a:r>
          </a:p>
        </p:txBody>
      </p:sp>
      <p:sp>
        <p:nvSpPr>
          <p:cNvPr id="8" name="CuadroTexto 7">
            <a:extLst>
              <a:ext uri="{FF2B5EF4-FFF2-40B4-BE49-F238E27FC236}">
                <a16:creationId xmlns:a16="http://schemas.microsoft.com/office/drawing/2014/main" id="{D543E3CC-AA94-491B-9874-CF3FCC67D53F}"/>
              </a:ext>
            </a:extLst>
          </p:cNvPr>
          <p:cNvSpPr txBox="1"/>
          <p:nvPr/>
        </p:nvSpPr>
        <p:spPr>
          <a:xfrm>
            <a:off x="305768" y="5906597"/>
            <a:ext cx="10156827" cy="646331"/>
          </a:xfrm>
          <a:prstGeom prst="rect">
            <a:avLst/>
          </a:prstGeom>
          <a:noFill/>
        </p:spPr>
        <p:txBody>
          <a:bodyPr wrap="square">
            <a:spAutoFit/>
          </a:bodyPr>
          <a:lstStyle/>
          <a:p>
            <a:r>
              <a:rPr lang="es-CO" dirty="0">
                <a:hlinkClick r:id="rId3"/>
              </a:rPr>
              <a:t>https://www.urf.gov.co/webcenter/ShowProperty?nodeId=%2FConexionContent%2FWCC_CLUSTER-187270%2F%2FidcPrimaryFile&amp;revision=latestreleased</a:t>
            </a:r>
            <a:endParaRPr lang="es-CO" dirty="0"/>
          </a:p>
        </p:txBody>
      </p:sp>
      <p:sp>
        <p:nvSpPr>
          <p:cNvPr id="11" name="CuadroTexto 10">
            <a:extLst>
              <a:ext uri="{FF2B5EF4-FFF2-40B4-BE49-F238E27FC236}">
                <a16:creationId xmlns:a16="http://schemas.microsoft.com/office/drawing/2014/main" id="{E0A41214-9DFB-4736-A651-A6E599841D1F}"/>
              </a:ext>
            </a:extLst>
          </p:cNvPr>
          <p:cNvSpPr txBox="1"/>
          <p:nvPr/>
        </p:nvSpPr>
        <p:spPr>
          <a:xfrm>
            <a:off x="305768" y="2137398"/>
            <a:ext cx="6492597" cy="2862322"/>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La Unidad s</a:t>
            </a:r>
            <a:r>
              <a:rPr lang="es-ES" i="0" u="none" strike="noStrike" baseline="0" dirty="0">
                <a:solidFill>
                  <a:srgbClr val="000000"/>
                </a:solidFill>
                <a:latin typeface="Arial" panose="020B0604020202020204" pitchFamily="34" charset="0"/>
                <a:cs typeface="Arial" panose="020B0604020202020204" pitchFamily="34" charset="0"/>
              </a:rPr>
              <a:t>e mantuvo en un nivel de cumplimiento alto / eficiente</a:t>
            </a:r>
            <a:r>
              <a:rPr lang="es-ES" b="0" i="0" u="none" strike="noStrike" baseline="0" dirty="0">
                <a:solidFill>
                  <a:srgbClr val="000000"/>
                </a:solidFill>
                <a:latin typeface="Arial" panose="020B0604020202020204" pitchFamily="34" charset="0"/>
                <a:cs typeface="Arial" panose="020B0604020202020204" pitchFamily="34" charset="0"/>
              </a:rPr>
              <a:t>. Se resalta el compromiso de la entidad en la implementación de las recomendaciones presentadas por la Oficina de Control Interno en la auditoría al Proceso de Gestión Financiera, en aspectos relacionados con la identificación y formulación de nuevos riesgos contables, así como, en la definición de una acción de mejora relaciona con la segregación de roles de los usuarios en el SIIF, entre otros, mejorando el proceso contable y contribuyendo al fortalecimiento del Sistema de Control Interno. </a:t>
            </a:r>
            <a:endParaRPr lang="es-ES"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0DCFB2E8-541F-4997-8F58-5129A9D7C35A}"/>
              </a:ext>
            </a:extLst>
          </p:cNvPr>
          <p:cNvPicPr>
            <a:picLocks noChangeAspect="1"/>
          </p:cNvPicPr>
          <p:nvPr/>
        </p:nvPicPr>
        <p:blipFill rotWithShape="1">
          <a:blip r:embed="rId4"/>
          <a:srcRect b="10555"/>
          <a:stretch/>
        </p:blipFill>
        <p:spPr>
          <a:xfrm>
            <a:off x="7542557" y="1505243"/>
            <a:ext cx="4074591" cy="3861887"/>
          </a:xfrm>
          <a:prstGeom prst="rect">
            <a:avLst/>
          </a:prstGeom>
        </p:spPr>
      </p:pic>
    </p:spTree>
    <p:extLst>
      <p:ext uri="{BB962C8B-B14F-4D97-AF65-F5344CB8AC3E}">
        <p14:creationId xmlns:p14="http://schemas.microsoft.com/office/powerpoint/2010/main" val="228014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6.8 Cumplimiento al Plan Anual de Auditoría  Cuarto Trimestre 2021</a:t>
            </a:r>
          </a:p>
        </p:txBody>
      </p:sp>
      <p:sp>
        <p:nvSpPr>
          <p:cNvPr id="8" name="CuadroTexto 7">
            <a:extLst>
              <a:ext uri="{FF2B5EF4-FFF2-40B4-BE49-F238E27FC236}">
                <a16:creationId xmlns:a16="http://schemas.microsoft.com/office/drawing/2014/main" id="{91AECF5E-51C8-419C-AF43-0A2D9E54D785}"/>
              </a:ext>
            </a:extLst>
          </p:cNvPr>
          <p:cNvSpPr txBox="1"/>
          <p:nvPr/>
        </p:nvSpPr>
        <p:spPr>
          <a:xfrm>
            <a:off x="260353" y="6012762"/>
            <a:ext cx="10166763" cy="646331"/>
          </a:xfrm>
          <a:prstGeom prst="rect">
            <a:avLst/>
          </a:prstGeom>
          <a:noFill/>
        </p:spPr>
        <p:txBody>
          <a:bodyPr wrap="square">
            <a:spAutoFit/>
          </a:bodyPr>
          <a:lstStyle/>
          <a:p>
            <a:r>
              <a:rPr lang="es-CO" dirty="0">
                <a:hlinkClick r:id="rId3"/>
              </a:rPr>
              <a:t>https://www.urf.gov.co/webcenter/ShowProperty?nodeId=%2FConexionContent%2FWCC_CLUSTER-187206%2F%2FidcPrimaryFile&amp;revision=latestreleased</a:t>
            </a:r>
            <a:endParaRPr lang="es-CO" dirty="0"/>
          </a:p>
        </p:txBody>
      </p:sp>
      <p:sp>
        <p:nvSpPr>
          <p:cNvPr id="11" name="CuadroTexto 10">
            <a:extLst>
              <a:ext uri="{FF2B5EF4-FFF2-40B4-BE49-F238E27FC236}">
                <a16:creationId xmlns:a16="http://schemas.microsoft.com/office/drawing/2014/main" id="{DB806102-EDC7-4174-A111-136C35E0FDBD}"/>
              </a:ext>
            </a:extLst>
          </p:cNvPr>
          <p:cNvSpPr txBox="1"/>
          <p:nvPr/>
        </p:nvSpPr>
        <p:spPr>
          <a:xfrm>
            <a:off x="387626" y="2084732"/>
            <a:ext cx="6430617" cy="2862322"/>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Con corte a diciembre de 2021, se ejecutaron 100 % de las actividades programadas, las cuales fueron ejecutadas dentro del plazo establecido.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El informe contiene los resultados de los ejercicios realizados durante el corte octubre - diciembre, es de indicar que se contó con el apoyo de la Oficina de Control Interno del Ministerio de Hacienda y Crédito Público para la ejecución de las auditorías a los procesos Direccionamiento y Planeación, Gestión de la Información, Gestión Humana.</a:t>
            </a:r>
          </a:p>
        </p:txBody>
      </p:sp>
      <p:pic>
        <p:nvPicPr>
          <p:cNvPr id="3" name="Imagen 2">
            <a:extLst>
              <a:ext uri="{FF2B5EF4-FFF2-40B4-BE49-F238E27FC236}">
                <a16:creationId xmlns:a16="http://schemas.microsoft.com/office/drawing/2014/main" id="{EC799323-E5E8-4FDD-A18E-3FF6C850E612}"/>
              </a:ext>
            </a:extLst>
          </p:cNvPr>
          <p:cNvPicPr>
            <a:picLocks noChangeAspect="1"/>
          </p:cNvPicPr>
          <p:nvPr/>
        </p:nvPicPr>
        <p:blipFill>
          <a:blip r:embed="rId4"/>
          <a:stretch>
            <a:fillRect/>
          </a:stretch>
        </p:blipFill>
        <p:spPr>
          <a:xfrm>
            <a:off x="7003419" y="2084732"/>
            <a:ext cx="4800955" cy="2688535"/>
          </a:xfrm>
          <a:prstGeom prst="rect">
            <a:avLst/>
          </a:prstGeom>
        </p:spPr>
      </p:pic>
    </p:spTree>
    <p:extLst>
      <p:ext uri="{BB962C8B-B14F-4D97-AF65-F5344CB8AC3E}">
        <p14:creationId xmlns:p14="http://schemas.microsoft.com/office/powerpoint/2010/main" val="138589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6.9 Seguimiento registro de las actuaciones contractuales en SECOP</a:t>
            </a:r>
          </a:p>
        </p:txBody>
      </p:sp>
      <p:sp>
        <p:nvSpPr>
          <p:cNvPr id="6" name="CuadroTexto 5">
            <a:extLst>
              <a:ext uri="{FF2B5EF4-FFF2-40B4-BE49-F238E27FC236}">
                <a16:creationId xmlns:a16="http://schemas.microsoft.com/office/drawing/2014/main" id="{376FFE75-048B-48C3-B505-4491B1771539}"/>
              </a:ext>
            </a:extLst>
          </p:cNvPr>
          <p:cNvSpPr txBox="1"/>
          <p:nvPr/>
        </p:nvSpPr>
        <p:spPr>
          <a:xfrm>
            <a:off x="260353" y="1765445"/>
            <a:ext cx="6607588" cy="3970318"/>
          </a:xfrm>
          <a:prstGeom prst="rect">
            <a:avLst/>
          </a:prstGeom>
          <a:noFill/>
        </p:spPr>
        <p:txBody>
          <a:bodyPr wrap="square">
            <a:spAutoFit/>
          </a:bodyPr>
          <a:lstStyle/>
          <a:p>
            <a:pPr algn="just"/>
            <a:r>
              <a:rPr lang="es-ES" dirty="0">
                <a:solidFill>
                  <a:srgbClr val="000000"/>
                </a:solidFill>
                <a:latin typeface="Arial" panose="020B0604020202020204" pitchFamily="34" charset="0"/>
              </a:rPr>
              <a:t>En términos generales la Unidad re</a:t>
            </a:r>
            <a:r>
              <a:rPr lang="es-ES" b="0" i="0" u="none" strike="noStrike" baseline="0" dirty="0">
                <a:solidFill>
                  <a:srgbClr val="000000"/>
                </a:solidFill>
                <a:latin typeface="Arial" panose="020B0604020202020204" pitchFamily="34" charset="0"/>
              </a:rPr>
              <a:t>aliza el registro y cargue de la información en el SECOP II, en virtud del principio de transparencia y publicidad.</a:t>
            </a:r>
          </a:p>
          <a:p>
            <a:pPr algn="just"/>
            <a:endParaRPr lang="es-ES" dirty="0">
              <a:solidFill>
                <a:srgbClr val="000000"/>
              </a:solidFill>
              <a:latin typeface="Arial" panose="020B0604020202020204" pitchFamily="34" charset="0"/>
            </a:endParaRPr>
          </a:p>
          <a:p>
            <a:pPr algn="just"/>
            <a:r>
              <a:rPr lang="es-ES" b="0" i="0" u="none" strike="noStrike" baseline="0" dirty="0">
                <a:solidFill>
                  <a:srgbClr val="000000"/>
                </a:solidFill>
                <a:latin typeface="Arial" panose="020B0604020202020204" pitchFamily="34" charset="0"/>
              </a:rPr>
              <a:t>Se identificaron debilidades frente a la gestión del riesgo </a:t>
            </a:r>
            <a:r>
              <a:rPr lang="es-ES" b="0" i="1" u="none" strike="noStrike" baseline="0" dirty="0">
                <a:solidFill>
                  <a:srgbClr val="000000"/>
                </a:solidFill>
                <a:latin typeface="Arial" panose="020B0604020202020204" pitchFamily="34" charset="0"/>
              </a:rPr>
              <a:t>Publicación inoportuna de la contratación institucional e Incumplimiento del principio de transparencia en la contratación estatal</a:t>
            </a:r>
            <a:r>
              <a:rPr lang="es-ES" b="0" i="0" u="none" strike="noStrike" baseline="0" dirty="0">
                <a:solidFill>
                  <a:srgbClr val="000000"/>
                </a:solidFill>
                <a:latin typeface="Arial" panose="020B0604020202020204" pitchFamily="34" charset="0"/>
              </a:rPr>
              <a:t>, por lo que se sugiere la revisión integral, así como realizar una jornada de sensibilización y capacitación dirigida a los supervisores y realizar el cargue de la totalidad de los documentos correspondientes a la ejecución de los contratos en la página web de la unidad.</a:t>
            </a:r>
          </a:p>
          <a:p>
            <a:pPr algn="just"/>
            <a:endParaRPr lang="es-ES" b="1" dirty="0">
              <a:solidFill>
                <a:srgbClr val="000000"/>
              </a:solidFill>
              <a:latin typeface="Arial" panose="020B0604020202020204" pitchFamily="34" charset="0"/>
            </a:endParaRPr>
          </a:p>
          <a:p>
            <a:pPr algn="just"/>
            <a:r>
              <a:rPr lang="es-ES" b="1" dirty="0">
                <a:solidFill>
                  <a:srgbClr val="000000"/>
                </a:solidFill>
                <a:latin typeface="Arial" panose="020B0604020202020204" pitchFamily="34" charset="0"/>
              </a:rPr>
              <a:t>Se suscribió Plan de Mejoramiento por parte del proceso</a:t>
            </a:r>
            <a:endParaRPr lang="es-ES" dirty="0">
              <a:solidFill>
                <a:srgbClr val="000000"/>
              </a:solidFill>
              <a:latin typeface="Arial" panose="020B0604020202020204" pitchFamily="34" charset="0"/>
            </a:endParaRPr>
          </a:p>
        </p:txBody>
      </p:sp>
      <p:sp>
        <p:nvSpPr>
          <p:cNvPr id="8" name="CuadroTexto 7">
            <a:extLst>
              <a:ext uri="{FF2B5EF4-FFF2-40B4-BE49-F238E27FC236}">
                <a16:creationId xmlns:a16="http://schemas.microsoft.com/office/drawing/2014/main" id="{4F6D6630-2B55-4588-BACB-35C22E3B426B}"/>
              </a:ext>
            </a:extLst>
          </p:cNvPr>
          <p:cNvSpPr txBox="1"/>
          <p:nvPr/>
        </p:nvSpPr>
        <p:spPr>
          <a:xfrm>
            <a:off x="260353" y="6012762"/>
            <a:ext cx="10135976" cy="646331"/>
          </a:xfrm>
          <a:prstGeom prst="rect">
            <a:avLst/>
          </a:prstGeom>
          <a:noFill/>
        </p:spPr>
        <p:txBody>
          <a:bodyPr wrap="square">
            <a:spAutoFit/>
          </a:bodyPr>
          <a:lstStyle/>
          <a:p>
            <a:r>
              <a:rPr lang="es-CO" dirty="0">
                <a:hlinkClick r:id="rId3"/>
              </a:rPr>
              <a:t>https://www.urf.gov.co/webcenter/ShowProperty?nodeId=%2FConexionContent%2FWCC_CLUSTER-187205%2F%2FidcPrimaryFile&amp;revision=latestreleased</a:t>
            </a:r>
            <a:endParaRPr lang="es-CO" dirty="0"/>
          </a:p>
        </p:txBody>
      </p:sp>
      <p:pic>
        <p:nvPicPr>
          <p:cNvPr id="3" name="Imagen 2">
            <a:extLst>
              <a:ext uri="{FF2B5EF4-FFF2-40B4-BE49-F238E27FC236}">
                <a16:creationId xmlns:a16="http://schemas.microsoft.com/office/drawing/2014/main" id="{C1C6CC02-7BBB-4C8A-8BF1-E48686A6EB85}"/>
              </a:ext>
            </a:extLst>
          </p:cNvPr>
          <p:cNvPicPr>
            <a:picLocks noChangeAspect="1"/>
          </p:cNvPicPr>
          <p:nvPr/>
        </p:nvPicPr>
        <p:blipFill>
          <a:blip r:embed="rId4"/>
          <a:stretch>
            <a:fillRect/>
          </a:stretch>
        </p:blipFill>
        <p:spPr>
          <a:xfrm>
            <a:off x="7977231" y="1505243"/>
            <a:ext cx="3160643" cy="3946872"/>
          </a:xfrm>
          <a:prstGeom prst="rect">
            <a:avLst/>
          </a:prstGeom>
        </p:spPr>
      </p:pic>
    </p:spTree>
    <p:extLst>
      <p:ext uri="{BB962C8B-B14F-4D97-AF65-F5344CB8AC3E}">
        <p14:creationId xmlns:p14="http://schemas.microsoft.com/office/powerpoint/2010/main" val="79084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 10 Sesión ordinaria del Comité de Coordinación de Control Interno Primer Trimestre 2022</a:t>
            </a:r>
          </a:p>
        </p:txBody>
      </p:sp>
      <p:pic>
        <p:nvPicPr>
          <p:cNvPr id="6" name="Imagen 5">
            <a:extLst>
              <a:ext uri="{FF2B5EF4-FFF2-40B4-BE49-F238E27FC236}">
                <a16:creationId xmlns:a16="http://schemas.microsoft.com/office/drawing/2014/main" id="{EA0E6869-4ECC-4E12-BCEB-07B8D614AE73}"/>
              </a:ext>
            </a:extLst>
          </p:cNvPr>
          <p:cNvPicPr>
            <a:picLocks noChangeAspect="1"/>
          </p:cNvPicPr>
          <p:nvPr/>
        </p:nvPicPr>
        <p:blipFill rotWithShape="1">
          <a:blip r:embed="rId3"/>
          <a:srcRect l="2329" t="11532" r="1201" b="16405"/>
          <a:stretch/>
        </p:blipFill>
        <p:spPr>
          <a:xfrm>
            <a:off x="6997606" y="2451262"/>
            <a:ext cx="4704064" cy="2340759"/>
          </a:xfrm>
          <a:prstGeom prst="rect">
            <a:avLst/>
          </a:prstGeom>
        </p:spPr>
      </p:pic>
      <p:sp>
        <p:nvSpPr>
          <p:cNvPr id="8" name="Rectángulo 7">
            <a:extLst>
              <a:ext uri="{FF2B5EF4-FFF2-40B4-BE49-F238E27FC236}">
                <a16:creationId xmlns:a16="http://schemas.microsoft.com/office/drawing/2014/main" id="{997F8646-145A-499D-B551-82BBAC1DBA09}"/>
              </a:ext>
            </a:extLst>
          </p:cNvPr>
          <p:cNvSpPr/>
          <p:nvPr/>
        </p:nvSpPr>
        <p:spPr>
          <a:xfrm>
            <a:off x="391053" y="2266028"/>
            <a:ext cx="6387435" cy="3139321"/>
          </a:xfrm>
          <a:prstGeom prst="rect">
            <a:avLst/>
          </a:prstGeom>
        </p:spPr>
        <p:txBody>
          <a:bodyPr wrap="square">
            <a:spAutoFit/>
          </a:bodyPr>
          <a:lstStyle/>
          <a:p>
            <a:pPr algn="just"/>
            <a:r>
              <a:rPr lang="es-CO" dirty="0">
                <a:latin typeface="Arial" panose="020B0604020202020204" pitchFamily="34" charset="0"/>
                <a:ea typeface="Calibri" panose="020F0502020204030204" pitchFamily="34" charset="0"/>
                <a:cs typeface="Arial" panose="020B0604020202020204" pitchFamily="34" charset="0"/>
              </a:rPr>
              <a:t>En la sesión del Comité del primer trimestre realizada el 24 de marzo se presentaron los resultados de los ejercicios de evaluación independiente realizados por el proceso de control y evaluación y la Oficina de Control Interno del Ministerio de Hacienda y Crédito Público y el seguimiento al Plan Anual de Auditoría y de Mejoramiento de la  vigencia 2022, con corte a marzo, así mismo se presentó el avance en la estructuración del Mapa de Aseguramiento y Programa de Aseguramiento y Mejora de la Calidad de la Auditoría Interna y se presentaron los estados financieros y el informe de atención al ciudadano.</a:t>
            </a:r>
          </a:p>
        </p:txBody>
      </p:sp>
    </p:spTree>
    <p:extLst>
      <p:ext uri="{BB962C8B-B14F-4D97-AF65-F5344CB8AC3E}">
        <p14:creationId xmlns:p14="http://schemas.microsoft.com/office/powerpoint/2010/main" val="87713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 11 Reporte FURAG - MECI</a:t>
            </a:r>
          </a:p>
        </p:txBody>
      </p:sp>
      <p:pic>
        <p:nvPicPr>
          <p:cNvPr id="8" name="Picture 1">
            <a:extLst>
              <a:ext uri="{FF2B5EF4-FFF2-40B4-BE49-F238E27FC236}">
                <a16:creationId xmlns:a16="http://schemas.microsoft.com/office/drawing/2014/main" id="{73ADAFE2-9D3C-4AE3-A5EC-3A0A35AEF56E}"/>
              </a:ext>
            </a:extLst>
          </p:cNvPr>
          <p:cNvPicPr>
            <a:picLocks noChangeAspect="1" noChangeArrowheads="1"/>
          </p:cNvPicPr>
          <p:nvPr/>
        </p:nvPicPr>
        <p:blipFill>
          <a:blip r:embed="rId3">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731689" y="2604582"/>
            <a:ext cx="4908767" cy="156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A6FFFBC8-673A-4EDF-9355-8B891AAFA9CF}"/>
              </a:ext>
            </a:extLst>
          </p:cNvPr>
          <p:cNvSpPr txBox="1"/>
          <p:nvPr/>
        </p:nvSpPr>
        <p:spPr>
          <a:xfrm>
            <a:off x="551544" y="2604582"/>
            <a:ext cx="6097656" cy="2308324"/>
          </a:xfrm>
          <a:prstGeom prst="rect">
            <a:avLst/>
          </a:prstGeom>
          <a:noFill/>
        </p:spPr>
        <p:txBody>
          <a:bodyPr wrap="square">
            <a:spAutoFit/>
          </a:bodyPr>
          <a:lstStyle/>
          <a:p>
            <a:pPr algn="just"/>
            <a:r>
              <a:rPr lang="es-ES" dirty="0">
                <a:latin typeface="Arial" panose="020B0604020202020204" pitchFamily="34" charset="0"/>
                <a:cs typeface="Arial" panose="020B0604020202020204" pitchFamily="34" charset="0"/>
              </a:rPr>
              <a:t>Se realiza el reporte anual de información a través del Formulario Único de Reporte y Avance de Gestión FURAG correspondiente al componente del Modelo Estándar de Control Interno.</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 genera el </a:t>
            </a:r>
            <a:r>
              <a:rPr lang="es-CO" sz="1800" b="0" i="0" u="none" strike="noStrike" baseline="0" dirty="0">
                <a:solidFill>
                  <a:srgbClr val="000000"/>
                </a:solidFill>
                <a:latin typeface="Arial" panose="020B0604020202020204" pitchFamily="34" charset="0"/>
                <a:cs typeface="Arial" panose="020B0604020202020204" pitchFamily="34" charset="0"/>
              </a:rPr>
              <a:t>certificado emitido por el Departamento Administrativo de la Función Publica como soporte exitoso del cargue de la información.</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41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7. Observación General</a:t>
            </a:r>
          </a:p>
        </p:txBody>
      </p:sp>
      <p:sp>
        <p:nvSpPr>
          <p:cNvPr id="6" name="Marcador de contenido 2">
            <a:extLst>
              <a:ext uri="{FF2B5EF4-FFF2-40B4-BE49-F238E27FC236}">
                <a16:creationId xmlns:a16="http://schemas.microsoft.com/office/drawing/2014/main" id="{200972C9-F851-4461-9AA1-0F7956D211F9}"/>
              </a:ext>
            </a:extLst>
          </p:cNvPr>
          <p:cNvSpPr>
            <a:spLocks noGrp="1"/>
          </p:cNvSpPr>
          <p:nvPr>
            <p:ph idx="1"/>
          </p:nvPr>
        </p:nvSpPr>
        <p:spPr>
          <a:xfrm>
            <a:off x="3038969" y="2070802"/>
            <a:ext cx="4411861" cy="3425538"/>
          </a:xfrm>
        </p:spPr>
        <p:txBody>
          <a:bodyPr>
            <a:noAutofit/>
          </a:bodyPr>
          <a:lstStyle/>
          <a:p>
            <a:pPr marL="0" indent="0" algn="just">
              <a:buNone/>
            </a:pPr>
            <a:r>
              <a:rPr lang="es-MX" sz="2000" dirty="0">
                <a:latin typeface="Arial" panose="020B0604020202020204" pitchFamily="34" charset="0"/>
                <a:cs typeface="Arial" panose="020B0604020202020204" pitchFamily="34" charset="0"/>
              </a:rPr>
              <a:t>La unidad maneja un nivel de aseguramiento razonable frente al Sistema de Control Interno; se exhorta a  mantener la aplicación de actividades de control que fortalecen la gestión institucional y contribuyen al cumplimiento de los objetivos institucionales. </a:t>
            </a:r>
          </a:p>
          <a:p>
            <a:pPr marL="0" indent="0" algn="just">
              <a:buNone/>
            </a:pPr>
            <a:r>
              <a:rPr lang="es-MX" sz="2000" dirty="0">
                <a:latin typeface="Arial" panose="020B0604020202020204" pitchFamily="34" charset="0"/>
                <a:cs typeface="Arial" panose="020B0604020202020204" pitchFamily="34" charset="0"/>
              </a:rPr>
              <a:t>Así mismo  las actividades programadas en el Plan Anual de Auditoría  se ejecutaron en el plazo establecido y se publican para conocimiento de los grupos de valor en la página web de la unidad.</a:t>
            </a:r>
          </a:p>
        </p:txBody>
      </p:sp>
      <p:sp>
        <p:nvSpPr>
          <p:cNvPr id="8" name="CuadroTexto 7">
            <a:extLst>
              <a:ext uri="{FF2B5EF4-FFF2-40B4-BE49-F238E27FC236}">
                <a16:creationId xmlns:a16="http://schemas.microsoft.com/office/drawing/2014/main" id="{D0429CB0-7F76-48BF-B9C2-4D6AAD558FE1}"/>
              </a:ext>
            </a:extLst>
          </p:cNvPr>
          <p:cNvSpPr txBox="1"/>
          <p:nvPr/>
        </p:nvSpPr>
        <p:spPr>
          <a:xfrm>
            <a:off x="3562042" y="1475856"/>
            <a:ext cx="2930802" cy="523220"/>
          </a:xfrm>
          <a:prstGeom prst="rect">
            <a:avLst/>
          </a:prstGeom>
          <a:noFill/>
        </p:spPr>
        <p:txBody>
          <a:bodyPr wrap="none" rtlCol="0">
            <a:spAutoFit/>
          </a:bodyPr>
          <a:lstStyle/>
          <a:p>
            <a:r>
              <a:rPr lang="es-CO" sz="2800" b="1" dirty="0">
                <a:solidFill>
                  <a:schemeClr val="tx2"/>
                </a:solidFill>
              </a:rPr>
              <a:t>Aspectos Positivos</a:t>
            </a:r>
          </a:p>
        </p:txBody>
      </p:sp>
      <p:sp>
        <p:nvSpPr>
          <p:cNvPr id="11" name="CuadroTexto 10">
            <a:extLst>
              <a:ext uri="{FF2B5EF4-FFF2-40B4-BE49-F238E27FC236}">
                <a16:creationId xmlns:a16="http://schemas.microsoft.com/office/drawing/2014/main" id="{7F84A751-3298-4334-A2EE-9A148079FF00}"/>
              </a:ext>
            </a:extLst>
          </p:cNvPr>
          <p:cNvSpPr txBox="1"/>
          <p:nvPr/>
        </p:nvSpPr>
        <p:spPr>
          <a:xfrm>
            <a:off x="7802776" y="1475856"/>
            <a:ext cx="4038413" cy="523220"/>
          </a:xfrm>
          <a:prstGeom prst="rect">
            <a:avLst/>
          </a:prstGeom>
          <a:noFill/>
        </p:spPr>
        <p:txBody>
          <a:bodyPr wrap="none" rtlCol="0">
            <a:spAutoFit/>
          </a:bodyPr>
          <a:lstStyle/>
          <a:p>
            <a:r>
              <a:rPr lang="es-CO" sz="2800" b="1" dirty="0">
                <a:solidFill>
                  <a:schemeClr val="tx2"/>
                </a:solidFill>
              </a:rPr>
              <a:t>Oportunidades de Mejora</a:t>
            </a:r>
          </a:p>
        </p:txBody>
      </p:sp>
      <p:sp>
        <p:nvSpPr>
          <p:cNvPr id="12" name="Marcador de contenido 2">
            <a:extLst>
              <a:ext uri="{FF2B5EF4-FFF2-40B4-BE49-F238E27FC236}">
                <a16:creationId xmlns:a16="http://schemas.microsoft.com/office/drawing/2014/main" id="{AB2466FA-9946-45E5-8C61-D29CA8251EFE}"/>
              </a:ext>
            </a:extLst>
          </p:cNvPr>
          <p:cNvSpPr txBox="1">
            <a:spLocks/>
          </p:cNvSpPr>
          <p:nvPr/>
        </p:nvSpPr>
        <p:spPr>
          <a:xfrm>
            <a:off x="7802776" y="2070801"/>
            <a:ext cx="3951080" cy="32311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000" dirty="0">
                <a:latin typeface="Arial" panose="020B0604020202020204" pitchFamily="34" charset="0"/>
                <a:cs typeface="Arial" panose="020B0604020202020204" pitchFamily="34" charset="0"/>
              </a:rPr>
              <a:t>En los ejercicios de evaluación independiente realizadas por el proceso de control y evaluación y  la Oficina de Control Interno del Ministerio de Hacienda Se identificaron oportunidades de </a:t>
            </a:r>
            <a:r>
              <a:rPr lang="es-CO" sz="2000" dirty="0">
                <a:latin typeface="Arial" panose="020B0604020202020204" pitchFamily="34" charset="0"/>
                <a:cs typeface="Arial" panose="020B0604020202020204" pitchFamily="34" charset="0"/>
              </a:rPr>
              <a:t>mejora que ameritaron la formulación de acciones para subsanar las observaciones encontradas, de las cuales se realizará el seguimiento correspondiente.</a:t>
            </a:r>
            <a:endParaRPr lang="es-MX" sz="20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EAF3839-9BBB-4DD7-B140-C7553C4FC564}"/>
              </a:ext>
            </a:extLst>
          </p:cNvPr>
          <p:cNvPicPr>
            <a:picLocks noChangeAspect="1"/>
          </p:cNvPicPr>
          <p:nvPr/>
        </p:nvPicPr>
        <p:blipFill>
          <a:blip r:embed="rId3"/>
          <a:stretch>
            <a:fillRect/>
          </a:stretch>
        </p:blipFill>
        <p:spPr>
          <a:xfrm>
            <a:off x="243140" y="2348409"/>
            <a:ext cx="2149490" cy="23386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9105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DC5FCD9-9E41-47BB-9DE3-8C3CB308AD0A}"/>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Logotipo&#10;&#10;Descripción generada automáticamente">
            <a:extLst>
              <a:ext uri="{FF2B5EF4-FFF2-40B4-BE49-F238E27FC236}">
                <a16:creationId xmlns:a16="http://schemas.microsoft.com/office/drawing/2014/main" id="{420CF4A8-CF7C-4D9E-B332-213A6E6CE7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2" name="Título 1">
            <a:extLst>
              <a:ext uri="{FF2B5EF4-FFF2-40B4-BE49-F238E27FC236}">
                <a16:creationId xmlns:a16="http://schemas.microsoft.com/office/drawing/2014/main" id="{D43E00C2-A3E4-4FC1-83EE-C2131B636F6E}"/>
              </a:ext>
            </a:extLst>
          </p:cNvPr>
          <p:cNvSpPr>
            <a:spLocks noGrp="1"/>
          </p:cNvSpPr>
          <p:nvPr>
            <p:ph type="title"/>
          </p:nvPr>
        </p:nvSpPr>
        <p:spPr>
          <a:xfrm>
            <a:off x="551544" y="628237"/>
            <a:ext cx="7447723" cy="602284"/>
          </a:xfrm>
        </p:spPr>
        <p:txBody>
          <a:bodyPr>
            <a:noAutofit/>
          </a:bodyPr>
          <a:lstStyle/>
          <a:p>
            <a:r>
              <a:rPr lang="es-CO" dirty="0">
                <a:solidFill>
                  <a:schemeClr val="accent1">
                    <a:lumMod val="50000"/>
                  </a:schemeClr>
                </a:solidFill>
              </a:rPr>
              <a:t>Contenido del Informe</a:t>
            </a:r>
          </a:p>
        </p:txBody>
      </p:sp>
      <p:sp>
        <p:nvSpPr>
          <p:cNvPr id="9" name="Marcador de contenido 2">
            <a:extLst>
              <a:ext uri="{FF2B5EF4-FFF2-40B4-BE49-F238E27FC236}">
                <a16:creationId xmlns:a16="http://schemas.microsoft.com/office/drawing/2014/main" id="{D96AB232-1BC6-4AB7-B8D7-CEA6A154852D}"/>
              </a:ext>
            </a:extLst>
          </p:cNvPr>
          <p:cNvSpPr>
            <a:spLocks noGrp="1"/>
          </p:cNvSpPr>
          <p:nvPr>
            <p:ph idx="1"/>
          </p:nvPr>
        </p:nvSpPr>
        <p:spPr>
          <a:xfrm>
            <a:off x="838200" y="1825625"/>
            <a:ext cx="10515600" cy="4351338"/>
          </a:xfrm>
        </p:spPr>
        <p:txBody>
          <a:bodyPr>
            <a:normAutofit/>
          </a:bodyPr>
          <a:lstStyle/>
          <a:p>
            <a:pPr marL="514350" indent="-514350">
              <a:buAutoNum type="arabicPeriod"/>
            </a:pPr>
            <a:r>
              <a:rPr lang="es-MX" sz="2400" dirty="0"/>
              <a:t>Objetivo …………………………………..…………………………………………………................... 3</a:t>
            </a:r>
          </a:p>
          <a:p>
            <a:pPr marL="514350" indent="-514350">
              <a:buAutoNum type="arabicPeriod"/>
            </a:pPr>
            <a:r>
              <a:rPr lang="es-MX" sz="2400" dirty="0"/>
              <a:t>Alcance ………………………………………………………..………………………………………………. 4</a:t>
            </a:r>
          </a:p>
          <a:p>
            <a:pPr marL="514350" indent="-514350">
              <a:buAutoNum type="arabicPeriod"/>
            </a:pPr>
            <a:r>
              <a:rPr lang="es-MX" sz="2400" dirty="0"/>
              <a:t>Metodología ……………………………………………………………………..…………………………. 5</a:t>
            </a:r>
          </a:p>
          <a:p>
            <a:pPr marL="514350" indent="-514350">
              <a:buAutoNum type="arabicPeriod"/>
            </a:pPr>
            <a:r>
              <a:rPr lang="es-MX" sz="2400" dirty="0"/>
              <a:t>Plan de Auditoria (roles de Control Interno) …………………………………………..…….. 6</a:t>
            </a:r>
          </a:p>
          <a:p>
            <a:pPr marL="514350" indent="-514350">
              <a:buAutoNum type="arabicPeriod"/>
            </a:pPr>
            <a:r>
              <a:rPr lang="es-MX" sz="2400" dirty="0"/>
              <a:t>Actividades ejecutadas en el periodo ……………………………………..……………………. 7</a:t>
            </a:r>
          </a:p>
          <a:p>
            <a:pPr marL="514350" indent="-514350">
              <a:buAutoNum type="arabicPeriod"/>
            </a:pPr>
            <a:r>
              <a:rPr lang="es-MX" sz="2400" dirty="0"/>
              <a:t>Socialización de resultados ………………………………………………………………………….. 8</a:t>
            </a:r>
          </a:p>
          <a:p>
            <a:pPr marL="514350" indent="-514350">
              <a:buAutoNum type="arabicPeriod"/>
            </a:pPr>
            <a:r>
              <a:rPr lang="es-MX" sz="2400" dirty="0"/>
              <a:t>Observación general ……………………………………………………………………………………. 19</a:t>
            </a:r>
            <a:endParaRPr lang="en-US" sz="2400" dirty="0"/>
          </a:p>
        </p:txBody>
      </p:sp>
    </p:spTree>
    <p:extLst>
      <p:ext uri="{BB962C8B-B14F-4D97-AF65-F5344CB8AC3E}">
        <p14:creationId xmlns:p14="http://schemas.microsoft.com/office/powerpoint/2010/main" val="103589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23799" y="2436033"/>
            <a:ext cx="6182090" cy="1767272"/>
          </a:xfrm>
        </p:spPr>
        <p:txBody>
          <a:bodyPr>
            <a:noAutofit/>
          </a:bodyPr>
          <a:lstStyle/>
          <a:p>
            <a:pPr marL="0" indent="0" algn="just">
              <a:buNone/>
            </a:pPr>
            <a:r>
              <a:rPr lang="es-MX" sz="3200" dirty="0"/>
              <a:t>Determinar el grado de cumplimiento del Plan de Auditoría para el primer trimestre del año, así como socializar los principales resultados de los ejercicios de evaluación independiente.</a:t>
            </a:r>
            <a:endParaRPr lang="en-US" sz="3200" dirty="0"/>
          </a:p>
        </p:txBody>
      </p:sp>
      <p:pic>
        <p:nvPicPr>
          <p:cNvPr id="1026" name="Picture 2" descr="Gente de negocios en la oficina en estilo de dibujo coreano | Vector ..."/>
          <p:cNvPicPr>
            <a:picLocks noChangeAspect="1" noChangeArrowheads="1"/>
          </p:cNvPicPr>
          <p:nvPr/>
        </p:nvPicPr>
        <p:blipFill rotWithShape="1">
          <a:blip r:embed="rId2">
            <a:extLst>
              <a:ext uri="{28A0092B-C50C-407E-A947-70E740481C1C}">
                <a14:useLocalDpi xmlns:a14="http://schemas.microsoft.com/office/drawing/2010/main" val="0"/>
              </a:ext>
            </a:extLst>
          </a:blip>
          <a:srcRect b="7253"/>
          <a:stretch/>
        </p:blipFill>
        <p:spPr bwMode="auto">
          <a:xfrm>
            <a:off x="325617" y="1192507"/>
            <a:ext cx="4822770" cy="447298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2EB867E-7BE6-416A-BA2B-2ECE17566E41}"/>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Logotipo&#10;&#10;Descripción generada automáticamente">
            <a:extLst>
              <a:ext uri="{FF2B5EF4-FFF2-40B4-BE49-F238E27FC236}">
                <a16:creationId xmlns:a16="http://schemas.microsoft.com/office/drawing/2014/main" id="{E2DB0F10-9690-4799-8EA6-D2F007FFA1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8" name="Título 1">
            <a:extLst>
              <a:ext uri="{FF2B5EF4-FFF2-40B4-BE49-F238E27FC236}">
                <a16:creationId xmlns:a16="http://schemas.microsoft.com/office/drawing/2014/main" id="{EF583C69-7B62-4805-B1F4-E281021003EB}"/>
              </a:ext>
            </a:extLst>
          </p:cNvPr>
          <p:cNvSpPr txBox="1">
            <a:spLocks/>
          </p:cNvSpPr>
          <p:nvPr/>
        </p:nvSpPr>
        <p:spPr>
          <a:xfrm>
            <a:off x="551544" y="628237"/>
            <a:ext cx="7447723"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chemeClr val="accent1">
                    <a:lumMod val="50000"/>
                  </a:schemeClr>
                </a:solidFill>
              </a:rPr>
              <a:t>1. Objetivo</a:t>
            </a:r>
          </a:p>
        </p:txBody>
      </p:sp>
    </p:spTree>
    <p:extLst>
      <p:ext uri="{BB962C8B-B14F-4D97-AF65-F5344CB8AC3E}">
        <p14:creationId xmlns:p14="http://schemas.microsoft.com/office/powerpoint/2010/main" val="343157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9504" y="1843714"/>
            <a:ext cx="5864888" cy="3328572"/>
          </a:xfrm>
        </p:spPr>
        <p:txBody>
          <a:bodyPr>
            <a:noAutofit/>
          </a:bodyPr>
          <a:lstStyle/>
          <a:p>
            <a:pPr marL="0" indent="0" algn="just">
              <a:buNone/>
            </a:pPr>
            <a:r>
              <a:rPr lang="es-MX" sz="3200" dirty="0"/>
              <a:t>Incluye la validación del cumplimiento de todas las actividades proyectadas en el Plan de Auditoría de la vigencia 2022 para el primer trimestre, la verificación de la publicación de los informes, a fin de socializar los principales resultados.</a:t>
            </a:r>
            <a:endParaRPr lang="en-US" sz="3200" dirty="0"/>
          </a:p>
        </p:txBody>
      </p:sp>
      <p:pic>
        <p:nvPicPr>
          <p:cNvPr id="2050" name="Picture 2" descr="Gente de negocios en la oficina en estilo de dibujo coreano | Vector ..."/>
          <p:cNvPicPr>
            <a:picLocks noChangeAspect="1" noChangeArrowheads="1"/>
          </p:cNvPicPr>
          <p:nvPr/>
        </p:nvPicPr>
        <p:blipFill rotWithShape="1">
          <a:blip r:embed="rId2">
            <a:extLst>
              <a:ext uri="{28A0092B-C50C-407E-A947-70E740481C1C}">
                <a14:useLocalDpi xmlns:a14="http://schemas.microsoft.com/office/drawing/2010/main" val="0"/>
              </a:ext>
            </a:extLst>
          </a:blip>
          <a:srcRect b="8029"/>
          <a:stretch/>
        </p:blipFill>
        <p:spPr bwMode="auto">
          <a:xfrm>
            <a:off x="6663542" y="1072519"/>
            <a:ext cx="5124427" cy="471296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624519D8-63A7-4A08-946A-177318766344}"/>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descr="Logotipo&#10;&#10;Descripción generada automáticamente">
            <a:extLst>
              <a:ext uri="{FF2B5EF4-FFF2-40B4-BE49-F238E27FC236}">
                <a16:creationId xmlns:a16="http://schemas.microsoft.com/office/drawing/2014/main" id="{3A4C68FF-D41C-4B6F-9E02-0ADD820D3B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9" name="Título 1">
            <a:extLst>
              <a:ext uri="{FF2B5EF4-FFF2-40B4-BE49-F238E27FC236}">
                <a16:creationId xmlns:a16="http://schemas.microsoft.com/office/drawing/2014/main" id="{7601EA48-E706-40A3-9742-46CA72F6A9BC}"/>
              </a:ext>
            </a:extLst>
          </p:cNvPr>
          <p:cNvSpPr txBox="1">
            <a:spLocks/>
          </p:cNvSpPr>
          <p:nvPr/>
        </p:nvSpPr>
        <p:spPr>
          <a:xfrm>
            <a:off x="551544" y="628237"/>
            <a:ext cx="7447723"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chemeClr val="accent1">
                    <a:lumMod val="50000"/>
                  </a:schemeClr>
                </a:solidFill>
              </a:rPr>
              <a:t>2. Alcance</a:t>
            </a:r>
          </a:p>
        </p:txBody>
      </p:sp>
    </p:spTree>
    <p:extLst>
      <p:ext uri="{BB962C8B-B14F-4D97-AF65-F5344CB8AC3E}">
        <p14:creationId xmlns:p14="http://schemas.microsoft.com/office/powerpoint/2010/main" val="2732846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nte de negocios en la oficina en estilo de dibujo coreano | Vector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401" b="7715"/>
          <a:stretch/>
        </p:blipFill>
        <p:spPr bwMode="auto">
          <a:xfrm>
            <a:off x="6678778" y="1813517"/>
            <a:ext cx="5220933" cy="3700796"/>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551544" y="1923008"/>
            <a:ext cx="5718412" cy="3481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3200" dirty="0"/>
              <a:t>Se verifica en el SMGI cada actividad del plan de auditoría programada para el trimestre, con sus soportes respectivo, así mismo se valida la publicación de los informes en la página web. </a:t>
            </a:r>
            <a:endParaRPr lang="en-US" sz="3200" dirty="0"/>
          </a:p>
        </p:txBody>
      </p:sp>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7447723"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chemeClr val="accent1">
                    <a:lumMod val="50000"/>
                  </a:schemeClr>
                </a:solidFill>
              </a:rPr>
              <a:t>3. Metodología</a:t>
            </a:r>
          </a:p>
        </p:txBody>
      </p:sp>
    </p:spTree>
    <p:extLst>
      <p:ext uri="{BB962C8B-B14F-4D97-AF65-F5344CB8AC3E}">
        <p14:creationId xmlns:p14="http://schemas.microsoft.com/office/powerpoint/2010/main" val="217003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6A0EF02-9365-44C7-BB56-E6C3CA0D7F15}"/>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ítulo 1">
            <a:extLst>
              <a:ext uri="{FF2B5EF4-FFF2-40B4-BE49-F238E27FC236}">
                <a16:creationId xmlns:a16="http://schemas.microsoft.com/office/drawing/2014/main" id="{715C2A04-635C-47F6-9533-B6CE9F10C9DB}"/>
              </a:ext>
            </a:extLst>
          </p:cNvPr>
          <p:cNvSpPr txBox="1">
            <a:spLocks/>
          </p:cNvSpPr>
          <p:nvPr/>
        </p:nvSpPr>
        <p:spPr>
          <a:xfrm>
            <a:off x="551544" y="628237"/>
            <a:ext cx="7447723"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chemeClr val="accent1">
                    <a:lumMod val="50000"/>
                  </a:schemeClr>
                </a:solidFill>
              </a:rPr>
              <a:t>4. Plan Anual de Auditoría 2022 </a:t>
            </a:r>
          </a:p>
        </p:txBody>
      </p:sp>
      <p:graphicFrame>
        <p:nvGraphicFramePr>
          <p:cNvPr id="11" name="Gráfico 10">
            <a:extLst>
              <a:ext uri="{FF2B5EF4-FFF2-40B4-BE49-F238E27FC236}">
                <a16:creationId xmlns:a16="http://schemas.microsoft.com/office/drawing/2014/main" id="{5C319635-E17F-4616-AF62-02CAF815A39A}"/>
              </a:ext>
            </a:extLst>
          </p:cNvPr>
          <p:cNvGraphicFramePr>
            <a:graphicFrameLocks/>
          </p:cNvGraphicFramePr>
          <p:nvPr>
            <p:extLst>
              <p:ext uri="{D42A27DB-BD31-4B8C-83A1-F6EECF244321}">
                <p14:modId xmlns:p14="http://schemas.microsoft.com/office/powerpoint/2010/main" val="1363795198"/>
              </p:ext>
            </p:extLst>
          </p:nvPr>
        </p:nvGraphicFramePr>
        <p:xfrm>
          <a:off x="318000" y="1262269"/>
          <a:ext cx="10009282" cy="2351756"/>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B1BBBC8A-AD9A-4E59-A5F3-9F5A4A797D6B}"/>
              </a:ext>
            </a:extLst>
          </p:cNvPr>
          <p:cNvSpPr txBox="1"/>
          <p:nvPr/>
        </p:nvSpPr>
        <p:spPr>
          <a:xfrm>
            <a:off x="10586468" y="1845844"/>
            <a:ext cx="1287532" cy="923330"/>
          </a:xfrm>
          <a:prstGeom prst="rect">
            <a:avLst/>
          </a:prstGeom>
          <a:noFill/>
        </p:spPr>
        <p:txBody>
          <a:bodyPr wrap="none" rtlCol="0">
            <a:spAutoFit/>
          </a:bodyPr>
          <a:lstStyle/>
          <a:p>
            <a:pPr algn="ctr"/>
            <a:r>
              <a:rPr lang="es-CO" sz="3600" b="1" dirty="0">
                <a:solidFill>
                  <a:schemeClr val="tx2"/>
                </a:solidFill>
                <a:latin typeface="Arial" panose="020B0604020202020204" pitchFamily="34" charset="0"/>
                <a:cs typeface="Arial" panose="020B0604020202020204" pitchFamily="34" charset="0"/>
              </a:rPr>
              <a:t>26%</a:t>
            </a:r>
          </a:p>
          <a:p>
            <a:pPr algn="ctr"/>
            <a:r>
              <a:rPr lang="es-CO" b="1" dirty="0">
                <a:solidFill>
                  <a:schemeClr val="tx2"/>
                </a:solidFill>
                <a:latin typeface="Arial" panose="020B0604020202020204" pitchFamily="34" charset="0"/>
                <a:cs typeface="Arial" panose="020B0604020202020204" pitchFamily="34" charset="0"/>
              </a:rPr>
              <a:t>Ejecutado</a:t>
            </a:r>
            <a:endParaRPr lang="es-CO" sz="1050" b="1" dirty="0">
              <a:solidFill>
                <a:schemeClr val="tx2"/>
              </a:solidFill>
              <a:latin typeface="Arial" panose="020B060402020202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5BFC5DD1-CB0F-42D1-AB9B-FE6E5D3A423A}"/>
              </a:ext>
            </a:extLst>
          </p:cNvPr>
          <p:cNvGraphicFramePr>
            <a:graphicFrameLocks/>
          </p:cNvGraphicFramePr>
          <p:nvPr>
            <p:extLst>
              <p:ext uri="{D42A27DB-BD31-4B8C-83A1-F6EECF244321}">
                <p14:modId xmlns:p14="http://schemas.microsoft.com/office/powerpoint/2010/main" val="2441423904"/>
              </p:ext>
            </p:extLst>
          </p:nvPr>
        </p:nvGraphicFramePr>
        <p:xfrm>
          <a:off x="604553" y="3645773"/>
          <a:ext cx="5779683" cy="305320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6384237" y="3645773"/>
            <a:ext cx="5582476" cy="31700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sz="2000" dirty="0"/>
              <a:t>El plan anual de auditoría está compuesto por un total de 50 actividades del cual se ha ejecutado el 26%.</a:t>
            </a:r>
          </a:p>
          <a:p>
            <a:pPr algn="just"/>
            <a:endParaRPr lang="es-CO" sz="2000" dirty="0"/>
          </a:p>
          <a:p>
            <a:pPr algn="just"/>
            <a:r>
              <a:rPr lang="es-CO" sz="2000" dirty="0"/>
              <a:t>Es de indicar que se vincularon ejercicios de evaluación independiente que realizará la Oficina de Control Interno del Ministerio de Hacienda y Crédito Público en el marco del convenio interadministrativo que se tiene con la Unidad y se desarrollan todos los roles definidos para las OCI</a:t>
            </a:r>
          </a:p>
        </p:txBody>
      </p:sp>
    </p:spTree>
    <p:extLst>
      <p:ext uri="{BB962C8B-B14F-4D97-AF65-F5344CB8AC3E}">
        <p14:creationId xmlns:p14="http://schemas.microsoft.com/office/powerpoint/2010/main" val="92191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4055" y="1230521"/>
            <a:ext cx="11623890" cy="667399"/>
          </a:xfrm>
        </p:spPr>
        <p:txBody>
          <a:bodyPr>
            <a:noAutofit/>
          </a:bodyPr>
          <a:lstStyle/>
          <a:p>
            <a:pPr marL="0" indent="0" algn="just">
              <a:buNone/>
            </a:pPr>
            <a:r>
              <a:rPr lang="es-MX" sz="1900" dirty="0"/>
              <a:t>Se planearon 50 actividades correspondientes al Plan Anual de Auditoría, de las cuales 13 se desarrollaron durante el primer trimestre del año:</a:t>
            </a:r>
          </a:p>
        </p:txBody>
      </p:sp>
      <p:sp>
        <p:nvSpPr>
          <p:cNvPr id="7" name="Rectángulo 6">
            <a:extLst>
              <a:ext uri="{FF2B5EF4-FFF2-40B4-BE49-F238E27FC236}">
                <a16:creationId xmlns:a16="http://schemas.microsoft.com/office/drawing/2014/main" id="{3789F102-CF8F-43EE-953C-CC7944DAA1EF}"/>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4C09DE2A-4AF8-42E2-89E6-AE096504A6E9}"/>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1" name="Tabla 10">
            <a:extLst>
              <a:ext uri="{FF2B5EF4-FFF2-40B4-BE49-F238E27FC236}">
                <a16:creationId xmlns:a16="http://schemas.microsoft.com/office/drawing/2014/main" id="{1865C395-2BA3-4E52-A1D5-2B6D0A21D86D}"/>
              </a:ext>
            </a:extLst>
          </p:cNvPr>
          <p:cNvGraphicFramePr>
            <a:graphicFrameLocks noGrp="1"/>
          </p:cNvGraphicFramePr>
          <p:nvPr>
            <p:extLst>
              <p:ext uri="{D42A27DB-BD31-4B8C-83A1-F6EECF244321}">
                <p14:modId xmlns:p14="http://schemas.microsoft.com/office/powerpoint/2010/main" val="1709958336"/>
              </p:ext>
            </p:extLst>
          </p:nvPr>
        </p:nvGraphicFramePr>
        <p:xfrm>
          <a:off x="260354" y="1823263"/>
          <a:ext cx="11827736" cy="4929274"/>
        </p:xfrm>
        <a:graphic>
          <a:graphicData uri="http://schemas.openxmlformats.org/drawingml/2006/table">
            <a:tbl>
              <a:tblPr/>
              <a:tblGrid>
                <a:gridCol w="8704742">
                  <a:extLst>
                    <a:ext uri="{9D8B030D-6E8A-4147-A177-3AD203B41FA5}">
                      <a16:colId xmlns:a16="http://schemas.microsoft.com/office/drawing/2014/main" val="912919446"/>
                    </a:ext>
                  </a:extLst>
                </a:gridCol>
                <a:gridCol w="3122994">
                  <a:extLst>
                    <a:ext uri="{9D8B030D-6E8A-4147-A177-3AD203B41FA5}">
                      <a16:colId xmlns:a16="http://schemas.microsoft.com/office/drawing/2014/main" val="3140218642"/>
                    </a:ext>
                  </a:extLst>
                </a:gridCol>
              </a:tblGrid>
              <a:tr h="190433">
                <a:tc>
                  <a:txBody>
                    <a:bodyPr/>
                    <a:lstStyle/>
                    <a:p>
                      <a:pPr algn="ctr" fontAlgn="ctr"/>
                      <a:r>
                        <a:rPr lang="es-CO" sz="1600" b="1" i="0" u="none" strike="noStrike">
                          <a:solidFill>
                            <a:schemeClr val="bg1"/>
                          </a:solidFill>
                          <a:effectLst/>
                          <a:latin typeface="+mn-lt"/>
                        </a:rPr>
                        <a:t>Nombre de la tarea</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chemeClr val="accent1">
                        <a:lumMod val="50000"/>
                      </a:schemeClr>
                    </a:solidFill>
                  </a:tcPr>
                </a:tc>
                <a:tc>
                  <a:txBody>
                    <a:bodyPr/>
                    <a:lstStyle/>
                    <a:p>
                      <a:pPr algn="ctr" fontAlgn="ctr"/>
                      <a:r>
                        <a:rPr lang="es-ES" sz="1600" b="1" i="0" u="none" strike="noStrike" dirty="0">
                          <a:solidFill>
                            <a:schemeClr val="bg1"/>
                          </a:solidFill>
                          <a:effectLst/>
                          <a:latin typeface="+mn-lt"/>
                        </a:rPr>
                        <a:t>Roles de la Oficina de Control Interno o quien haga sus veces</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549652472"/>
                  </a:ext>
                </a:extLst>
              </a:tr>
              <a:tr h="173531">
                <a:tc>
                  <a:txBody>
                    <a:bodyPr/>
                    <a:lstStyle/>
                    <a:p>
                      <a:pPr algn="l" fontAlgn="t"/>
                      <a:r>
                        <a:rPr lang="es-ES" sz="1450" b="0" i="0" u="none" strike="noStrike" dirty="0">
                          <a:solidFill>
                            <a:schemeClr val="tx1"/>
                          </a:solidFill>
                          <a:effectLst/>
                          <a:latin typeface="+mn-lt"/>
                        </a:rPr>
                        <a:t>URF2022_148_Realizar seguimiento a la gestión de los riesgos de corrupción, Tercer cuatrimestre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evaluación de la gestión del riesgo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1141854798"/>
                  </a:ext>
                </a:extLst>
              </a:tr>
              <a:tr h="173531">
                <a:tc>
                  <a:txBody>
                    <a:bodyPr/>
                    <a:lstStyle/>
                    <a:p>
                      <a:pPr algn="l" fontAlgn="t"/>
                      <a:r>
                        <a:rPr lang="es-ES" sz="1450" b="0" i="0" u="none" strike="noStrike" dirty="0">
                          <a:solidFill>
                            <a:schemeClr val="tx1"/>
                          </a:solidFill>
                          <a:effectLst/>
                          <a:latin typeface="+mn-lt"/>
                        </a:rPr>
                        <a:t>URF2022_149_Realizar Seguimiento al Plan Anticorrupción y Atención al Ciudadano. Decreto 124 de enero de 2016 Tercer Cuatrimestre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1221949740"/>
                  </a:ext>
                </a:extLst>
              </a:tr>
              <a:tr h="141980">
                <a:tc>
                  <a:txBody>
                    <a:bodyPr/>
                    <a:lstStyle/>
                    <a:p>
                      <a:pPr algn="l" fontAlgn="t"/>
                      <a:r>
                        <a:rPr lang="es-ES" sz="1450" b="0" i="0" u="none" strike="noStrike" dirty="0">
                          <a:solidFill>
                            <a:schemeClr val="tx1"/>
                          </a:solidFill>
                          <a:effectLst/>
                          <a:latin typeface="+mn-lt"/>
                        </a:rPr>
                        <a:t>URF2022_150_Realizar la evaluación de la gestión por áreas o dependencias</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1819200538"/>
                  </a:ext>
                </a:extLst>
              </a:tr>
              <a:tr h="390351">
                <a:tc>
                  <a:txBody>
                    <a:bodyPr/>
                    <a:lstStyle/>
                    <a:p>
                      <a:pPr algn="l" fontAlgn="t"/>
                      <a:r>
                        <a:rPr lang="es-ES" sz="1450" b="0" i="0" u="none" strike="noStrike" dirty="0">
                          <a:solidFill>
                            <a:schemeClr val="tx1"/>
                          </a:solidFill>
                          <a:effectLst/>
                          <a:latin typeface="+mn-lt"/>
                        </a:rPr>
                        <a:t>URF2022_151_Realizar seguimiento al estado de PQRSD, incluyendo los estándares del contenido y oportunidad de las respuestas a las solicitudes de acceso a información pública, segundo semestre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3938757196"/>
                  </a:ext>
                </a:extLst>
              </a:tr>
              <a:tr h="141980">
                <a:tc>
                  <a:txBody>
                    <a:bodyPr/>
                    <a:lstStyle/>
                    <a:p>
                      <a:pPr algn="l" fontAlgn="t"/>
                      <a:r>
                        <a:rPr lang="es-ES" sz="1450" b="0" i="0" u="none" strike="noStrike" dirty="0">
                          <a:solidFill>
                            <a:schemeClr val="tx1"/>
                          </a:solidFill>
                          <a:effectLst/>
                          <a:latin typeface="+mn-lt"/>
                        </a:rPr>
                        <a:t>URF2022_152_Elaborar el informe semestral de evaluación independiente del estado del Sistema de Control Interno, segundo semestre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1921660844"/>
                  </a:ext>
                </a:extLst>
              </a:tr>
              <a:tr h="173531">
                <a:tc>
                  <a:txBody>
                    <a:bodyPr/>
                    <a:lstStyle/>
                    <a:p>
                      <a:pPr algn="l" fontAlgn="t"/>
                      <a:r>
                        <a:rPr lang="es-ES" sz="1450" b="0" i="0" u="none" strike="noStrike" dirty="0">
                          <a:solidFill>
                            <a:schemeClr val="tx1"/>
                          </a:solidFill>
                          <a:effectLst/>
                          <a:latin typeface="+mn-lt"/>
                        </a:rPr>
                        <a:t>URF2022_153_Elaborar el Informe trimestral de seguimiento a las medidas de austeridad en el gasto público en la URF, cuarto trimestre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2003287855"/>
                  </a:ext>
                </a:extLst>
              </a:tr>
              <a:tr h="205082">
                <a:tc>
                  <a:txBody>
                    <a:bodyPr/>
                    <a:lstStyle/>
                    <a:p>
                      <a:pPr algn="l" fontAlgn="t"/>
                      <a:r>
                        <a:rPr lang="es-ES" sz="1450" b="0" i="0" u="none" strike="noStrike" dirty="0">
                          <a:solidFill>
                            <a:schemeClr val="tx1"/>
                          </a:solidFill>
                          <a:effectLst/>
                          <a:latin typeface="+mn-lt"/>
                        </a:rPr>
                        <a:t>URF2022_154_Realizar informe seguimiento al plan de mejoramiento de la Contraloría, segundo semestre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4238930491"/>
                  </a:ext>
                </a:extLst>
              </a:tr>
              <a:tr h="269931">
                <a:tc>
                  <a:txBody>
                    <a:bodyPr/>
                    <a:lstStyle/>
                    <a:p>
                      <a:pPr algn="l" fontAlgn="t"/>
                      <a:r>
                        <a:rPr lang="es-ES" sz="1450" b="0" i="0" u="none" strike="noStrike" dirty="0">
                          <a:solidFill>
                            <a:schemeClr val="tx1"/>
                          </a:solidFill>
                          <a:effectLst/>
                          <a:latin typeface="+mn-lt"/>
                        </a:rPr>
                        <a:t>URF2022_155_Realizar evaluación Anual del Sistema de Control Interno Contable (Resolución 193 de 2016 de la Contaduría General de la Nación)</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670505427"/>
                  </a:ext>
                </a:extLst>
              </a:tr>
              <a:tr h="141980">
                <a:tc>
                  <a:txBody>
                    <a:bodyPr/>
                    <a:lstStyle/>
                    <a:p>
                      <a:pPr algn="l" fontAlgn="t"/>
                      <a:r>
                        <a:rPr lang="es-ES" sz="1450" b="0" i="0" u="none" strike="noStrike" dirty="0">
                          <a:solidFill>
                            <a:schemeClr val="tx1"/>
                          </a:solidFill>
                          <a:effectLst/>
                          <a:latin typeface="+mn-lt"/>
                        </a:rPr>
                        <a:t>URF2022_156_Realizar informe de cumplimiento al plan anual de auditoría, cuarto trimestre 2021</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1556785081"/>
                  </a:ext>
                </a:extLst>
              </a:tr>
              <a:tr h="141980">
                <a:tc>
                  <a:txBody>
                    <a:bodyPr/>
                    <a:lstStyle/>
                    <a:p>
                      <a:pPr algn="l" fontAlgn="t"/>
                      <a:r>
                        <a:rPr lang="es-ES" sz="1450" b="0" i="0" u="none" strike="noStrike" dirty="0">
                          <a:solidFill>
                            <a:schemeClr val="tx1"/>
                          </a:solidFill>
                          <a:effectLst/>
                          <a:latin typeface="+mn-lt"/>
                        </a:rPr>
                        <a:t>URF2022_157_Realizar el seguimiento registro de los contratos y las actuaciones en el SECOP (I </a:t>
                      </a:r>
                      <a:r>
                        <a:rPr lang="es-ES" sz="1450" b="0" i="0" u="none" strike="noStrike" dirty="0" err="1">
                          <a:solidFill>
                            <a:schemeClr val="tx1"/>
                          </a:solidFill>
                          <a:effectLst/>
                          <a:latin typeface="+mn-lt"/>
                        </a:rPr>
                        <a:t>yII</a:t>
                      </a:r>
                      <a:r>
                        <a:rPr lang="es-ES" sz="1450" b="0" i="0" u="none" strike="noStrike" dirty="0">
                          <a:solidFill>
                            <a:schemeClr val="tx1"/>
                          </a:solidFill>
                          <a:effectLst/>
                          <a:latin typeface="+mn-lt"/>
                        </a:rPr>
                        <a:t>)</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83894227"/>
                  </a:ext>
                </a:extLst>
              </a:tr>
              <a:tr h="141980">
                <a:tc>
                  <a:txBody>
                    <a:bodyPr/>
                    <a:lstStyle/>
                    <a:p>
                      <a:pPr algn="l" fontAlgn="t"/>
                      <a:r>
                        <a:rPr lang="es-ES" sz="1450" b="0" i="0" u="none" strike="noStrike" dirty="0">
                          <a:solidFill>
                            <a:schemeClr val="tx1"/>
                          </a:solidFill>
                          <a:effectLst/>
                          <a:latin typeface="+mn-lt"/>
                        </a:rPr>
                        <a:t>URF2022_179_Realizar sesión ordinaria del Comité Institucional de Coordinación de Control Interno, primer trimestre</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CO" sz="1450" b="0" i="0" u="none" strike="noStrike" dirty="0">
                          <a:solidFill>
                            <a:schemeClr val="tx1"/>
                          </a:solidFill>
                          <a:effectLst/>
                          <a:latin typeface="+mn-lt"/>
                        </a:rPr>
                        <a:t>Rol de liderazgo estratégico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2719966442"/>
                  </a:ext>
                </a:extLst>
              </a:tr>
              <a:tr h="173531">
                <a:tc>
                  <a:txBody>
                    <a:bodyPr/>
                    <a:lstStyle/>
                    <a:p>
                      <a:pPr algn="l" fontAlgn="t"/>
                      <a:r>
                        <a:rPr lang="es-ES" sz="1450" b="0" i="0" u="none" strike="noStrike" dirty="0">
                          <a:solidFill>
                            <a:schemeClr val="tx1"/>
                          </a:solidFill>
                          <a:effectLst/>
                          <a:latin typeface="+mn-lt"/>
                        </a:rPr>
                        <a:t>URF2022_180_Responder el cuestionario del FURAG – MECI</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tc>
                  <a:txBody>
                    <a:bodyPr/>
                    <a:lstStyle/>
                    <a:p>
                      <a:pPr algn="l" fontAlgn="t"/>
                      <a:r>
                        <a:rPr lang="es-ES" sz="1450" b="0" i="0" u="none" strike="noStrike" dirty="0">
                          <a:solidFill>
                            <a:schemeClr val="tx1"/>
                          </a:solidFill>
                          <a:effectLst/>
                          <a:latin typeface="+mn-lt"/>
                        </a:rPr>
                        <a:t>Rol de relación con entes de control</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FFFFF"/>
                    </a:solidFill>
                  </a:tcPr>
                </a:tc>
                <a:extLst>
                  <a:ext uri="{0D108BD9-81ED-4DB2-BD59-A6C34878D82A}">
                    <a16:rowId xmlns:a16="http://schemas.microsoft.com/office/drawing/2014/main" val="2330623652"/>
                  </a:ext>
                </a:extLst>
              </a:tr>
              <a:tr h="173531">
                <a:tc>
                  <a:txBody>
                    <a:bodyPr/>
                    <a:lstStyle/>
                    <a:p>
                      <a:pPr algn="l" fontAlgn="t"/>
                      <a:r>
                        <a:rPr lang="es-ES" sz="1450" b="0" i="0" u="none" strike="noStrike" dirty="0">
                          <a:solidFill>
                            <a:schemeClr val="tx1"/>
                          </a:solidFill>
                          <a:effectLst/>
                          <a:latin typeface="+mn-lt"/>
                        </a:rPr>
                        <a:t>URF2022_193_Realizar seguimiento a la acción generada producto de la auditoria Informe 21 Plan Anticorrupción y de Atención al Ciudadano Segundo Cuatrimestre</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tc>
                  <a:txBody>
                    <a:bodyPr/>
                    <a:lstStyle/>
                    <a:p>
                      <a:pPr algn="l" fontAlgn="t"/>
                      <a:r>
                        <a:rPr lang="es-ES" sz="1450" b="0" i="0" u="none" strike="noStrike" dirty="0">
                          <a:solidFill>
                            <a:schemeClr val="tx1"/>
                          </a:solidFill>
                          <a:effectLst/>
                          <a:latin typeface="+mn-lt"/>
                        </a:rPr>
                        <a:t>Rol de evaluación y seguimiento</a:t>
                      </a:r>
                    </a:p>
                  </a:txBody>
                  <a:tcPr marL="1571" marR="1571" marT="1571" marB="0" anchor="ctr">
                    <a:lnL w="6350" cap="flat" cmpd="sng" algn="ctr">
                      <a:solidFill>
                        <a:srgbClr val="D4D0C8"/>
                      </a:solidFill>
                      <a:prstDash val="solid"/>
                      <a:round/>
                      <a:headEnd type="none" w="med" len="med"/>
                      <a:tailEnd type="none" w="med" len="med"/>
                    </a:lnL>
                    <a:lnR w="6350" cap="flat" cmpd="sng" algn="ctr">
                      <a:solidFill>
                        <a:srgbClr val="D4D0C8"/>
                      </a:solidFill>
                      <a:prstDash val="solid"/>
                      <a:round/>
                      <a:headEnd type="none" w="med" len="med"/>
                      <a:tailEnd type="none" w="med" len="med"/>
                    </a:lnR>
                    <a:lnT w="6350" cap="flat" cmpd="sng" algn="ctr">
                      <a:solidFill>
                        <a:srgbClr val="D4D0C8"/>
                      </a:solidFill>
                      <a:prstDash val="solid"/>
                      <a:round/>
                      <a:headEnd type="none" w="med" len="med"/>
                      <a:tailEnd type="none" w="med" len="med"/>
                    </a:lnT>
                    <a:lnB w="6350" cap="flat" cmpd="sng" algn="ctr">
                      <a:solidFill>
                        <a:srgbClr val="D4D0C8"/>
                      </a:solidFill>
                      <a:prstDash val="solid"/>
                      <a:round/>
                      <a:headEnd type="none" w="med" len="med"/>
                      <a:tailEnd type="none" w="med" len="med"/>
                    </a:lnB>
                    <a:solidFill>
                      <a:srgbClr val="F5F9FC"/>
                    </a:solidFill>
                  </a:tcPr>
                </a:tc>
                <a:extLst>
                  <a:ext uri="{0D108BD9-81ED-4DB2-BD59-A6C34878D82A}">
                    <a16:rowId xmlns:a16="http://schemas.microsoft.com/office/drawing/2014/main" val="3205107442"/>
                  </a:ext>
                </a:extLst>
              </a:tr>
            </a:tbl>
          </a:graphicData>
        </a:graphic>
      </p:graphicFrame>
      <p:sp>
        <p:nvSpPr>
          <p:cNvPr id="12" name="Título 1">
            <a:extLst>
              <a:ext uri="{FF2B5EF4-FFF2-40B4-BE49-F238E27FC236}">
                <a16:creationId xmlns:a16="http://schemas.microsoft.com/office/drawing/2014/main" id="{83877FBA-DD65-4D6A-8B5A-31B638D08B4A}"/>
              </a:ext>
            </a:extLst>
          </p:cNvPr>
          <p:cNvSpPr txBox="1">
            <a:spLocks/>
          </p:cNvSpPr>
          <p:nvPr/>
        </p:nvSpPr>
        <p:spPr>
          <a:xfrm>
            <a:off x="551544" y="628237"/>
            <a:ext cx="7447723"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chemeClr val="accent1">
                    <a:lumMod val="50000"/>
                  </a:schemeClr>
                </a:solidFill>
              </a:rPr>
              <a:t>5. Actividades ejecutadas</a:t>
            </a:r>
          </a:p>
        </p:txBody>
      </p:sp>
    </p:spTree>
    <p:extLst>
      <p:ext uri="{BB962C8B-B14F-4D97-AF65-F5344CB8AC3E}">
        <p14:creationId xmlns:p14="http://schemas.microsoft.com/office/powerpoint/2010/main" val="380004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6.1 Seguimiento al Plan Anticorrupción y de Atención al Ciudadano Tercer Cuatrimestre 2021</a:t>
            </a:r>
          </a:p>
        </p:txBody>
      </p:sp>
      <p:sp>
        <p:nvSpPr>
          <p:cNvPr id="8" name="CuadroTexto 7">
            <a:extLst>
              <a:ext uri="{FF2B5EF4-FFF2-40B4-BE49-F238E27FC236}">
                <a16:creationId xmlns:a16="http://schemas.microsoft.com/office/drawing/2014/main" id="{C64FBFBB-DC6B-406B-A714-DADE9EC3E99F}"/>
              </a:ext>
            </a:extLst>
          </p:cNvPr>
          <p:cNvSpPr txBox="1"/>
          <p:nvPr/>
        </p:nvSpPr>
        <p:spPr>
          <a:xfrm>
            <a:off x="7060928" y="5416223"/>
            <a:ext cx="4783202" cy="738664"/>
          </a:xfrm>
          <a:prstGeom prst="rect">
            <a:avLst/>
          </a:prstGeom>
          <a:noFill/>
        </p:spPr>
        <p:txBody>
          <a:bodyPr wrap="square">
            <a:spAutoFit/>
          </a:bodyPr>
          <a:lstStyle/>
          <a:p>
            <a:r>
              <a:rPr lang="es-CO" sz="1400" dirty="0">
                <a:hlinkClick r:id="rId3"/>
              </a:rPr>
              <a:t>https://www.urf.gov.co/webcenter/ShowProperty?nodeId=%2FConexionContent%2FWCC_CLUSTER-184510%2F%2FidcPrimaryFile&amp;revision=latestreleased</a:t>
            </a:r>
            <a:endParaRPr lang="es-CO" sz="1400" dirty="0"/>
          </a:p>
        </p:txBody>
      </p:sp>
      <p:sp>
        <p:nvSpPr>
          <p:cNvPr id="11" name="CuadroTexto 10">
            <a:extLst>
              <a:ext uri="{FF2B5EF4-FFF2-40B4-BE49-F238E27FC236}">
                <a16:creationId xmlns:a16="http://schemas.microsoft.com/office/drawing/2014/main" id="{2E38D1F4-AC4B-4817-930A-04969350A11F}"/>
              </a:ext>
            </a:extLst>
          </p:cNvPr>
          <p:cNvSpPr txBox="1"/>
          <p:nvPr/>
        </p:nvSpPr>
        <p:spPr>
          <a:xfrm>
            <a:off x="347870" y="1693189"/>
            <a:ext cx="6430617" cy="4893904"/>
          </a:xfrm>
          <a:prstGeom prst="rect">
            <a:avLst/>
          </a:prstGeom>
          <a:noFill/>
        </p:spPr>
        <p:txBody>
          <a:bodyPr wrap="square">
            <a:spAutoFit/>
          </a:bodyPr>
          <a:lstStyle/>
          <a:p>
            <a:pPr algn="just">
              <a:lnSpc>
                <a:spcPct val="107000"/>
              </a:lnSpc>
              <a:spcBef>
                <a:spcPts val="1200"/>
              </a:spcBef>
              <a:spcAft>
                <a:spcPts val="800"/>
              </a:spcAft>
            </a:pPr>
            <a:r>
              <a:rPr lang="es-CO" sz="1650" dirty="0">
                <a:latin typeface="Arial" panose="020B0604020202020204" pitchFamily="34" charset="0"/>
                <a:cs typeface="Arial" panose="020B0604020202020204" pitchFamily="34" charset="0"/>
              </a:rPr>
              <a:t>Plan de Anticorrupción y de Atención al Ciudadano para la vigencia 2021 se cumplió satisfactoriamente al </a:t>
            </a:r>
            <a:r>
              <a:rPr lang="es-CO" sz="1650" b="1" dirty="0">
                <a:latin typeface="Arial" panose="020B0604020202020204" pitchFamily="34" charset="0"/>
                <a:cs typeface="Arial" panose="020B0604020202020204" pitchFamily="34" charset="0"/>
              </a:rPr>
              <a:t>100%.</a:t>
            </a:r>
          </a:p>
          <a:p>
            <a:pPr algn="just">
              <a:lnSpc>
                <a:spcPct val="107000"/>
              </a:lnSpc>
              <a:spcBef>
                <a:spcPts val="1200"/>
              </a:spcBef>
              <a:spcAft>
                <a:spcPts val="800"/>
              </a:spcAft>
            </a:pPr>
            <a:r>
              <a:rPr lang="es-CO" sz="1650" dirty="0">
                <a:solidFill>
                  <a:srgbClr val="000000"/>
                </a:solidFill>
                <a:effectLst/>
                <a:latin typeface="Arial" panose="020B0604020202020204" pitchFamily="34" charset="0"/>
                <a:ea typeface="Calibri" panose="020F0502020204030204" pitchFamily="34" charset="0"/>
                <a:cs typeface="Arial" panose="020B0604020202020204" pitchFamily="34" charset="0"/>
              </a:rPr>
              <a:t>Las </a:t>
            </a:r>
            <a:r>
              <a:rPr lang="es-CO" sz="1650" dirty="0">
                <a:solidFill>
                  <a:srgbClr val="000000"/>
                </a:solidFill>
                <a:latin typeface="Arial" panose="020B0604020202020204" pitchFamily="34" charset="0"/>
                <a:ea typeface="Calibri" panose="020F0502020204030204" pitchFamily="34" charset="0"/>
                <a:cs typeface="Arial" panose="020B0604020202020204" pitchFamily="34" charset="0"/>
              </a:rPr>
              <a:t>actividades se orientaron a la a</a:t>
            </a:r>
            <a:r>
              <a:rPr lang="es-CO" sz="1650" dirty="0">
                <a:solidFill>
                  <a:srgbClr val="000000"/>
                </a:solidFill>
                <a:effectLst/>
                <a:latin typeface="Arial" panose="020B0604020202020204" pitchFamily="34" charset="0"/>
                <a:ea typeface="Calibri" panose="020F0502020204030204" pitchFamily="34" charset="0"/>
                <a:cs typeface="Arial" panose="020B0604020202020204" pitchFamily="34" charset="0"/>
              </a:rPr>
              <a:t>ctualización de los riesgos, </a:t>
            </a:r>
            <a:r>
              <a:rPr lang="es-CO" sz="1650" dirty="0">
                <a:effectLst/>
                <a:latin typeface="Arial" panose="020B0604020202020204" pitchFamily="34" charset="0"/>
                <a:ea typeface="Calibri" panose="020F0502020204030204" pitchFamily="34" charset="0"/>
                <a:cs typeface="Arial" panose="020B0604020202020204" pitchFamily="34" charset="0"/>
              </a:rPr>
              <a:t>publicación de piezas de comunicación interna y externa, diseño de</a:t>
            </a:r>
            <a:r>
              <a:rPr lang="es-CO" sz="1650" b="0" i="0" u="none" strike="noStrike"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instrumentos que permiten conocer la percepción, necesidades y preferencias de los grupos de valor, actividades para fortalecer la cultura del servicio al ciudadano, actividades que promueven la transparencia activa y pasiva, actividades enfocadas al fortalecimiento de la gestión documental interna y la apropiación del código de integridad, conflicto de interés y trasparencia. </a:t>
            </a:r>
            <a:endParaRPr lang="es-CO" sz="1650" b="0" i="0" u="none" strike="noStrike" dirty="0">
              <a:effectLst/>
              <a:latin typeface="Arial" panose="020B0604020202020204" pitchFamily="34" charset="0"/>
              <a:cs typeface="Arial" panose="020B0604020202020204" pitchFamily="34" charset="0"/>
            </a:endParaRPr>
          </a:p>
          <a:p>
            <a:pPr algn="just">
              <a:lnSpc>
                <a:spcPct val="107000"/>
              </a:lnSpc>
              <a:spcBef>
                <a:spcPts val="300"/>
              </a:spcBef>
              <a:spcAft>
                <a:spcPts val="300"/>
              </a:spcAft>
            </a:pPr>
            <a:r>
              <a:rPr lang="es-CO" sz="165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Plan de Mejoramiento:</a:t>
            </a:r>
          </a:p>
          <a:p>
            <a:pPr algn="just">
              <a:lnSpc>
                <a:spcPct val="107000"/>
              </a:lnSpc>
              <a:spcBef>
                <a:spcPts val="300"/>
              </a:spcBef>
              <a:spcAft>
                <a:spcPts val="300"/>
              </a:spcAft>
            </a:pPr>
            <a:r>
              <a:rPr lang="es-CO" sz="1650" dirty="0">
                <a:effectLst/>
                <a:latin typeface="Arial" panose="020B0604020202020204" pitchFamily="34" charset="0"/>
                <a:ea typeface="Calibri" panose="020F0502020204030204" pitchFamily="34" charset="0"/>
                <a:cs typeface="Arial" panose="020B0604020202020204" pitchFamily="34" charset="0"/>
              </a:rPr>
              <a:t>Se da por </a:t>
            </a:r>
            <a:r>
              <a:rPr lang="es-CO" sz="1650" b="1" dirty="0">
                <a:effectLst/>
                <a:latin typeface="Arial" panose="020B0604020202020204" pitchFamily="34" charset="0"/>
                <a:ea typeface="Calibri" panose="020F0502020204030204" pitchFamily="34" charset="0"/>
                <a:cs typeface="Arial" panose="020B0604020202020204" pitchFamily="34" charset="0"/>
              </a:rPr>
              <a:t>cumplida</a:t>
            </a:r>
            <a:r>
              <a:rPr lang="es-CO" sz="1650" dirty="0">
                <a:effectLst/>
                <a:latin typeface="Arial" panose="020B0604020202020204" pitchFamily="34" charset="0"/>
                <a:ea typeface="Calibri" panose="020F0502020204030204" pitchFamily="34" charset="0"/>
                <a:cs typeface="Arial" panose="020B0604020202020204" pitchFamily="34" charset="0"/>
              </a:rPr>
              <a:t> la acción </a:t>
            </a:r>
            <a:r>
              <a:rPr lang="es-CO" sz="1650" dirty="0">
                <a:latin typeface="Arial" panose="020B0604020202020204" pitchFamily="34" charset="0"/>
                <a:ea typeface="Calibri" panose="020F0502020204030204" pitchFamily="34" charset="0"/>
                <a:cs typeface="Arial" panose="020B0604020202020204" pitchFamily="34" charset="0"/>
              </a:rPr>
              <a:t>propuesta enfocada a a</a:t>
            </a:r>
            <a:r>
              <a:rPr lang="es-CO" sz="1650" dirty="0">
                <a:effectLst/>
                <a:latin typeface="Arial" panose="020B0604020202020204" pitchFamily="34" charset="0"/>
                <a:ea typeface="Calibri" panose="020F0502020204030204" pitchFamily="34" charset="0"/>
                <a:cs typeface="Arial" panose="020B0604020202020204" pitchFamily="34" charset="0"/>
              </a:rPr>
              <a:t>justar el procedimiento de administración y seguimiento de planes, incluyendo una condición especial relacionada con la ampliación del plazo de las tareas cuando se devuelve la tarea por parte del aprobador. </a:t>
            </a:r>
            <a:endParaRPr lang="es-CO" sz="1650"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2150E1C-58AB-4A0A-A867-9896DD6B838A}"/>
              </a:ext>
            </a:extLst>
          </p:cNvPr>
          <p:cNvPicPr>
            <a:picLocks noChangeAspect="1"/>
          </p:cNvPicPr>
          <p:nvPr/>
        </p:nvPicPr>
        <p:blipFill rotWithShape="1">
          <a:blip r:embed="rId4"/>
          <a:srcRect b="7684"/>
          <a:stretch/>
        </p:blipFill>
        <p:spPr>
          <a:xfrm>
            <a:off x="7384774" y="1696129"/>
            <a:ext cx="3753100" cy="3671317"/>
          </a:xfrm>
          <a:prstGeom prst="rect">
            <a:avLst/>
          </a:prstGeom>
        </p:spPr>
      </p:pic>
    </p:spTree>
    <p:extLst>
      <p:ext uri="{BB962C8B-B14F-4D97-AF65-F5344CB8AC3E}">
        <p14:creationId xmlns:p14="http://schemas.microsoft.com/office/powerpoint/2010/main" val="218987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2D7710A-4500-4DAD-B7AA-14756134B6D7}"/>
              </a:ext>
            </a:extLst>
          </p:cNvPr>
          <p:cNvSpPr/>
          <p:nvPr/>
        </p:nvSpPr>
        <p:spPr>
          <a:xfrm>
            <a:off x="0" y="353516"/>
            <a:ext cx="260353" cy="11517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descr="Logotipo&#10;&#10;Descripción generada automáticamente">
            <a:extLst>
              <a:ext uri="{FF2B5EF4-FFF2-40B4-BE49-F238E27FC236}">
                <a16:creationId xmlns:a16="http://schemas.microsoft.com/office/drawing/2014/main" id="{6AB896CF-43A8-4C42-A5B9-A151E4842B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94847" y="6012762"/>
            <a:ext cx="2086054" cy="997825"/>
          </a:xfrm>
          <a:prstGeom prst="rect">
            <a:avLst/>
          </a:prstGeom>
        </p:spPr>
      </p:pic>
      <p:sp>
        <p:nvSpPr>
          <p:cNvPr id="10" name="Título 1">
            <a:extLst>
              <a:ext uri="{FF2B5EF4-FFF2-40B4-BE49-F238E27FC236}">
                <a16:creationId xmlns:a16="http://schemas.microsoft.com/office/drawing/2014/main" id="{E7765C3F-81B1-4B89-9666-A8C08FB19AFB}"/>
              </a:ext>
            </a:extLst>
          </p:cNvPr>
          <p:cNvSpPr txBox="1">
            <a:spLocks/>
          </p:cNvSpPr>
          <p:nvPr/>
        </p:nvSpPr>
        <p:spPr>
          <a:xfrm>
            <a:off x="551544" y="628237"/>
            <a:ext cx="11474804" cy="6022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CO" dirty="0">
                <a:solidFill>
                  <a:schemeClr val="accent1">
                    <a:lumMod val="50000"/>
                  </a:schemeClr>
                </a:solidFill>
              </a:rPr>
              <a:t>6.2 Seguimiento al estado PQRSD Segundo Semestre 2021</a:t>
            </a:r>
          </a:p>
        </p:txBody>
      </p:sp>
      <p:sp>
        <p:nvSpPr>
          <p:cNvPr id="8" name="CuadroTexto 7">
            <a:extLst>
              <a:ext uri="{FF2B5EF4-FFF2-40B4-BE49-F238E27FC236}">
                <a16:creationId xmlns:a16="http://schemas.microsoft.com/office/drawing/2014/main" id="{3A3D6CBF-3800-4885-97C9-AF47FD6457C2}"/>
              </a:ext>
            </a:extLst>
          </p:cNvPr>
          <p:cNvSpPr txBox="1"/>
          <p:nvPr/>
        </p:nvSpPr>
        <p:spPr>
          <a:xfrm>
            <a:off x="6683377" y="5405776"/>
            <a:ext cx="5260144" cy="738664"/>
          </a:xfrm>
          <a:prstGeom prst="rect">
            <a:avLst/>
          </a:prstGeom>
          <a:noFill/>
        </p:spPr>
        <p:txBody>
          <a:bodyPr wrap="square">
            <a:spAutoFit/>
          </a:bodyPr>
          <a:lstStyle/>
          <a:p>
            <a:r>
              <a:rPr lang="es-CO" sz="1400" dirty="0">
                <a:hlinkClick r:id="rId3"/>
              </a:rPr>
              <a:t>https://www.urf.gov.co/webcenter/ShowProperty?nodeId=%2FConexionContent%2FWCC_CLUSTER-184707%2F%2FidcPrimaryFile&amp;revision=latestreleased</a:t>
            </a:r>
            <a:endParaRPr lang="es-CO" sz="1400" dirty="0"/>
          </a:p>
        </p:txBody>
      </p:sp>
      <p:sp>
        <p:nvSpPr>
          <p:cNvPr id="12" name="CuadroTexto 11">
            <a:extLst>
              <a:ext uri="{FF2B5EF4-FFF2-40B4-BE49-F238E27FC236}">
                <a16:creationId xmlns:a16="http://schemas.microsoft.com/office/drawing/2014/main" id="{D18924CD-35E3-49F2-85D3-7A3B37530AC5}"/>
              </a:ext>
            </a:extLst>
          </p:cNvPr>
          <p:cNvSpPr txBox="1"/>
          <p:nvPr/>
        </p:nvSpPr>
        <p:spPr>
          <a:xfrm>
            <a:off x="347870" y="1771712"/>
            <a:ext cx="6460433" cy="4370427"/>
          </a:xfrm>
          <a:prstGeom prst="rect">
            <a:avLst/>
          </a:prstGeom>
          <a:noFill/>
        </p:spPr>
        <p:txBody>
          <a:bodyPr wrap="square">
            <a:spAutoFit/>
          </a:bodyPr>
          <a:lstStyle/>
          <a:p>
            <a:pPr algn="just">
              <a:spcBef>
                <a:spcPts val="1200"/>
              </a:spcBef>
              <a:spcAft>
                <a:spcPts val="800"/>
              </a:spcAft>
            </a:pPr>
            <a:r>
              <a:rPr lang="es-CO" sz="1700" dirty="0">
                <a:effectLst/>
                <a:latin typeface="Arial" panose="020B0604020202020204" pitchFamily="34" charset="0"/>
                <a:ea typeface="Calibri" panose="020F0502020204030204" pitchFamily="34" charset="0"/>
                <a:cs typeface="Arial" panose="020B0604020202020204" pitchFamily="34" charset="0"/>
              </a:rPr>
              <a:t>En general, la Unidad da respuesta de manera oportuna incluso en un tiempo menor al establecido.</a:t>
            </a:r>
          </a:p>
          <a:p>
            <a:pPr algn="just">
              <a:spcBef>
                <a:spcPts val="1200"/>
              </a:spcBef>
              <a:spcAft>
                <a:spcPts val="800"/>
              </a:spcAft>
            </a:pPr>
            <a:r>
              <a:rPr lang="es-CO" sz="1700" dirty="0">
                <a:latin typeface="Arial" panose="020B0604020202020204" pitchFamily="34" charset="0"/>
                <a:ea typeface="Calibri" panose="020F0502020204030204" pitchFamily="34" charset="0"/>
                <a:cs typeface="Arial" panose="020B0604020202020204" pitchFamily="34" charset="0"/>
              </a:rPr>
              <a:t>S</a:t>
            </a:r>
            <a:r>
              <a:rPr lang="es-CO" sz="1700" dirty="0">
                <a:effectLst/>
                <a:latin typeface="Arial" panose="020B0604020202020204" pitchFamily="34" charset="0"/>
                <a:ea typeface="Calibri" panose="020F0502020204030204" pitchFamily="34" charset="0"/>
                <a:cs typeface="Arial" panose="020B0604020202020204" pitchFamily="34" charset="0"/>
              </a:rPr>
              <a:t>e cuenta con la herramienta de trazabilidad que facilita la gestión y seguimiento al proceso de Gestión de la Información.</a:t>
            </a:r>
          </a:p>
          <a:p>
            <a:pPr algn="just">
              <a:spcBef>
                <a:spcPts val="1200"/>
              </a:spcBef>
              <a:spcAft>
                <a:spcPts val="800"/>
              </a:spcAft>
            </a:pPr>
            <a:r>
              <a:rPr lang="es-CO" sz="1700" dirty="0">
                <a:effectLst/>
                <a:latin typeface="Arial" panose="020B0604020202020204" pitchFamily="34" charset="0"/>
                <a:ea typeface="Calibri" panose="020F0502020204030204" pitchFamily="34" charset="0"/>
                <a:cs typeface="Arial" panose="020B0604020202020204" pitchFamily="34" charset="0"/>
              </a:rPr>
              <a:t>Como resultado de la auditoría, surgieron oportunidades de mejora:</a:t>
            </a:r>
            <a:endParaRPr lang="es-ES"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 Estandarizar una respuesta tipo de solicitud de aplicación del plazo de respuesta.</a:t>
            </a:r>
          </a:p>
          <a:p>
            <a:pPr algn="just"/>
            <a:r>
              <a:rPr lang="es-ES" sz="1700" dirty="0">
                <a:latin typeface="Arial" panose="020B0604020202020204" pitchFamily="34" charset="0"/>
                <a:cs typeface="Arial" panose="020B0604020202020204" pitchFamily="34" charset="0"/>
              </a:rPr>
              <a:t>- Orientar en el formulario web al usuario sobre las funciones de la Unidad previo a continuar con el diligenciamiento.</a:t>
            </a:r>
          </a:p>
          <a:p>
            <a:pPr algn="just"/>
            <a:r>
              <a:rPr lang="es-ES" sz="1700" dirty="0">
                <a:latin typeface="Arial" panose="020B0604020202020204" pitchFamily="34" charset="0"/>
                <a:cs typeface="Arial" panose="020B0604020202020204" pitchFamily="34" charset="0"/>
              </a:rPr>
              <a:t>- Informar sobre los recursos administrativos y judiciales de los que dispone el solicitante en caso de no hallarse conforme con la respuesta recibida, para las comunicaciones de que tiene que ver con solicitudes de información.</a:t>
            </a:r>
          </a:p>
        </p:txBody>
      </p:sp>
      <p:pic>
        <p:nvPicPr>
          <p:cNvPr id="2" name="Imagen 1">
            <a:extLst>
              <a:ext uri="{FF2B5EF4-FFF2-40B4-BE49-F238E27FC236}">
                <a16:creationId xmlns:a16="http://schemas.microsoft.com/office/drawing/2014/main" id="{7B05B902-347D-497C-8721-C4B88D7B2299}"/>
              </a:ext>
            </a:extLst>
          </p:cNvPr>
          <p:cNvPicPr>
            <a:picLocks noChangeAspect="1"/>
          </p:cNvPicPr>
          <p:nvPr/>
        </p:nvPicPr>
        <p:blipFill rotWithShape="1">
          <a:blip r:embed="rId4"/>
          <a:srcRect l="13190" t="13937" r="12627"/>
          <a:stretch/>
        </p:blipFill>
        <p:spPr>
          <a:xfrm>
            <a:off x="7146234" y="1584802"/>
            <a:ext cx="4797287" cy="3904175"/>
          </a:xfrm>
          <a:prstGeom prst="rect">
            <a:avLst/>
          </a:prstGeom>
        </p:spPr>
      </p:pic>
    </p:spTree>
    <p:extLst>
      <p:ext uri="{BB962C8B-B14F-4D97-AF65-F5344CB8AC3E}">
        <p14:creationId xmlns:p14="http://schemas.microsoft.com/office/powerpoint/2010/main" val="20439227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lasificacion xmlns="cf2c5d8d-205f-4fd1-a33e-5225daf073bc">Gestión de Comunicaciones</Clasificacion>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6A47CC6EC03B84B88FBCABCC431B29C" ma:contentTypeVersion="2" ma:contentTypeDescription="Crear nuevo documento." ma:contentTypeScope="" ma:versionID="40525a188e8a4cd629ae11034655689e">
  <xsd:schema xmlns:xsd="http://www.w3.org/2001/XMLSchema" xmlns:xs="http://www.w3.org/2001/XMLSchema" xmlns:p="http://schemas.microsoft.com/office/2006/metadata/properties" xmlns:ns2="cf2c5d8d-205f-4fd1-a33e-5225daf073bc" xmlns:ns3="aac6e9ca-a293-4c82-8e9f-9055b12d24a8" targetNamespace="http://schemas.microsoft.com/office/2006/metadata/properties" ma:root="true" ma:fieldsID="04e8537f56d2060d8542533351548634" ns2:_="" ns3:_="">
    <xsd:import namespace="cf2c5d8d-205f-4fd1-a33e-5225daf073bc"/>
    <xsd:import namespace="aac6e9ca-a293-4c82-8e9f-9055b12d24a8"/>
    <xsd:element name="properties">
      <xsd:complexType>
        <xsd:sequence>
          <xsd:element name="documentManagement">
            <xsd:complexType>
              <xsd:all>
                <xsd:element ref="ns2:Clasificac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c5d8d-205f-4fd1-a33e-5225daf073bc" elementFormDefault="qualified">
    <xsd:import namespace="http://schemas.microsoft.com/office/2006/documentManagement/types"/>
    <xsd:import namespace="http://schemas.microsoft.com/office/infopath/2007/PartnerControls"/>
    <xsd:element name="Clasificacion" ma:index="8" nillable="true" ma:displayName="Clasificacion" ma:default="Direccionamiento y Planeación" ma:format="Dropdown" ma:internalName="Clasificacion">
      <xsd:simpleType>
        <xsd:restriction base="dms:Choice">
          <xsd:enumeration value="Direccionamiento y Planeación"/>
          <xsd:enumeration value="Información y Comunicación"/>
          <xsd:enumeration value="Estudios Económicos y Jurídicos"/>
          <xsd:enumeration value="Gestión Humana"/>
          <xsd:enumeration value="Gestión Financiera"/>
          <xsd:enumeration value="Adquisición de bienes y servicios"/>
          <xsd:enumeration value="Control y Evaluación"/>
          <xsd:enumeration value="Proyectos Normativos"/>
          <xsd:enumeration value="Documentación SIG"/>
          <xsd:enumeration value="Procesos Misionales"/>
          <xsd:enumeration value="Procesos Estratégicos"/>
          <xsd:enumeration value="Procesos de Apoyo"/>
          <xsd:enumeration value="Proceso Evaluación y Control"/>
          <xsd:enumeration value="Gestión de Información"/>
          <xsd:enumeration value="Gestión de Comunicaciones"/>
        </xsd:restriction>
      </xsd:simple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9"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59115-9F51-4D32-897F-85A63A2FE067}">
  <ds:schemaRefs>
    <ds:schemaRef ds:uri="http://schemas.microsoft.com/sharepoint/v3/contenttype/forms"/>
  </ds:schemaRefs>
</ds:datastoreItem>
</file>

<file path=customXml/itemProps2.xml><?xml version="1.0" encoding="utf-8"?>
<ds:datastoreItem xmlns:ds="http://schemas.openxmlformats.org/officeDocument/2006/customXml" ds:itemID="{530672CC-076D-418E-9674-D8BCE7BF3266}">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aac6e9ca-a293-4c82-8e9f-9055b12d24a8"/>
    <ds:schemaRef ds:uri="http://schemas.microsoft.com/office/infopath/2007/PartnerControls"/>
    <ds:schemaRef ds:uri="cf2c5d8d-205f-4fd1-a33e-5225daf073bc"/>
    <ds:schemaRef ds:uri="http://purl.org/dc/dcmitype/"/>
  </ds:schemaRefs>
</ds:datastoreItem>
</file>

<file path=customXml/itemProps3.xml><?xml version="1.0" encoding="utf-8"?>
<ds:datastoreItem xmlns:ds="http://schemas.openxmlformats.org/officeDocument/2006/customXml" ds:itemID="{B94FAF75-6114-403A-875B-7083BF7E0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c5d8d-205f-4fd1-a33e-5225daf073bc"/>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3550</TotalTime>
  <Words>2184</Words>
  <Application>Microsoft Office PowerPoint</Application>
  <PresentationFormat>Panorámica</PresentationFormat>
  <Paragraphs>119</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de Office</vt:lpstr>
      <vt:lpstr>SEGUIMIENTO AL PLAN ANUAL DE AUDITORÍA 2022</vt:lpstr>
      <vt:lpstr>Contenido del Informe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karime yamhure</dc:creator>
  <cp:lastModifiedBy>Angie Johanna Corredor Estrella</cp:lastModifiedBy>
  <cp:revision>9</cp:revision>
  <dcterms:created xsi:type="dcterms:W3CDTF">2021-03-03T21:18:14Z</dcterms:created>
  <dcterms:modified xsi:type="dcterms:W3CDTF">2022-04-21T14:56:37Z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0x010100A6A47CC6EC03B84B88FBCABCC431B29C</vt:lpwstr>
  </property>
</Properties>
</file>